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DB8500-BB56-4148-B18C-9C3F3B99D2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E90A904-CF68-4908-B9D4-758466A5BE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5543244-F984-4A60-BC26-41DE84BB9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90609A-ADA0-4705-AAA5-3E0AD883B6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DCF6E1-C1FE-41EB-93BF-17955E8681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F2CB74-D6C3-475D-9C8B-5148D12B40E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B184BF-3EF5-4076-9908-CEFB975EFA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CA7F2C-AC7F-4B70-B13D-C81CD70958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D3471-EFF6-4E9F-A915-E0CDFF0EBA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DA3959-F909-4B87-9A90-C0BFD02671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D31F5A-04EC-4031-BDD0-50A3DC6A9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4110300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粮油机械行业行业痛点与解决措施</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2023-12-28</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粮油机械行业概述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粮油机械行业痛点分析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解决粮油机械行业痛点的措施</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粮油机械行业未来发展趋势</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粮油机械行业概述</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mt="70000"/>
          </a:blip>
          <a:srcRect l="25000" r="25000"/>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粮油机械行业是指生产和制造粮油加工设备的行业，包括榨油机、碾米机、磨面机等设备。该行业具有技术含量高、产品应用广泛、市场需求稳定等特点。</a:t>
            </a:r>
          </a:p>
        </p:txBody>
      </p:sp>
      <p:sp>
        <p:nvSpPr>
          <p:cNvPr id="15" name="TextBox 15"/>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粮油机械行业是粮食产业链的重要环节，对于保障粮食安全、提高粮油加工效率、降低生产成本具有重要意义。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粮油机械行业的定义与特点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粮油机械行业是国家粮食安全的重要保障。现代化的粮油加工设备可以提高粮食的加工效率和产品质量，满足人民群众对高品质粮油产品的需求，保障国家粮食安全。</a:t>
            </a:r>
          </a:p>
        </p:txBody>
      </p:sp>
      <p:sp>
        <p:nvSpPr>
          <p:cNvPr id="6" name="AutoShape 6"/>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粮油机械行业是农业现代化的重要支撑。粮油机械的普及和应用可以大幅提高农业生产效率，降低农民劳动强度，推动农业现代化进程。</a:t>
            </a:r>
          </a:p>
        </p:txBody>
      </p:sp>
      <p:sp>
        <p:nvSpPr>
          <p:cNvPr id="9" name="AutoShape 9"/>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粮油机械行业是促进经济发展的重要力量。粮油机械行业的发展可以带动相关产业链的发展，如钢铁、电子、化工等，促进国民经济的增长。</a:t>
            </a:r>
          </a:p>
        </p:txBody>
      </p:sp>
      <p:sp>
        <p:nvSpPr>
          <p:cNvPr id="12" name="AutoShape 12"/>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3"/>
          <a:srcRect l="11359" r="11359"/>
          <a:stretch>
            <a:fillRect/>
          </a:stretch>
        </p:blipFill>
        <p:spPr>
          <a:xfrm>
            <a:off x="1099415" y="1124574"/>
            <a:ext cx="1926336" cy="1682496"/>
          </a:xfrm>
          <a:prstGeom prst="hexagon">
            <a:avLst/>
          </a:prstGeom>
        </p:spPr>
      </p:pic>
      <p:pic>
        <p:nvPicPr>
          <p:cNvPr id="14" name="Picture 14"/>
          <p:cNvPicPr>
            <a:picLocks noChangeAspect="1"/>
          </p:cNvPicPr>
          <p:nvPr/>
        </p:nvPicPr>
        <p:blipFill>
          <a:blip r:embed="rId4"/>
          <a:srcRect t="20886" b="20886"/>
          <a:stretch>
            <a:fillRect/>
          </a:stretch>
        </p:blipFill>
        <p:spPr>
          <a:xfrm>
            <a:off x="9163113" y="2905301"/>
            <a:ext cx="1926336" cy="1682496"/>
          </a:xfrm>
          <a:prstGeom prst="hexagon">
            <a:avLst/>
          </a:prstGeom>
        </p:spPr>
      </p:pic>
      <p:pic>
        <p:nvPicPr>
          <p:cNvPr id="15" name="Picture 15"/>
          <p:cNvPicPr>
            <a:picLocks noChangeAspect="1"/>
          </p:cNvPicPr>
          <p:nvPr/>
        </p:nvPicPr>
        <p:blipFill>
          <a:blip r:embed="rId5"/>
          <a:srcRect l="11836" r="11836"/>
          <a:stretch>
            <a:fillRect/>
          </a:stretch>
        </p:blipFill>
        <p:spPr>
          <a:xfrm>
            <a:off x="1099415" y="4686721"/>
            <a:ext cx="1926336" cy="1682496"/>
          </a:xfrm>
          <a:prstGeom prst="hexagon">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粮油机械行业的重要性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5" name="Group 5"/>
          <p:cNvGrpSpPr/>
          <p:nvPr/>
        </p:nvGrpSpPr>
        <p:grpSpPr>
          <a:xfrm>
            <a:off x="994886" y="3540384"/>
            <a:ext cx="1181195" cy="1181195"/>
            <a:chOff x="994886" y="3540384"/>
            <a:chExt cx="1181195" cy="1181195"/>
          </a:xfrm>
        </p:grpSpPr>
        <p:sp>
          <p:nvSpPr>
            <p:cNvPr id="6" name="AutoShape 6"/>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320641" y="3876712"/>
            <a:ext cx="529780" cy="508540"/>
            <a:chOff x="1320641" y="3876712"/>
            <a:chExt cx="529780" cy="508540"/>
          </a:xfrm>
        </p:grpSpPr>
        <p:sp>
          <p:nvSpPr>
            <p:cNvPr id="8" name="Freeform 8"/>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506450" y="3540384"/>
            <a:ext cx="1179100" cy="1181195"/>
            <a:chOff x="5506450" y="3540384"/>
            <a:chExt cx="1179100" cy="1181195"/>
          </a:xfrm>
        </p:grpSpPr>
        <p:sp>
          <p:nvSpPr>
            <p:cNvPr id="11" name="AutoShape 11"/>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5935409" y="3917288"/>
            <a:ext cx="321183" cy="427387"/>
            <a:chOff x="5935409" y="3917288"/>
            <a:chExt cx="321183" cy="427387"/>
          </a:xfrm>
        </p:grpSpPr>
        <p:sp>
          <p:nvSpPr>
            <p:cNvPr id="13" name="Freeform 13"/>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978243" y="3540384"/>
            <a:ext cx="1179100" cy="1181195"/>
            <a:chOff x="9978243" y="3540384"/>
            <a:chExt cx="1179100" cy="1181195"/>
          </a:xfrm>
        </p:grpSpPr>
        <p:sp>
          <p:nvSpPr>
            <p:cNvPr id="17" name="AutoShape 17"/>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10351433" y="3876712"/>
            <a:ext cx="424244" cy="464725"/>
            <a:chOff x="10351433" y="3876712"/>
            <a:chExt cx="424244" cy="464725"/>
          </a:xfrm>
        </p:grpSpPr>
        <p:sp>
          <p:nvSpPr>
            <p:cNvPr id="19" name="Freeform 19"/>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4" name="Picture 24"/>
          <p:cNvPicPr>
            <a:picLocks noChangeAspect="1"/>
          </p:cNvPicPr>
          <p:nvPr/>
        </p:nvPicPr>
        <p:blipFill>
          <a:blip r:embed="rId3"/>
          <a:srcRect t="27735" b="27735"/>
          <a:stretch>
            <a:fillRect/>
          </a:stretch>
        </p:blipFill>
        <p:spPr>
          <a:xfrm>
            <a:off x="387332" y="1711400"/>
            <a:ext cx="2396303" cy="1604591"/>
          </a:xfrm>
          <a:prstGeom prst="rect">
            <a:avLst/>
          </a:prstGeom>
        </p:spPr>
      </p:pic>
      <p:pic>
        <p:nvPicPr>
          <p:cNvPr id="25" name="Picture 25"/>
          <p:cNvPicPr>
            <a:picLocks noChangeAspect="1"/>
          </p:cNvPicPr>
          <p:nvPr/>
        </p:nvPicPr>
        <p:blipFill>
          <a:blip r:embed="rId4"/>
          <a:srcRect t="513" b="513"/>
          <a:stretch>
            <a:fillRect/>
          </a:stretch>
        </p:blipFill>
        <p:spPr>
          <a:xfrm>
            <a:off x="4897849" y="4920583"/>
            <a:ext cx="2396303" cy="1574955"/>
          </a:xfrm>
          <a:prstGeom prst="rect">
            <a:avLst/>
          </a:prstGeom>
        </p:spPr>
      </p:pic>
      <p:pic>
        <p:nvPicPr>
          <p:cNvPr id="26" name="Picture 26"/>
          <p:cNvPicPr>
            <a:picLocks noChangeAspect="1"/>
          </p:cNvPicPr>
          <p:nvPr/>
        </p:nvPicPr>
        <p:blipFill>
          <a:blip r:embed="rId5"/>
          <a:srcRect t="8062" b="8062"/>
          <a:stretch>
            <a:fillRect/>
          </a:stretch>
        </p:blipFill>
        <p:spPr>
          <a:xfrm>
            <a:off x="9369642" y="1711400"/>
            <a:ext cx="2396303" cy="1604591"/>
          </a:xfrm>
          <a:prstGeom prst="rect">
            <a:avLst/>
          </a:prstGeom>
        </p:spPr>
      </p:pic>
      <p:sp>
        <p:nvSpPr>
          <p:cNvPr id="27" name="TextBox 27"/>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8" name="TextBox 28"/>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未来，随着科技的进步和应用，粮油机械将朝着更加智能化、高效化、环保化的方向发展。同时，随着全球化的不断深入，中国粮油机械行业也将面临更多的机遇和挑战。</a:t>
            </a:r>
          </a:p>
        </p:txBody>
      </p:sp>
      <p:sp>
        <p:nvSpPr>
          <p:cNvPr id="29" name="TextBox 29"/>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近年来，随着国内经济的快速发展和人民生活水平的提高，粮油机械行业得到了快速发展。同时，国家对农业和粮食安全的重视也为粮油机械行业提供了广阔的市场空间和政策支持。</a:t>
            </a:r>
          </a:p>
        </p:txBody>
      </p:sp>
      <p:grpSp>
        <p:nvGrpSpPr>
          <p:cNvPr id="30" name="Group 30"/>
          <p:cNvGrpSpPr/>
          <p:nvPr/>
        </p:nvGrpSpPr>
        <p:grpSpPr>
          <a:xfrm>
            <a:off x="454963" y="93878"/>
            <a:ext cx="10641129" cy="914400"/>
            <a:chOff x="454963" y="93878"/>
            <a:chExt cx="10641129" cy="914400"/>
          </a:xfrm>
        </p:grpSpPr>
        <p:sp>
          <p:nvSpPr>
            <p:cNvPr id="31" name="AutoShape 3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粮油机械行业的历史与发展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粮油机械行业痛点分析</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技术瓶颈是粮油机械行业面临的主要痛点之一，主要表现在产品研发、生产工艺和设备性能等方面。</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由于缺乏核心技术，国内粮油机械行业在产品研发方面相对滞后，难以满足市场需求；生产工艺落后，导致产品质量不稳定，设备故障率较高；设备性能不足，影响生产效率，增加了生产成本。</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5006" r="25006"/>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粮油机械行业的技术瓶颈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t="16667" b="16667"/>
          <a:stretch>
            <a:fillRect/>
          </a:stretch>
        </p:blipFill>
        <p:spPr>
          <a:xfrm>
            <a:off x="939482" y="1415327"/>
            <a:ext cx="4843295" cy="4843296"/>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市场竞争激烈是粮油机械行业的另一个痛点，企业间价格战、同质化竞争等问题突出。</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粮油机械行业的企业数量众多，导致市场竞争异常激烈，许多企业为了争夺市场份额，采取低价策略，利润空间受到严重挤压；同时，由于产品同质化严重，企业难以形成差异化竞争优势，难以满足客户的个性化需求。</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粮油机械行业的市场竞争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成本压力是粮油机械行业不可忽视的痛点之一，主要表现在原材料、人工成本和运营成本等方面。</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原材料价格的不断上涨，粮油机械企业的成本压力逐渐增大；同时，随着劳动力成本的提高，企业的人工成本也不断增加；此外，企业的运营成本如租金、水电费等也在不断攀升，进一步压缩了企业的利润空间。</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粮油机械行业的成本压力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粮油机械行业的环保问题</a:t>
              </a:r>
            </a:p>
          </p:txBody>
        </p:sp>
      </p:grpSp>
      <p:grpSp>
        <p:nvGrpSpPr>
          <p:cNvPr id="26" name="Group 26"/>
          <p:cNvGrpSpPr/>
          <p:nvPr/>
        </p:nvGrpSpPr>
        <p:grpSpPr>
          <a:xfrm>
            <a:off x="3561535" y="2061200"/>
            <a:ext cx="7382690" cy="1531407"/>
            <a:chOff x="3561535" y="2061200"/>
            <a:chExt cx="7382690" cy="1531407"/>
          </a:xfrm>
        </p:grpSpPr>
        <p:sp>
          <p:nvSpPr>
            <p:cNvPr id="27" name="TextBox 27"/>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环保问题是粮油机械行业面临的重要痛点之一，主要表现在能耗高、排放量大等方面。</a:t>
              </a:r>
            </a:p>
          </p:txBody>
        </p:sp>
      </p:grpSp>
      <p:grpSp>
        <p:nvGrpSpPr>
          <p:cNvPr id="28" name="Group 28"/>
          <p:cNvGrpSpPr/>
          <p:nvPr/>
        </p:nvGrpSpPr>
        <p:grpSpPr>
          <a:xfrm>
            <a:off x="3561535" y="1520189"/>
            <a:ext cx="7382690" cy="490334"/>
            <a:chOff x="3561535" y="1520189"/>
            <a:chExt cx="7382690" cy="490334"/>
          </a:xfrm>
        </p:grpSpPr>
        <p:sp>
          <p:nvSpPr>
            <p:cNvPr id="29" name="TextBox 29"/>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30" name="Group 30"/>
          <p:cNvGrpSpPr/>
          <p:nvPr/>
        </p:nvGrpSpPr>
        <p:grpSpPr>
          <a:xfrm>
            <a:off x="3561535" y="4422893"/>
            <a:ext cx="7382690" cy="1531407"/>
            <a:chOff x="3561535" y="4422893"/>
            <a:chExt cx="7382690" cy="1531407"/>
          </a:xfrm>
        </p:grpSpPr>
        <p:sp>
          <p:nvSpPr>
            <p:cNvPr id="31" name="TextBox 31"/>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由于部分粮油机械企业的生产工艺落后，导致能耗高、排放量大，对环境造成了不良影响；同时，环保政策的日益严格也对企业提出了更高的要求，需要加大环保投入，改进生产工艺，降低能耗和排放。</a:t>
              </a:r>
            </a:p>
          </p:txBody>
        </p:sp>
      </p:grpSp>
      <p:grpSp>
        <p:nvGrpSpPr>
          <p:cNvPr id="32" name="Group 32"/>
          <p:cNvGrpSpPr/>
          <p:nvPr/>
        </p:nvGrpSpPr>
        <p:grpSpPr>
          <a:xfrm>
            <a:off x="3561535" y="3881882"/>
            <a:ext cx="7382690" cy="490334"/>
            <a:chOff x="3561535" y="3881882"/>
            <a:chExt cx="7382690" cy="490334"/>
          </a:xfrm>
        </p:grpSpPr>
        <p:sp>
          <p:nvSpPr>
            <p:cNvPr id="33" name="TextBox 33"/>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4" name="AutoShape 34"/>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9" name="Connector 9"/>
          <p:cNvCxnSpPr/>
          <p:nvPr/>
        </p:nvCxnSpPr>
        <p:spPr>
          <a:xfrm>
            <a:off x="1214515" y="2855191"/>
            <a:ext cx="2856056" cy="0"/>
          </a:xfrm>
          <a:prstGeom prst="line">
            <a:avLst/>
          </a:prstGeom>
          <a:ln w="9525">
            <a:solidFill>
              <a:srgbClr val="FFFFFF">
                <a:alpha val="100000"/>
              </a:srgbClr>
            </a:solidFill>
            <a:prstDash val="solid"/>
          </a:ln>
        </p:spPr>
      </p:cxnSp>
      <p:sp>
        <p:nvSpPr>
          <p:cNvPr id="10" name="TextBox 10"/>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人才短缺是粮油机械行业的另一个痛点，主要表现在高技能人才、管理人才和研发人才等方面。</a:t>
            </a:r>
          </a:p>
        </p:txBody>
      </p:sp>
      <p:sp>
        <p:nvSpPr>
          <p:cNvPr id="11" name="TextBox 11"/>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2" name="Connector 12"/>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粮油机械行业的不断发展，企业对高技能人才、管理人才和研发人才的需求越来越大，但是目前市场上相关人才的供给却不足，导致企业招聘难度大、人才流失严重等问题；同时，由于缺乏足够的人才储备，企业也难以形成核心竞争力，制约了行业的发展。</a:t>
            </a:r>
          </a:p>
        </p:txBody>
      </p:sp>
      <p:sp>
        <p:nvSpPr>
          <p:cNvPr id="14" name="TextBox 14"/>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粮油机械行业的人才短缺</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https://d.book118.com/298041103002006037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2024-09-16T14:23:30.779</cp:lastPrinted>
  <dcterms:created xsi:type="dcterms:W3CDTF">2024-09-16T06:23:30Z</dcterms:created>
  <dcterms:modified xsi:type="dcterms:W3CDTF">2024-09-16T06:23:32Z</dcterms:modified>
</cp:coreProperties>
</file>