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9144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1.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FBB0DFC-A87F-4F47-BD49-4922404E70C1}"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1C328C3D-8E9A-4511-A556-9823CC4A2A00}" type="parTrans" cxnId="{453338B5-6F55-48BF-8A78-6EF9C72726D7}">
      <dgm:prSet/>
      <dgm:spPr/>
      <dgm:t>
        <a:bodyPr/>
        <a:lstStyle/>
        <a:p>
          <a:endParaRPr lang="en-US"/>
        </a:p>
      </dgm:t>
    </dgm:pt>
    <dgm:pt modelId="{CFB4338D-58F4-428E-9713-825E0A28EC74}">
      <dgm:prSet phldrT="[Text]" custT="1"/>
      <dgm:spPr>
        <a:solidFill>
          <a:schemeClr val="accent1">
            <a:tint val="40000"/>
            <a:hueOff val="0"/>
            <a:satOff val="0"/>
            <a:lumOff val="0"/>
          </a:schemeClr>
        </a:solidFill>
      </dgm:spPr>
      <dgm:t>
        <a:bodyPr/>
        <a:lstStyle/>
        <a:p>
          <a:r>
            <a:rPr lang="zh-CN" altLang="en-US" sz="1800" b="1" smtClean="0">
              <a:solidFill>
                <a:prstClr val="black"/>
              </a:solidFill>
              <a:latin typeface="Calibri"/>
              <a:cs typeface="+mn-cs"/>
            </a:rPr>
            <a:t>整合的、</a:t>
          </a:r>
          <a:r>
            <a:rPr lang="en-US" sz="1800" b="1" smtClean="0">
              <a:solidFill>
                <a:prstClr val="black"/>
              </a:solidFill>
              <a:latin typeface="Calibri"/>
              <a:cs typeface="+mn-cs"/>
            </a:rPr>
            <a:t> </a:t>
          </a:r>
          <a:r>
            <a:rPr lang="zh-CN" altLang="en-US" sz="1800" b="1" smtClean="0">
              <a:solidFill>
                <a:prstClr val="black"/>
              </a:solidFill>
              <a:latin typeface="Calibri"/>
              <a:cs typeface="+mn-cs"/>
            </a:rPr>
            <a:t>以病人为中心的结核病关怀和预防</a:t>
          </a:r>
          <a:endParaRPr lang="en-US" sz="1800" b="1"/>
        </a:p>
      </dgm:t>
    </dgm:pt>
    <dgm:pt modelId="{3B26EFD8-B141-49AA-9A17-665CDC417DF4}" type="parTrans" cxnId="{A4A9032C-FD41-419A-A36C-928B922CC6EC}">
      <dgm:prSet/>
      <dgm:spPr/>
      <dgm:t>
        <a:bodyPr/>
        <a:lstStyle/>
        <a:p>
          <a:endParaRPr lang="zh-CN" altLang="en-US"/>
        </a:p>
      </dgm:t>
    </dgm:pt>
    <dgm:pt modelId="{D6F5DAEA-79F4-4D8F-A2AF-3F3E76B62F02}">
      <dgm:prSet custT="1"/>
      <dgm:spPr/>
      <dgm:t>
        <a:bodyPr/>
        <a:lstStyle/>
        <a:p>
          <a:r>
            <a:rPr lang="zh-CN" altLang="en-US" sz="1200" b="1" i="0" baseline="0">
              <a:solidFill>
                <a:srgbClr val="FF0000"/>
              </a:solidFill>
            </a:rPr>
            <a:t>早期诊断</a:t>
          </a:r>
          <a:r>
            <a:rPr lang="zh-CN" altLang="en-US" sz="1200" b="1" i="0" baseline="0">
              <a:solidFill>
                <a:schemeClr val="tx1"/>
              </a:solidFill>
            </a:rPr>
            <a:t>结核病包括普及药物敏感检测；</a:t>
          </a:r>
          <a:r>
            <a:rPr lang="zh-CN" altLang="en-US" sz="1200" b="1" i="0" baseline="0">
              <a:solidFill>
                <a:srgbClr val="FF0000"/>
              </a:solidFill>
            </a:rPr>
            <a:t>系统筛查</a:t>
          </a:r>
          <a:r>
            <a:rPr lang="zh-CN" altLang="en-US" sz="1200" b="1" i="0" baseline="0">
              <a:solidFill>
                <a:schemeClr val="tx1"/>
              </a:solidFill>
            </a:rPr>
            <a:t>接触者和高危人群</a:t>
          </a:r>
        </a:p>
      </dgm:t>
    </dgm:pt>
    <dgm:pt modelId="{CDFCEDEE-97B9-40D8-ACA5-951199E09929}" type="sibTrans" cxnId="{A4A9032C-FD41-419A-A36C-928B922CC6EC}">
      <dgm:prSet/>
      <dgm:spPr/>
      <dgm:t>
        <a:bodyPr/>
        <a:lstStyle/>
        <a:p>
          <a:endParaRPr lang="zh-CN" altLang="en-US"/>
        </a:p>
      </dgm:t>
    </dgm:pt>
    <dgm:pt modelId="{D5FB2842-EB8E-4C28-9076-DAEEA2A11E88}" type="parTrans" cxnId="{CCCCC23B-0DC3-4A17-8F22-30A4786C64F7}">
      <dgm:prSet/>
      <dgm:spPr/>
      <dgm:t>
        <a:bodyPr/>
        <a:lstStyle/>
        <a:p>
          <a:endParaRPr lang="zh-CN" altLang="en-US"/>
        </a:p>
      </dgm:t>
    </dgm:pt>
    <dgm:pt modelId="{C302AF99-5F5C-46C5-AEA4-AABA1AC1BBE2}">
      <dgm:prSet custT="1"/>
      <dgm:spPr/>
      <dgm:t>
        <a:bodyPr/>
        <a:lstStyle/>
        <a:p>
          <a:r>
            <a:rPr lang="zh-CN" altLang="en-US" sz="1200" b="1" i="0" baseline="0">
              <a:solidFill>
                <a:schemeClr val="tx1"/>
              </a:solidFill>
            </a:rPr>
            <a:t>对包括耐药结核病在内的所有结核病患者进行</a:t>
          </a:r>
          <a:r>
            <a:rPr lang="zh-CN" altLang="en-US" sz="1200" b="1" i="0" baseline="0">
              <a:solidFill>
                <a:srgbClr val="FF0000"/>
              </a:solidFill>
            </a:rPr>
            <a:t>治疗；同时提供患者支持</a:t>
          </a:r>
        </a:p>
      </dgm:t>
    </dgm:pt>
    <dgm:pt modelId="{F140A762-2873-4B02-BD54-F012A4A1DE32}" type="sibTrans" cxnId="{CCCCC23B-0DC3-4A17-8F22-30A4786C64F7}">
      <dgm:prSet/>
      <dgm:spPr/>
      <dgm:t>
        <a:bodyPr/>
        <a:lstStyle/>
        <a:p>
          <a:endParaRPr lang="zh-CN" altLang="en-US"/>
        </a:p>
      </dgm:t>
    </dgm:pt>
    <dgm:pt modelId="{700DAEC2-834B-46CE-9D60-4D9E44B6AC07}" type="parTrans" cxnId="{C56C389A-318B-42A4-AC8B-65CA231A94AB}">
      <dgm:prSet/>
      <dgm:spPr/>
      <dgm:t>
        <a:bodyPr/>
        <a:lstStyle/>
        <a:p>
          <a:endParaRPr lang="zh-CN" altLang="en-US"/>
        </a:p>
      </dgm:t>
    </dgm:pt>
    <dgm:pt modelId="{B1342433-60AB-4901-A58B-535CE4BAB48A}">
      <dgm:prSet custT="1"/>
      <dgm:spPr/>
      <dgm:t>
        <a:bodyPr/>
        <a:lstStyle/>
        <a:p>
          <a:r>
            <a:rPr lang="zh-CN" altLang="en-US" sz="1200" b="1" i="0" baseline="0">
              <a:solidFill>
                <a:schemeClr val="tx1"/>
              </a:solidFill>
            </a:rPr>
            <a:t>开展结核病</a:t>
          </a:r>
          <a:r>
            <a:rPr lang="en-US" altLang="zh-CN" sz="1200" b="1" i="0" baseline="0">
              <a:solidFill>
                <a:schemeClr val="tx1"/>
              </a:solidFill>
            </a:rPr>
            <a:t>/</a:t>
          </a:r>
          <a:r>
            <a:rPr lang="zh-CN" altLang="en-US" sz="1200" b="1" i="0" baseline="0">
              <a:solidFill>
                <a:schemeClr val="tx1"/>
              </a:solidFill>
            </a:rPr>
            <a:t>艾滋病毒联合活动；并管理合并症</a:t>
          </a:r>
        </a:p>
      </dgm:t>
    </dgm:pt>
    <dgm:pt modelId="{6FA47C8E-A1AF-43E3-B59B-6FC823A14ED1}" type="sibTrans" cxnId="{C56C389A-318B-42A4-AC8B-65CA231A94AB}">
      <dgm:prSet/>
      <dgm:spPr/>
      <dgm:t>
        <a:bodyPr/>
        <a:lstStyle/>
        <a:p>
          <a:endParaRPr lang="zh-CN" altLang="en-US"/>
        </a:p>
      </dgm:t>
    </dgm:pt>
    <dgm:pt modelId="{239A7CA7-EE49-4A87-9CF3-09A048A4F2C2}" type="parTrans" cxnId="{AB39BD6D-0DC0-4EC0-B338-3EBC1474D4E6}">
      <dgm:prSet/>
      <dgm:spPr/>
      <dgm:t>
        <a:bodyPr/>
        <a:lstStyle/>
        <a:p>
          <a:endParaRPr lang="zh-CN" altLang="en-US"/>
        </a:p>
      </dgm:t>
    </dgm:pt>
    <dgm:pt modelId="{7BE34DEF-52F4-488A-9712-67897FC4E6D8}">
      <dgm:prSet custT="1"/>
      <dgm:spPr/>
      <dgm:t>
        <a:bodyPr/>
        <a:lstStyle/>
        <a:p>
          <a:r>
            <a:rPr lang="zh-CN" altLang="en-US" sz="1200" b="1">
              <a:solidFill>
                <a:schemeClr val="tx1"/>
              </a:solidFill>
            </a:rPr>
            <a:t>为高危人群提供</a:t>
          </a:r>
          <a:r>
            <a:rPr lang="zh-CN" altLang="en-US" sz="1200" b="1">
              <a:solidFill>
                <a:srgbClr val="FF0000"/>
              </a:solidFill>
            </a:rPr>
            <a:t>预防性治疗</a:t>
          </a:r>
          <a:r>
            <a:rPr lang="zh-CN" altLang="en-US" sz="1200" b="1">
              <a:solidFill>
                <a:schemeClr val="tx1"/>
              </a:solidFill>
            </a:rPr>
            <a:t>；以及接种抗结核病疫苗</a:t>
          </a:r>
        </a:p>
      </dgm:t>
    </dgm:pt>
    <dgm:pt modelId="{A7B44192-02D1-44D2-A447-C581D812CEBD}" type="sibTrans" cxnId="{AB39BD6D-0DC0-4EC0-B338-3EBC1474D4E6}">
      <dgm:prSet/>
      <dgm:spPr/>
      <dgm:t>
        <a:bodyPr/>
        <a:lstStyle/>
        <a:p>
          <a:endParaRPr lang="zh-CN" altLang="en-US"/>
        </a:p>
      </dgm:t>
    </dgm:pt>
    <dgm:pt modelId="{25805C2E-9774-471E-A80B-E3A471FE0B87}" type="sibTrans" cxnId="{453338B5-6F55-48BF-8A78-6EF9C72726D7}">
      <dgm:prSet/>
      <dgm:spPr/>
      <dgm:t>
        <a:bodyPr/>
        <a:lstStyle/>
        <a:p>
          <a:endParaRPr lang="en-US"/>
        </a:p>
      </dgm:t>
    </dgm:pt>
    <dgm:pt modelId="{31C45699-0D5C-4805-B4B6-DC80A12DE566}" type="parTrans" cxnId="{4596C9EE-1FDE-4BE1-8AF8-0747AE6426ED}">
      <dgm:prSet/>
      <dgm:spPr/>
      <dgm:t>
        <a:bodyPr/>
        <a:lstStyle/>
        <a:p>
          <a:endParaRPr lang="en-US"/>
        </a:p>
      </dgm:t>
    </dgm:pt>
    <dgm:pt modelId="{5BDC22E0-C3D2-473B-8148-DC426A916E29}">
      <dgm:prSet phldrT="[Text]" custT="1"/>
      <dgm:spPr/>
      <dgm:t>
        <a:bodyPr/>
        <a:lstStyle/>
        <a:p>
          <a:pPr algn="ctr"/>
          <a:r>
            <a:rPr lang="zh-CN" altLang="en-US" sz="1800" b="1" smtClean="0">
              <a:solidFill>
                <a:schemeClr val="tx1"/>
              </a:solidFill>
              <a:latin typeface="Calibri"/>
              <a:cs typeface="+mn-cs"/>
            </a:rPr>
            <a:t>大胆的政策和支持系统</a:t>
          </a:r>
          <a:endParaRPr lang="en-US" sz="1800" b="1" smtClean="0">
            <a:solidFill>
              <a:schemeClr val="tx1"/>
            </a:solidFill>
          </a:endParaRPr>
        </a:p>
      </dgm:t>
    </dgm:pt>
    <dgm:pt modelId="{DBEB3CF8-D81F-4316-BF3B-767D55DBE95E}" type="parTrans" cxnId="{6BAA0104-146F-46F5-A953-710DBC560358}">
      <dgm:prSet/>
      <dgm:spPr/>
      <dgm:t>
        <a:bodyPr/>
        <a:lstStyle/>
        <a:p>
          <a:endParaRPr lang="en-US"/>
        </a:p>
      </dgm:t>
    </dgm:pt>
    <dgm:pt modelId="{5D10DAD5-3524-4E5C-AE06-6C61634BCE5F}">
      <dgm:prSet custT="1"/>
      <dgm:spPr/>
      <dgm:t>
        <a:bodyPr/>
        <a:lstStyle/>
        <a:p>
          <a:pPr algn="l"/>
          <a:r>
            <a:rPr lang="zh-CN" altLang="en-US" sz="1200" b="1" smtClean="0">
              <a:solidFill>
                <a:schemeClr val="tx1"/>
              </a:solidFill>
            </a:rPr>
            <a:t>具有充分资源用于结核病治疗和预防的政治承诺</a:t>
          </a:r>
          <a:endParaRPr lang="en-US" sz="1200" b="1" smtClean="0">
            <a:solidFill>
              <a:schemeClr val="tx1"/>
            </a:solidFill>
          </a:endParaRPr>
        </a:p>
      </dgm:t>
    </dgm:pt>
    <dgm:pt modelId="{617EF4B5-CCBD-4B63-9663-D532F619FB00}" type="sibTrans" cxnId="{6BAA0104-146F-46F5-A953-710DBC560358}">
      <dgm:prSet/>
      <dgm:spPr/>
      <dgm:t>
        <a:bodyPr/>
        <a:lstStyle/>
        <a:p>
          <a:endParaRPr lang="en-US"/>
        </a:p>
      </dgm:t>
    </dgm:pt>
    <dgm:pt modelId="{FBC6A1FE-6972-4A9F-BF26-4D8D6A6D9328}" type="parTrans" cxnId="{B9A01400-EB09-4655-BDF4-06FFEF8A2237}">
      <dgm:prSet/>
      <dgm:spPr/>
      <dgm:t>
        <a:bodyPr/>
        <a:lstStyle/>
        <a:p>
          <a:endParaRPr lang="en-US"/>
        </a:p>
      </dgm:t>
    </dgm:pt>
    <dgm:pt modelId="{77B2CB8F-89BA-4739-A6DF-41931B659EF0}">
      <dgm:prSet custT="1"/>
      <dgm:spPr/>
      <dgm:t>
        <a:bodyPr/>
        <a:lstStyle/>
        <a:p>
          <a:pPr algn="l"/>
          <a:r>
            <a:rPr lang="zh-CN" altLang="en-US" sz="1200" b="1" smtClean="0">
              <a:solidFill>
                <a:schemeClr val="tx1"/>
              </a:solidFill>
            </a:rPr>
            <a:t>社区、民间社会组织以及公立和私立卫生保健提供者的参与</a:t>
          </a:r>
          <a:endParaRPr lang="en-US" sz="1200" b="1">
            <a:solidFill>
              <a:schemeClr val="tx1"/>
            </a:solidFill>
          </a:endParaRPr>
        </a:p>
      </dgm:t>
    </dgm:pt>
    <dgm:pt modelId="{B0BDBC1D-3C07-46DF-AC16-A50087555FA5}" type="sibTrans" cxnId="{B9A01400-EB09-4655-BDF4-06FFEF8A2237}">
      <dgm:prSet/>
      <dgm:spPr/>
      <dgm:t>
        <a:bodyPr/>
        <a:lstStyle/>
        <a:p>
          <a:endParaRPr lang="en-US"/>
        </a:p>
      </dgm:t>
    </dgm:pt>
    <dgm:pt modelId="{61DA5FB9-0E13-4989-A3FB-C3086D0CD522}" type="parTrans" cxnId="{E546BCF7-39DC-4556-9DB7-F9902DADD1F2}">
      <dgm:prSet/>
      <dgm:spPr/>
      <dgm:t>
        <a:bodyPr/>
        <a:lstStyle/>
        <a:p>
          <a:endParaRPr lang="en-US"/>
        </a:p>
      </dgm:t>
    </dgm:pt>
    <dgm:pt modelId="{FCF9079A-1678-49A6-8EB2-321822B63060}">
      <dgm:prSet custT="1"/>
      <dgm:spPr/>
      <dgm:t>
        <a:bodyPr/>
        <a:lstStyle/>
        <a:p>
          <a:r>
            <a:rPr lang="zh-CN" altLang="en-US" sz="1200" b="1" i="0" smtClean="0">
              <a:solidFill>
                <a:schemeClr val="tx1"/>
              </a:solidFill>
            </a:rPr>
            <a:t>全民健康覆盖政策，以及病例报告、人口动态登记、药物质量与合理使用、感染控制等方面的管制框架</a:t>
          </a:r>
          <a:endParaRPr lang="en-US" sz="1200" b="1">
            <a:solidFill>
              <a:schemeClr val="tx1"/>
            </a:solidFill>
          </a:endParaRPr>
        </a:p>
      </dgm:t>
    </dgm:pt>
    <dgm:pt modelId="{019CB20F-7048-4DBF-8EA7-7A7D58D37CFD}" type="sibTrans" cxnId="{E546BCF7-39DC-4556-9DB7-F9902DADD1F2}">
      <dgm:prSet/>
      <dgm:spPr/>
      <dgm:t>
        <a:bodyPr/>
        <a:lstStyle/>
        <a:p>
          <a:endParaRPr lang="en-US"/>
        </a:p>
      </dgm:t>
    </dgm:pt>
    <dgm:pt modelId="{91D8E634-E9BE-486B-9DAB-2A0FB1F0F9DC}" type="parTrans" cxnId="{E7452E22-AE5A-4D65-8636-F4A4E807386C}">
      <dgm:prSet/>
      <dgm:spPr/>
      <dgm:t>
        <a:bodyPr/>
        <a:lstStyle/>
        <a:p>
          <a:endParaRPr lang="en-US"/>
        </a:p>
      </dgm:t>
    </dgm:pt>
    <dgm:pt modelId="{8E996FDD-1DA8-4AFF-9650-9C0E8C69FB0D}">
      <dgm:prSet custT="1"/>
      <dgm:spPr/>
      <dgm:t>
        <a:bodyPr/>
        <a:lstStyle/>
        <a:p>
          <a:pPr algn="l"/>
          <a:r>
            <a:rPr lang="zh-CN" altLang="en-US" sz="1200" b="1" i="0" smtClean="0">
              <a:solidFill>
                <a:schemeClr val="tx1"/>
              </a:solidFill>
            </a:rPr>
            <a:t>社会保护、缓解贫穷以及针对结核病其它决定因素的行动</a:t>
          </a:r>
          <a:endParaRPr lang="en-US" sz="1200" b="1">
            <a:solidFill>
              <a:schemeClr val="tx1"/>
            </a:solidFill>
          </a:endParaRPr>
        </a:p>
      </dgm:t>
    </dgm:pt>
    <dgm:pt modelId="{9BBF99BE-39D2-4F5E-99C8-358D320028CA}" type="sibTrans" cxnId="{E7452E22-AE5A-4D65-8636-F4A4E807386C}">
      <dgm:prSet/>
      <dgm:spPr/>
      <dgm:t>
        <a:bodyPr/>
        <a:lstStyle/>
        <a:p>
          <a:endParaRPr lang="en-US"/>
        </a:p>
      </dgm:t>
    </dgm:pt>
    <dgm:pt modelId="{E19FDFF8-412B-4FBD-AFAD-3232775E6AEE}" type="sibTrans" cxnId="{4596C9EE-1FDE-4BE1-8AF8-0747AE6426ED}">
      <dgm:prSet/>
      <dgm:spPr/>
      <dgm:t>
        <a:bodyPr/>
        <a:lstStyle/>
        <a:p>
          <a:endParaRPr lang="en-US"/>
        </a:p>
      </dgm:t>
    </dgm:pt>
    <dgm:pt modelId="{5A9C672F-B60E-4771-9E6C-A19CF3823DE9}" type="parTrans" cxnId="{7E644DBB-6433-41E8-8242-CEA80AA9326C}">
      <dgm:prSet/>
      <dgm:spPr/>
      <dgm:t>
        <a:bodyPr/>
        <a:lstStyle/>
        <a:p>
          <a:endParaRPr lang="en-US"/>
        </a:p>
      </dgm:t>
    </dgm:pt>
    <dgm:pt modelId="{8EB370DC-6905-4BD0-A808-526B9FCB1845}">
      <dgm:prSet phldrT="[Text]" custT="1"/>
      <dgm:spPr/>
      <dgm:t>
        <a:bodyPr/>
        <a:lstStyle/>
        <a:p>
          <a:r>
            <a:rPr lang="zh-CN" altLang="en-US" sz="1800" b="1" i="0" smtClean="0"/>
            <a:t>加强研究和创新</a:t>
          </a:r>
          <a:endParaRPr lang="en-US" sz="1800" b="1"/>
        </a:p>
      </dgm:t>
    </dgm:pt>
    <dgm:pt modelId="{7B45E902-7790-4B77-84BD-7CB4E0E68A21}" type="parTrans" cxnId="{40B0017C-9AF3-4EFB-8586-4C3CCFAAEA69}">
      <dgm:prSet/>
      <dgm:spPr/>
      <dgm:t>
        <a:bodyPr/>
        <a:lstStyle/>
        <a:p>
          <a:endParaRPr lang="en-US"/>
        </a:p>
      </dgm:t>
    </dgm:pt>
    <dgm:pt modelId="{BF703BF2-C1D5-4DA0-BBA0-045359ED6F5D}">
      <dgm:prSet phldrT="[Text]" custT="1"/>
      <dgm:spPr/>
      <dgm:t>
        <a:bodyPr/>
        <a:lstStyle/>
        <a:p>
          <a:pPr algn="l"/>
          <a:r>
            <a:rPr lang="zh-CN" altLang="en-US" sz="1400" b="1" i="0" smtClean="0">
              <a:solidFill>
                <a:schemeClr val="tx1"/>
              </a:solidFill>
            </a:rPr>
            <a:t>开发、研制和迅速利用新的工具、干预措施和战略</a:t>
          </a:r>
          <a:endParaRPr lang="en-US" sz="1200" b="1">
            <a:solidFill>
              <a:schemeClr val="tx1"/>
            </a:solidFill>
          </a:endParaRPr>
        </a:p>
      </dgm:t>
    </dgm:pt>
    <dgm:pt modelId="{64C6878B-826D-4BAC-B4A8-03471FAF53C1}" type="sibTrans" cxnId="{40B0017C-9AF3-4EFB-8586-4C3CCFAAEA69}">
      <dgm:prSet/>
      <dgm:spPr/>
      <dgm:t>
        <a:bodyPr/>
        <a:lstStyle/>
        <a:p>
          <a:endParaRPr lang="en-US"/>
        </a:p>
      </dgm:t>
    </dgm:pt>
    <dgm:pt modelId="{8B1CC8D2-B8FD-40B5-8959-9FD588EFB833}" type="parTrans" cxnId="{0A1021DE-6A9A-4833-B0EB-C41125A21C15}">
      <dgm:prSet/>
      <dgm:spPr/>
      <dgm:t>
        <a:bodyPr/>
        <a:lstStyle/>
        <a:p>
          <a:endParaRPr lang="en-US"/>
        </a:p>
      </dgm:t>
    </dgm:pt>
    <dgm:pt modelId="{BD4CEE9F-9303-4267-8735-912F9B2FB07C}">
      <dgm:prSet custT="1"/>
      <dgm:spPr/>
      <dgm:t>
        <a:bodyPr/>
        <a:lstStyle/>
        <a:p>
          <a:pPr algn="l"/>
          <a:r>
            <a:rPr lang="zh-CN" altLang="en-US" sz="1400" b="1" smtClean="0">
              <a:solidFill>
                <a:schemeClr val="tx1"/>
              </a:solidFill>
            </a:rPr>
            <a:t>开展研究以优化实施和影响，并促进创新</a:t>
          </a:r>
          <a:endParaRPr lang="en-US" sz="1400" b="1">
            <a:solidFill>
              <a:schemeClr val="tx1"/>
            </a:solidFill>
          </a:endParaRPr>
        </a:p>
      </dgm:t>
    </dgm:pt>
    <dgm:pt modelId="{C22F7EE5-F57D-4C66-9353-84AB6DF1E028}" type="sibTrans" cxnId="{0A1021DE-6A9A-4833-B0EB-C41125A21C15}">
      <dgm:prSet/>
      <dgm:spPr/>
      <dgm:t>
        <a:bodyPr/>
        <a:lstStyle/>
        <a:p>
          <a:endParaRPr lang="en-US"/>
        </a:p>
      </dgm:t>
    </dgm:pt>
    <dgm:pt modelId="{96F1A708-E84E-4C8D-BEC5-FBEE7DD48DA8}" type="sibTrans" cxnId="{7E644DBB-6433-41E8-8242-CEA80AA9326C}">
      <dgm:prSet/>
      <dgm:spPr/>
      <dgm:t>
        <a:bodyPr/>
        <a:lstStyle/>
        <a:p>
          <a:endParaRPr lang="en-US"/>
        </a:p>
      </dgm:t>
    </dgm:pt>
    <dgm:pt modelId="{DCA6ED98-8B57-47AD-91BE-01C145025DD8}" type="pres">
      <dgm:prSet presAssocID="{BFBB0DFC-A87F-4F47-BD49-4922404E70C1}" presName="theList">
        <dgm:presLayoutVars>
          <dgm:dir/>
          <dgm:animLvl val="lvl"/>
          <dgm:resizeHandles val="exact"/>
        </dgm:presLayoutVars>
      </dgm:prSet>
      <dgm:spPr/>
      <dgm:t>
        <a:bodyPr/>
        <a:lstStyle/>
        <a:p>
          <a:endParaRPr lang="en-US"/>
        </a:p>
      </dgm:t>
    </dgm:pt>
    <dgm:pt modelId="{C24A0CA6-0448-4626-8DE4-C9A4196E46BC}" type="pres">
      <dgm:prSet presAssocID="{CFB4338D-58F4-428E-9713-825E0A28EC74}" presName="compNode"/>
      <dgm:spPr/>
      <dgm:t>
        <a:bodyPr/>
        <a:lstStyle/>
        <a:p/>
      </dgm:t>
    </dgm:pt>
    <dgm:pt modelId="{9A7EB7F2-D526-415A-91D3-A82D4392F54E}" type="pres">
      <dgm:prSet presAssocID="{CFB4338D-58F4-428E-9713-825E0A28EC74}" presName="aNode" presStyleLbl="bgShp" presStyleCnt="3"/>
      <dgm:spPr/>
      <dgm:t>
        <a:bodyPr/>
        <a:lstStyle/>
        <a:p>
          <a:endParaRPr lang="en-US"/>
        </a:p>
      </dgm:t>
    </dgm:pt>
    <dgm:pt modelId="{A5408D16-0BFA-4834-8F17-0E8866620E8D}" type="pres">
      <dgm:prSet presAssocID="{CFB4338D-58F4-428E-9713-825E0A28EC74}" presName="textNode" presStyleLbl="bgShp" presStyleCnt="3"/>
      <dgm:spPr/>
      <dgm:t>
        <a:bodyPr/>
        <a:lstStyle/>
        <a:p>
          <a:endParaRPr lang="en-US"/>
        </a:p>
      </dgm:t>
    </dgm:pt>
    <dgm:pt modelId="{149BFBA3-A348-4D6E-BB26-2FCB7B78D9AF}" type="pres">
      <dgm:prSet presAssocID="{CFB4338D-58F4-428E-9713-825E0A28EC74}" presName="compChildNode"/>
      <dgm:spPr/>
      <dgm:t>
        <a:bodyPr/>
        <a:lstStyle/>
        <a:p/>
      </dgm:t>
    </dgm:pt>
    <dgm:pt modelId="{BB341A83-1D57-4467-9F45-D35A2FF9F4C5}" type="pres">
      <dgm:prSet presAssocID="{CFB4338D-58F4-428E-9713-825E0A28EC74}" presName="theInnerList"/>
      <dgm:spPr/>
      <dgm:t>
        <a:bodyPr/>
        <a:lstStyle/>
        <a:p/>
      </dgm:t>
    </dgm:pt>
    <dgm:pt modelId="{44068B18-0990-4712-AE71-657F870FCD7E}" type="pres">
      <dgm:prSet presAssocID="{D6F5DAEA-79F4-4D8F-A2AF-3F3E76B62F02}" presName="childNode" presStyleLbl="node1" presStyleCnt="10" custScaleY="161010" custLinFactY="-8422" custLinFactNeighborX="-1934" custLinFactNeighborY="-100000">
        <dgm:presLayoutVars>
          <dgm:bulletEnabled val="1"/>
        </dgm:presLayoutVars>
      </dgm:prSet>
      <dgm:spPr/>
      <dgm:t>
        <a:bodyPr/>
        <a:lstStyle/>
        <a:p>
          <a:endParaRPr lang="en-US"/>
        </a:p>
      </dgm:t>
    </dgm:pt>
    <dgm:pt modelId="{2539C46F-71AE-4F69-988A-6DD9787081C5}" type="pres">
      <dgm:prSet presAssocID="{D6F5DAEA-79F4-4D8F-A2AF-3F3E76B62F02}" presName="aSpace2"/>
      <dgm:spPr/>
      <dgm:t>
        <a:bodyPr/>
        <a:lstStyle/>
        <a:p/>
      </dgm:t>
    </dgm:pt>
    <dgm:pt modelId="{FCD8E391-3F76-4931-8967-35D4CC490AF8}" type="pres">
      <dgm:prSet presAssocID="{C302AF99-5F5C-46C5-AEA4-AABA1AC1BBE2}" presName="childNode" presStyleLbl="node1" presStyleIdx="1" presStyleCnt="10" custScaleX="98547" custScaleY="160527">
        <dgm:presLayoutVars>
          <dgm:bulletEnabled val="1"/>
        </dgm:presLayoutVars>
      </dgm:prSet>
      <dgm:spPr/>
      <dgm:t>
        <a:bodyPr/>
        <a:lstStyle/>
        <a:p>
          <a:endParaRPr lang="en-US"/>
        </a:p>
      </dgm:t>
    </dgm:pt>
    <dgm:pt modelId="{201F8D23-EBD5-4945-A82A-D4830B0FB4AB}" type="pres">
      <dgm:prSet presAssocID="{C302AF99-5F5C-46C5-AEA4-AABA1AC1BBE2}" presName="aSpace2"/>
      <dgm:spPr/>
      <dgm:t>
        <a:bodyPr/>
        <a:lstStyle/>
        <a:p/>
      </dgm:t>
    </dgm:pt>
    <dgm:pt modelId="{DC92FD27-35C3-41A2-A495-23E0F2204514}" type="pres">
      <dgm:prSet presAssocID="{B1342433-60AB-4901-A58B-535CE4BAB48A}" presName="childNode" presStyleLbl="node1" presStyleIdx="2" presStyleCnt="10">
        <dgm:presLayoutVars>
          <dgm:bulletEnabled val="1"/>
        </dgm:presLayoutVars>
      </dgm:prSet>
      <dgm:spPr/>
      <dgm:t>
        <a:bodyPr/>
        <a:lstStyle/>
        <a:p>
          <a:endParaRPr lang="en-US"/>
        </a:p>
      </dgm:t>
    </dgm:pt>
    <dgm:pt modelId="{F5F0B1A2-EB00-45B2-B13B-AC8E9AF0F41F}" type="pres">
      <dgm:prSet presAssocID="{B1342433-60AB-4901-A58B-535CE4BAB48A}" presName="aSpace2"/>
      <dgm:spPr/>
      <dgm:t>
        <a:bodyPr/>
        <a:lstStyle/>
        <a:p/>
      </dgm:t>
    </dgm:pt>
    <dgm:pt modelId="{860CB29A-AEF8-499A-9F91-CF22147BA8C3}" type="pres">
      <dgm:prSet presAssocID="{7BE34DEF-52F4-488A-9712-67897FC4E6D8}" presName="childNode" presStyleLbl="node1" presStyleIdx="3" presStyleCnt="10">
        <dgm:presLayoutVars>
          <dgm:bulletEnabled val="1"/>
        </dgm:presLayoutVars>
      </dgm:prSet>
      <dgm:spPr/>
      <dgm:t>
        <a:bodyPr/>
        <a:lstStyle/>
        <a:p>
          <a:endParaRPr lang="en-US"/>
        </a:p>
      </dgm:t>
    </dgm:pt>
    <dgm:pt modelId="{16BF2986-5270-4F29-8B96-94FD78E3BFE7}" type="pres">
      <dgm:prSet presAssocID="{CFB4338D-58F4-428E-9713-825E0A28EC74}" presName="aSpace"/>
      <dgm:spPr/>
      <dgm:t>
        <a:bodyPr/>
        <a:lstStyle/>
        <a:p/>
      </dgm:t>
    </dgm:pt>
    <dgm:pt modelId="{A3AF1D21-D7F2-4095-B7E0-5DD8484E055E}" type="pres">
      <dgm:prSet presAssocID="{5BDC22E0-C3D2-473B-8148-DC426A916E29}" presName="compNode"/>
      <dgm:spPr/>
      <dgm:t>
        <a:bodyPr/>
        <a:lstStyle/>
        <a:p/>
      </dgm:t>
    </dgm:pt>
    <dgm:pt modelId="{8AE92FE9-A976-4C16-A9D7-EF2DC2BA35D3}" type="pres">
      <dgm:prSet presAssocID="{5BDC22E0-C3D2-473B-8148-DC426A916E29}" presName="aNode" presStyleLbl="bgShp" presStyleIdx="1" presStyleCnt="3" custScaleX="110470" custLinFactNeighborY="-1767"/>
      <dgm:spPr/>
      <dgm:t>
        <a:bodyPr/>
        <a:lstStyle/>
        <a:p>
          <a:endParaRPr lang="en-US"/>
        </a:p>
      </dgm:t>
    </dgm:pt>
    <dgm:pt modelId="{35520CE1-9378-42C5-A89D-C1F7C10400E4}" type="pres">
      <dgm:prSet presAssocID="{5BDC22E0-C3D2-473B-8148-DC426A916E29}" presName="textNode" presStyleLbl="bgShp" presStyleIdx="1" presStyleCnt="3"/>
      <dgm:spPr/>
      <dgm:t>
        <a:bodyPr/>
        <a:lstStyle/>
        <a:p>
          <a:endParaRPr lang="en-US"/>
        </a:p>
      </dgm:t>
    </dgm:pt>
    <dgm:pt modelId="{B11A4C12-6D9F-4135-A7A1-AB0E1E5A13C4}" type="pres">
      <dgm:prSet presAssocID="{5BDC22E0-C3D2-473B-8148-DC426A916E29}" presName="compChildNode"/>
      <dgm:spPr/>
      <dgm:t>
        <a:bodyPr/>
        <a:lstStyle/>
        <a:p/>
      </dgm:t>
    </dgm:pt>
    <dgm:pt modelId="{13DCB4C1-8554-4E9A-91AE-A71D30DC9A81}" type="pres">
      <dgm:prSet presAssocID="{5BDC22E0-C3D2-473B-8148-DC426A916E29}" presName="theInnerList"/>
      <dgm:spPr/>
      <dgm:t>
        <a:bodyPr/>
        <a:lstStyle/>
        <a:p/>
      </dgm:t>
    </dgm:pt>
    <dgm:pt modelId="{A9733E1B-CF2E-43DA-83D6-81E745240F25}" type="pres">
      <dgm:prSet presAssocID="{5D10DAD5-3524-4E5C-AE06-6C61634BCE5F}" presName="childNode" presStyleLbl="node1" presStyleIdx="4" presStyleCnt="10" custScaleX="109017" custScaleY="192885" custLinFactNeighborX="-320" custLinFactNeighborY="-81743">
        <dgm:presLayoutVars>
          <dgm:bulletEnabled val="1"/>
        </dgm:presLayoutVars>
      </dgm:prSet>
      <dgm:spPr/>
      <dgm:t>
        <a:bodyPr/>
        <a:lstStyle/>
        <a:p>
          <a:endParaRPr lang="en-US"/>
        </a:p>
      </dgm:t>
    </dgm:pt>
    <dgm:pt modelId="{62C77CAE-E788-4861-B890-28FF5106B772}" type="pres">
      <dgm:prSet presAssocID="{5D10DAD5-3524-4E5C-AE06-6C61634BCE5F}" presName="aSpace2"/>
      <dgm:spPr/>
      <dgm:t>
        <a:bodyPr/>
        <a:lstStyle/>
        <a:p/>
      </dgm:t>
    </dgm:pt>
    <dgm:pt modelId="{3AE90C28-C296-4664-B594-6DB890F1B2BA}" type="pres">
      <dgm:prSet presAssocID="{77B2CB8F-89BA-4739-A6DF-41931B659EF0}" presName="childNode" presStyleLbl="node1" presStyleIdx="5" presStyleCnt="10" custScaleX="109933" custScaleY="180808" custLinFactY="-3806" custLinFactNeighborY="-100000">
        <dgm:presLayoutVars>
          <dgm:bulletEnabled val="1"/>
        </dgm:presLayoutVars>
      </dgm:prSet>
      <dgm:spPr/>
      <dgm:t>
        <a:bodyPr/>
        <a:lstStyle/>
        <a:p>
          <a:endParaRPr lang="en-US"/>
        </a:p>
      </dgm:t>
    </dgm:pt>
    <dgm:pt modelId="{C1001E14-7CE2-4DC7-9334-38D6E41DD79D}" type="pres">
      <dgm:prSet presAssocID="{77B2CB8F-89BA-4739-A6DF-41931B659EF0}" presName="aSpace2"/>
      <dgm:spPr/>
      <dgm:t>
        <a:bodyPr/>
        <a:lstStyle/>
        <a:p/>
      </dgm:t>
    </dgm:pt>
    <dgm:pt modelId="{B927A736-44B0-4284-B1DA-160432305D8E}" type="pres">
      <dgm:prSet presAssocID="{FCF9079A-1678-49A6-8EB2-321822B63060}" presName="childNode" presStyleLbl="node1" presStyleIdx="6" presStyleCnt="10" custScaleX="109365" custScaleY="227793" custLinFactY="-3874" custLinFactNeighborY="-100000">
        <dgm:presLayoutVars>
          <dgm:bulletEnabled val="1"/>
        </dgm:presLayoutVars>
      </dgm:prSet>
      <dgm:spPr/>
      <dgm:t>
        <a:bodyPr/>
        <a:lstStyle/>
        <a:p>
          <a:endParaRPr lang="en-US"/>
        </a:p>
      </dgm:t>
    </dgm:pt>
    <dgm:pt modelId="{2059141B-12E1-4F19-95D6-6AEFF7FDB55B}" type="pres">
      <dgm:prSet presAssocID="{FCF9079A-1678-49A6-8EB2-321822B63060}" presName="aSpace2"/>
      <dgm:spPr/>
      <dgm:t>
        <a:bodyPr/>
        <a:lstStyle/>
        <a:p/>
      </dgm:t>
    </dgm:pt>
    <dgm:pt modelId="{9B1F147A-2C17-4CAE-BE1A-11DA54F1BFE4}" type="pres">
      <dgm:prSet presAssocID="{8E996FDD-1DA8-4AFF-9650-9C0E8C69FB0D}" presName="childNode" presStyleLbl="node1" presStyleIdx="7" presStyleCnt="10" custScaleX="109017" custScaleY="142351" custLinFactNeighborY="-57356">
        <dgm:presLayoutVars>
          <dgm:bulletEnabled val="1"/>
        </dgm:presLayoutVars>
      </dgm:prSet>
      <dgm:spPr/>
      <dgm:t>
        <a:bodyPr/>
        <a:lstStyle/>
        <a:p>
          <a:endParaRPr lang="en-US"/>
        </a:p>
      </dgm:t>
    </dgm:pt>
    <dgm:pt modelId="{1EB76373-EE1E-470F-A13A-5489B2E997AD}" type="pres">
      <dgm:prSet presAssocID="{5BDC22E0-C3D2-473B-8148-DC426A916E29}" presName="aSpace"/>
      <dgm:spPr/>
      <dgm:t>
        <a:bodyPr/>
        <a:lstStyle/>
        <a:p/>
      </dgm:t>
    </dgm:pt>
    <dgm:pt modelId="{7F02F077-03C7-4295-92EA-A1FC57A55E06}" type="pres">
      <dgm:prSet presAssocID="{8EB370DC-6905-4BD0-A808-526B9FCB1845}" presName="compNode"/>
      <dgm:spPr/>
      <dgm:t>
        <a:bodyPr/>
        <a:lstStyle/>
        <a:p/>
      </dgm:t>
    </dgm:pt>
    <dgm:pt modelId="{796BEB0F-A293-43BB-8ADC-389A1A7F9BFB}" type="pres">
      <dgm:prSet presAssocID="{8EB370DC-6905-4BD0-A808-526B9FCB1845}" presName="aNode" presStyleLbl="bgShp" presStyleIdx="2" presStyleCnt="3"/>
      <dgm:spPr/>
      <dgm:t>
        <a:bodyPr/>
        <a:lstStyle/>
        <a:p>
          <a:endParaRPr lang="en-US"/>
        </a:p>
      </dgm:t>
    </dgm:pt>
    <dgm:pt modelId="{E888ACF7-C902-4FB9-9B5C-084DFB63ADE0}" type="pres">
      <dgm:prSet presAssocID="{8EB370DC-6905-4BD0-A808-526B9FCB1845}" presName="textNode" presStyleLbl="bgShp" presStyleIdx="2" presStyleCnt="3"/>
      <dgm:spPr/>
      <dgm:t>
        <a:bodyPr/>
        <a:lstStyle/>
        <a:p>
          <a:endParaRPr lang="en-US"/>
        </a:p>
      </dgm:t>
    </dgm:pt>
    <dgm:pt modelId="{C8DA0C32-A5BA-477A-8D9C-53921B0849A8}" type="pres">
      <dgm:prSet presAssocID="{8EB370DC-6905-4BD0-A808-526B9FCB1845}" presName="compChildNode"/>
      <dgm:spPr/>
      <dgm:t>
        <a:bodyPr/>
        <a:lstStyle/>
        <a:p/>
      </dgm:t>
    </dgm:pt>
    <dgm:pt modelId="{3B90E836-E692-4893-8230-149ECE9D4DFF}" type="pres">
      <dgm:prSet presAssocID="{8EB370DC-6905-4BD0-A808-526B9FCB1845}" presName="theInnerList"/>
      <dgm:spPr/>
      <dgm:t>
        <a:bodyPr/>
        <a:lstStyle/>
        <a:p/>
      </dgm:t>
    </dgm:pt>
    <dgm:pt modelId="{2A2B9241-7465-4E6F-A178-73742D66C15D}" type="pres">
      <dgm:prSet presAssocID="{BF703BF2-C1D5-4DA0-BBA0-045359ED6F5D}" presName="childNode" presStyleLbl="node1" presStyleIdx="8" presStyleCnt="10">
        <dgm:presLayoutVars>
          <dgm:bulletEnabled val="1"/>
        </dgm:presLayoutVars>
      </dgm:prSet>
      <dgm:spPr/>
      <dgm:t>
        <a:bodyPr/>
        <a:lstStyle/>
        <a:p>
          <a:endParaRPr lang="en-US"/>
        </a:p>
      </dgm:t>
    </dgm:pt>
    <dgm:pt modelId="{EE439EA0-3028-457C-86FC-58D8959A1B0C}" type="pres">
      <dgm:prSet presAssocID="{BF703BF2-C1D5-4DA0-BBA0-045359ED6F5D}" presName="aSpace2"/>
      <dgm:spPr/>
      <dgm:t>
        <a:bodyPr/>
        <a:lstStyle/>
        <a:p/>
      </dgm:t>
    </dgm:pt>
    <dgm:pt modelId="{0F869F79-C524-486C-8B13-884AC64E7787}" type="pres">
      <dgm:prSet presAssocID="{BD4CEE9F-9303-4267-8735-912F9B2FB07C}" presName="childNode" presStyleLbl="node1" presStyleIdx="9" presStyleCnt="10">
        <dgm:presLayoutVars>
          <dgm:bulletEnabled val="1"/>
        </dgm:presLayoutVars>
      </dgm:prSet>
      <dgm:spPr/>
      <dgm:t>
        <a:bodyPr/>
        <a:lstStyle/>
        <a:p>
          <a:endParaRPr lang="en-US"/>
        </a:p>
      </dgm:t>
    </dgm:pt>
  </dgm:ptLst>
  <dgm:cxnLst>
    <dgm:cxn modelId="{453338B5-6F55-48BF-8A78-6EF9C72726D7}" srcId="{BFBB0DFC-A87F-4F47-BD49-4922404E70C1}" destId="{CFB4338D-58F4-428E-9713-825E0A28EC74}" srcOrd="0" destOrd="0" parTransId="{1C328C3D-8E9A-4511-A556-9823CC4A2A00}" sibTransId="{25805C2E-9774-471E-A80B-E3A471FE0B87}"/>
    <dgm:cxn modelId="{A4A9032C-FD41-419A-A36C-928B922CC6EC}" srcId="{CFB4338D-58F4-428E-9713-825E0A28EC74}" destId="{D6F5DAEA-79F4-4D8F-A2AF-3F3E76B62F02}" srcOrd="0" destOrd="0" parTransId="{3B26EFD8-B141-49AA-9A17-665CDC417DF4}" sibTransId="{CDFCEDEE-97B9-40D8-ACA5-951199E09929}"/>
    <dgm:cxn modelId="{CCCCC23B-0DC3-4A17-8F22-30A4786C64F7}" srcId="{CFB4338D-58F4-428E-9713-825E0A28EC74}" destId="{C302AF99-5F5C-46C5-AEA4-AABA1AC1BBE2}" srcOrd="1" destOrd="0" parTransId="{D5FB2842-EB8E-4C28-9076-DAEEA2A11E88}" sibTransId="{F140A762-2873-4B02-BD54-F012A4A1DE32}"/>
    <dgm:cxn modelId="{C56C389A-318B-42A4-AC8B-65CA231A94AB}" srcId="{CFB4338D-58F4-428E-9713-825E0A28EC74}" destId="{B1342433-60AB-4901-A58B-535CE4BAB48A}" srcOrd="2" destOrd="0" parTransId="{700DAEC2-834B-46CE-9D60-4D9E44B6AC07}" sibTransId="{6FA47C8E-A1AF-43E3-B59B-6FC823A14ED1}"/>
    <dgm:cxn modelId="{AB39BD6D-0DC0-4EC0-B338-3EBC1474D4E6}" srcId="{CFB4338D-58F4-428E-9713-825E0A28EC74}" destId="{7BE34DEF-52F4-488A-9712-67897FC4E6D8}" srcOrd="3" destOrd="0" parTransId="{239A7CA7-EE49-4A87-9CF3-09A048A4F2C2}" sibTransId="{A7B44192-02D1-44D2-A447-C581D812CEBD}"/>
    <dgm:cxn modelId="{4596C9EE-1FDE-4BE1-8AF8-0747AE6426ED}" srcId="{BFBB0DFC-A87F-4F47-BD49-4922404E70C1}" destId="{5BDC22E0-C3D2-473B-8148-DC426A916E29}" srcOrd="1" destOrd="0" parTransId="{31C45699-0D5C-4805-B4B6-DC80A12DE566}" sibTransId="{E19FDFF8-412B-4FBD-AFAD-3232775E6AEE}"/>
    <dgm:cxn modelId="{6BAA0104-146F-46F5-A953-710DBC560358}" srcId="{5BDC22E0-C3D2-473B-8148-DC426A916E29}" destId="{5D10DAD5-3524-4E5C-AE06-6C61634BCE5F}" srcOrd="0" destOrd="0" parTransId="{DBEB3CF8-D81F-4316-BF3B-767D55DBE95E}" sibTransId="{617EF4B5-CCBD-4B63-9663-D532F619FB00}"/>
    <dgm:cxn modelId="{B9A01400-EB09-4655-BDF4-06FFEF8A2237}" srcId="{5BDC22E0-C3D2-473B-8148-DC426A916E29}" destId="{77B2CB8F-89BA-4739-A6DF-41931B659EF0}" srcOrd="1" destOrd="0" parTransId="{FBC6A1FE-6972-4A9F-BF26-4D8D6A6D9328}" sibTransId="{B0BDBC1D-3C07-46DF-AC16-A50087555FA5}"/>
    <dgm:cxn modelId="{E546BCF7-39DC-4556-9DB7-F9902DADD1F2}" srcId="{5BDC22E0-C3D2-473B-8148-DC426A916E29}" destId="{FCF9079A-1678-49A6-8EB2-321822B63060}" srcOrd="2" destOrd="0" parTransId="{61DA5FB9-0E13-4989-A3FB-C3086D0CD522}" sibTransId="{019CB20F-7048-4DBF-8EA7-7A7D58D37CFD}"/>
    <dgm:cxn modelId="{E7452E22-AE5A-4D65-8636-F4A4E807386C}" srcId="{5BDC22E0-C3D2-473B-8148-DC426A916E29}" destId="{8E996FDD-1DA8-4AFF-9650-9C0E8C69FB0D}" srcOrd="3" destOrd="0" parTransId="{91D8E634-E9BE-486B-9DAB-2A0FB1F0F9DC}" sibTransId="{9BBF99BE-39D2-4F5E-99C8-358D320028CA}"/>
    <dgm:cxn modelId="{7E644DBB-6433-41E8-8242-CEA80AA9326C}" srcId="{BFBB0DFC-A87F-4F47-BD49-4922404E70C1}" destId="{8EB370DC-6905-4BD0-A808-526B9FCB1845}" srcOrd="2" destOrd="0" parTransId="{5A9C672F-B60E-4771-9E6C-A19CF3823DE9}" sibTransId="{96F1A708-E84E-4C8D-BEC5-FBEE7DD48DA8}"/>
    <dgm:cxn modelId="{40B0017C-9AF3-4EFB-8586-4C3CCFAAEA69}" srcId="{8EB370DC-6905-4BD0-A808-526B9FCB1845}" destId="{BF703BF2-C1D5-4DA0-BBA0-045359ED6F5D}" srcOrd="0" destOrd="0" parTransId="{7B45E902-7790-4B77-84BD-7CB4E0E68A21}" sibTransId="{64C6878B-826D-4BAC-B4A8-03471FAF53C1}"/>
    <dgm:cxn modelId="{0A1021DE-6A9A-4833-B0EB-C41125A21C15}" srcId="{8EB370DC-6905-4BD0-A808-526B9FCB1845}" destId="{BD4CEE9F-9303-4267-8735-912F9B2FB07C}" srcOrd="1" destOrd="0" parTransId="{8B1CC8D2-B8FD-40B5-8959-9FD588EFB833}" sibTransId="{C22F7EE5-F57D-4C66-9353-84AB6DF1E028}"/>
    <dgm:cxn modelId="{F23EC32D-F77A-4F35-B227-2A35F6B020B4}" type="presOf" srcId="{BFBB0DFC-A87F-4F47-BD49-4922404E70C1}" destId="{DCA6ED98-8B57-47AD-91BE-01C145025DD8}" srcOrd="0" destOrd="0" presId="urn:microsoft.com/office/officeart/2005/8/layout/lProcess2"/>
    <dgm:cxn modelId="{D1EBD269-38B1-4206-B863-D8D889030FC9}" type="presParOf" srcId="{DCA6ED98-8B57-47AD-91BE-01C145025DD8}" destId="{C24A0CA6-0448-4626-8DE4-C9A4196E46BC}" srcOrd="0" destOrd="0" presId="urn:microsoft.com/office/officeart/2005/8/layout/lProcess2"/>
    <dgm:cxn modelId="{06DBB8AE-7041-4ACE-907F-C17EC92EF85F}" type="presParOf" srcId="{C24A0CA6-0448-4626-8DE4-C9A4196E46BC}" destId="{9A7EB7F2-D526-415A-91D3-A82D4392F54E}" srcOrd="0" destOrd="0" presId="urn:microsoft.com/office/officeart/2005/8/layout/lProcess2"/>
    <dgm:cxn modelId="{11089200-545B-433F-9656-2BB43FA9AF5C}" type="presOf" srcId="{CFB4338D-58F4-428E-9713-825E0A28EC74}" destId="{9A7EB7F2-D526-415A-91D3-A82D4392F54E}" srcOrd="0" destOrd="0" presId="urn:microsoft.com/office/officeart/2005/8/layout/lProcess2"/>
    <dgm:cxn modelId="{7285358F-3E22-4384-9529-86C4CDF3505D}" type="presParOf" srcId="{C24A0CA6-0448-4626-8DE4-C9A4196E46BC}" destId="{A5408D16-0BFA-4834-8F17-0E8866620E8D}" srcOrd="1" destOrd="0" presId="urn:microsoft.com/office/officeart/2005/8/layout/lProcess2"/>
    <dgm:cxn modelId="{AE0E490A-AF9B-4032-8C1F-D1CB2CDC7E29}" type="presOf" srcId="{CFB4338D-58F4-428E-9713-825E0A28EC74}" destId="{A5408D16-0BFA-4834-8F17-0E8866620E8D}" srcOrd="1" destOrd="0" presId="urn:microsoft.com/office/officeart/2005/8/layout/lProcess2"/>
    <dgm:cxn modelId="{958AC048-892D-4F57-A14A-485C8796E5EE}" type="presParOf" srcId="{C24A0CA6-0448-4626-8DE4-C9A4196E46BC}" destId="{149BFBA3-A348-4D6E-BB26-2FCB7B78D9AF}" srcOrd="2" destOrd="0" presId="urn:microsoft.com/office/officeart/2005/8/layout/lProcess2"/>
    <dgm:cxn modelId="{E51AA6E0-8D7E-4EC4-8D20-45278640BF7E}" type="presParOf" srcId="{149BFBA3-A348-4D6E-BB26-2FCB7B78D9AF}" destId="{BB341A83-1D57-4467-9F45-D35A2FF9F4C5}" srcOrd="0" destOrd="0" presId="urn:microsoft.com/office/officeart/2005/8/layout/lProcess2"/>
    <dgm:cxn modelId="{D537FCEB-B02B-4393-9000-3128DE3AEC14}" type="presParOf" srcId="{BB341A83-1D57-4467-9F45-D35A2FF9F4C5}" destId="{44068B18-0990-4712-AE71-657F870FCD7E}" srcOrd="0" destOrd="0" presId="urn:microsoft.com/office/officeart/2005/8/layout/lProcess2"/>
    <dgm:cxn modelId="{BAED9467-3436-4728-8F03-15B0CBAC9926}" type="presOf" srcId="{D6F5DAEA-79F4-4D8F-A2AF-3F3E76B62F02}" destId="{44068B18-0990-4712-AE71-657F870FCD7E}" srcOrd="0" destOrd="0" presId="urn:microsoft.com/office/officeart/2005/8/layout/lProcess2"/>
    <dgm:cxn modelId="{8DFB438B-9131-454C-9AF2-F7B0571459BF}" type="presParOf" srcId="{BB341A83-1D57-4467-9F45-D35A2FF9F4C5}" destId="{2539C46F-71AE-4F69-988A-6DD9787081C5}" srcOrd="1" destOrd="0" presId="urn:microsoft.com/office/officeart/2005/8/layout/lProcess2"/>
    <dgm:cxn modelId="{61DCBCF0-978B-4484-91A4-D6AFDEAFF83C}" type="presParOf" srcId="{BB341A83-1D57-4467-9F45-D35A2FF9F4C5}" destId="{FCD8E391-3F76-4931-8967-35D4CC490AF8}" srcOrd="2" destOrd="0" presId="urn:microsoft.com/office/officeart/2005/8/layout/lProcess2"/>
    <dgm:cxn modelId="{5B47A9C1-6F4A-4619-BB5E-293C1C670F8E}" type="presOf" srcId="{C302AF99-5F5C-46C5-AEA4-AABA1AC1BBE2}" destId="{FCD8E391-3F76-4931-8967-35D4CC490AF8}" srcOrd="0" destOrd="0" presId="urn:microsoft.com/office/officeart/2005/8/layout/lProcess2"/>
    <dgm:cxn modelId="{8C649BAE-2DAA-4143-8DD7-188F8B6F408C}" type="presParOf" srcId="{BB341A83-1D57-4467-9F45-D35A2FF9F4C5}" destId="{201F8D23-EBD5-4945-A82A-D4830B0FB4AB}" srcOrd="3" destOrd="0" presId="urn:microsoft.com/office/officeart/2005/8/layout/lProcess2"/>
    <dgm:cxn modelId="{1D48B06B-BE82-446D-9F41-4FA95462EE25}" type="presParOf" srcId="{BB341A83-1D57-4467-9F45-D35A2FF9F4C5}" destId="{DC92FD27-35C3-41A2-A495-23E0F2204514}" srcOrd="4" destOrd="0" presId="urn:microsoft.com/office/officeart/2005/8/layout/lProcess2"/>
    <dgm:cxn modelId="{05763879-FA4A-47D6-8405-39F47F37AC0E}" type="presOf" srcId="{B1342433-60AB-4901-A58B-535CE4BAB48A}" destId="{DC92FD27-35C3-41A2-A495-23E0F2204514}" srcOrd="0" destOrd="0" presId="urn:microsoft.com/office/officeart/2005/8/layout/lProcess2"/>
    <dgm:cxn modelId="{5BE9DD04-FE47-4D42-86B9-4A44D66BB4EA}" type="presParOf" srcId="{BB341A83-1D57-4467-9F45-D35A2FF9F4C5}" destId="{F5F0B1A2-EB00-45B2-B13B-AC8E9AF0F41F}" srcOrd="5" destOrd="0" presId="urn:microsoft.com/office/officeart/2005/8/layout/lProcess2"/>
    <dgm:cxn modelId="{82415A26-C02C-4CD2-BDE2-268F61FD2101}" type="presParOf" srcId="{BB341A83-1D57-4467-9F45-D35A2FF9F4C5}" destId="{860CB29A-AEF8-499A-9F91-CF22147BA8C3}" srcOrd="6" destOrd="0" presId="urn:microsoft.com/office/officeart/2005/8/layout/lProcess2"/>
    <dgm:cxn modelId="{8EA09195-B9F6-4D4F-881C-754C4A1934B0}" type="presOf" srcId="{7BE34DEF-52F4-488A-9712-67897FC4E6D8}" destId="{860CB29A-AEF8-499A-9F91-CF22147BA8C3}" srcOrd="0" destOrd="0" presId="urn:microsoft.com/office/officeart/2005/8/layout/lProcess2"/>
    <dgm:cxn modelId="{6241AFD5-3131-44C2-8457-AC59189E4D7C}" type="presParOf" srcId="{DCA6ED98-8B57-47AD-91BE-01C145025DD8}" destId="{16BF2986-5270-4F29-8B96-94FD78E3BFE7}" srcOrd="1" destOrd="0" presId="urn:microsoft.com/office/officeart/2005/8/layout/lProcess2"/>
    <dgm:cxn modelId="{D4581CB8-55D3-402B-A6BE-FF17E7383B64}" type="presParOf" srcId="{DCA6ED98-8B57-47AD-91BE-01C145025DD8}" destId="{A3AF1D21-D7F2-4095-B7E0-5DD8484E055E}" srcOrd="2" destOrd="0" presId="urn:microsoft.com/office/officeart/2005/8/layout/lProcess2"/>
    <dgm:cxn modelId="{EBB867C5-191F-43DD-872C-422679A34597}" type="presParOf" srcId="{A3AF1D21-D7F2-4095-B7E0-5DD8484E055E}" destId="{8AE92FE9-A976-4C16-A9D7-EF2DC2BA35D3}" srcOrd="0" destOrd="0" presId="urn:microsoft.com/office/officeart/2005/8/layout/lProcess2"/>
    <dgm:cxn modelId="{CBC3126F-EB8D-4E26-AD24-9B9ADDC7D2E3}" type="presOf" srcId="{5BDC22E0-C3D2-473B-8148-DC426A916E29}" destId="{8AE92FE9-A976-4C16-A9D7-EF2DC2BA35D3}" srcOrd="0" destOrd="0" presId="urn:microsoft.com/office/officeart/2005/8/layout/lProcess2"/>
    <dgm:cxn modelId="{181383A3-FFF1-4FA1-A2FE-22C4B6373251}" type="presParOf" srcId="{A3AF1D21-D7F2-4095-B7E0-5DD8484E055E}" destId="{35520CE1-9378-42C5-A89D-C1F7C10400E4}" srcOrd="1" destOrd="0" presId="urn:microsoft.com/office/officeart/2005/8/layout/lProcess2"/>
    <dgm:cxn modelId="{9E9C54AC-0ADF-4894-A82F-0FA63402C16E}" type="presOf" srcId="{5BDC22E0-C3D2-473B-8148-DC426A916E29}" destId="{35520CE1-9378-42C5-A89D-C1F7C10400E4}" srcOrd="1" destOrd="0" presId="urn:microsoft.com/office/officeart/2005/8/layout/lProcess2"/>
    <dgm:cxn modelId="{169D7D12-8195-4B82-BB71-4F1B62AD5699}" type="presParOf" srcId="{A3AF1D21-D7F2-4095-B7E0-5DD8484E055E}" destId="{B11A4C12-6D9F-4135-A7A1-AB0E1E5A13C4}" srcOrd="2" destOrd="0" presId="urn:microsoft.com/office/officeart/2005/8/layout/lProcess2"/>
    <dgm:cxn modelId="{B9990791-06B4-4127-B11B-FEFCDD245F48}" type="presParOf" srcId="{B11A4C12-6D9F-4135-A7A1-AB0E1E5A13C4}" destId="{13DCB4C1-8554-4E9A-91AE-A71D30DC9A81}" srcOrd="0" destOrd="0" presId="urn:microsoft.com/office/officeart/2005/8/layout/lProcess2"/>
    <dgm:cxn modelId="{C9F84D0A-0A87-46D2-8669-A56A20B3E747}" type="presParOf" srcId="{13DCB4C1-8554-4E9A-91AE-A71D30DC9A81}" destId="{A9733E1B-CF2E-43DA-83D6-81E745240F25}" srcOrd="0" destOrd="0" presId="urn:microsoft.com/office/officeart/2005/8/layout/lProcess2"/>
    <dgm:cxn modelId="{85B433EE-4D34-4AB9-BE7E-DAC899681B69}" type="presOf" srcId="{5D10DAD5-3524-4E5C-AE06-6C61634BCE5F}" destId="{A9733E1B-CF2E-43DA-83D6-81E745240F25}" srcOrd="0" destOrd="0" presId="urn:microsoft.com/office/officeart/2005/8/layout/lProcess2"/>
    <dgm:cxn modelId="{EFE125FE-DD76-4925-97EE-98EE7C73537F}" type="presParOf" srcId="{13DCB4C1-8554-4E9A-91AE-A71D30DC9A81}" destId="{62C77CAE-E788-4861-B890-28FF5106B772}" srcOrd="1" destOrd="0" presId="urn:microsoft.com/office/officeart/2005/8/layout/lProcess2"/>
    <dgm:cxn modelId="{40061268-2EB7-47A7-9905-6D83C3D67B54}" type="presParOf" srcId="{13DCB4C1-8554-4E9A-91AE-A71D30DC9A81}" destId="{3AE90C28-C296-4664-B594-6DB890F1B2BA}" srcOrd="2" destOrd="0" presId="urn:microsoft.com/office/officeart/2005/8/layout/lProcess2"/>
    <dgm:cxn modelId="{3A654E33-52D4-41D4-A27D-177B636318CD}" type="presOf" srcId="{77B2CB8F-89BA-4739-A6DF-41931B659EF0}" destId="{3AE90C28-C296-4664-B594-6DB890F1B2BA}" srcOrd="0" destOrd="0" presId="urn:microsoft.com/office/officeart/2005/8/layout/lProcess2"/>
    <dgm:cxn modelId="{9422F33A-3E05-4179-BEC4-209F6B990770}" type="presParOf" srcId="{13DCB4C1-8554-4E9A-91AE-A71D30DC9A81}" destId="{C1001E14-7CE2-4DC7-9334-38D6E41DD79D}" srcOrd="3" destOrd="0" presId="urn:microsoft.com/office/officeart/2005/8/layout/lProcess2"/>
    <dgm:cxn modelId="{3CA15138-72A1-4F3F-9335-73F8CF8CD7EA}" type="presParOf" srcId="{13DCB4C1-8554-4E9A-91AE-A71D30DC9A81}" destId="{B927A736-44B0-4284-B1DA-160432305D8E}" srcOrd="4" destOrd="0" presId="urn:microsoft.com/office/officeart/2005/8/layout/lProcess2"/>
    <dgm:cxn modelId="{6BDB672A-9D69-46D7-B179-2D867B9838D7}" type="presOf" srcId="{FCF9079A-1678-49A6-8EB2-321822B63060}" destId="{B927A736-44B0-4284-B1DA-160432305D8E}" srcOrd="0" destOrd="0" presId="urn:microsoft.com/office/officeart/2005/8/layout/lProcess2"/>
    <dgm:cxn modelId="{0619C7AB-90F2-4797-B587-BCBC257F408D}" type="presParOf" srcId="{13DCB4C1-8554-4E9A-91AE-A71D30DC9A81}" destId="{2059141B-12E1-4F19-95D6-6AEFF7FDB55B}" srcOrd="5" destOrd="0" presId="urn:microsoft.com/office/officeart/2005/8/layout/lProcess2"/>
    <dgm:cxn modelId="{84A51BB5-91B3-483A-9C80-2F612B0AB625}" type="presParOf" srcId="{13DCB4C1-8554-4E9A-91AE-A71D30DC9A81}" destId="{9B1F147A-2C17-4CAE-BE1A-11DA54F1BFE4}" srcOrd="6" destOrd="0" presId="urn:microsoft.com/office/officeart/2005/8/layout/lProcess2"/>
    <dgm:cxn modelId="{76CD4783-2636-44C4-AE33-ED6DBB76CB48}" type="presOf" srcId="{8E996FDD-1DA8-4AFF-9650-9C0E8C69FB0D}" destId="{9B1F147A-2C17-4CAE-BE1A-11DA54F1BFE4}" srcOrd="0" destOrd="0" presId="urn:microsoft.com/office/officeart/2005/8/layout/lProcess2"/>
    <dgm:cxn modelId="{49A0B30D-A97A-4D96-9392-FC5B3C269BC3}" type="presParOf" srcId="{DCA6ED98-8B57-47AD-91BE-01C145025DD8}" destId="{1EB76373-EE1E-470F-A13A-5489B2E997AD}" srcOrd="3" destOrd="0" presId="urn:microsoft.com/office/officeart/2005/8/layout/lProcess2"/>
    <dgm:cxn modelId="{196759D8-38A3-4F3B-A9D5-B811D6EDAF47}" type="presParOf" srcId="{DCA6ED98-8B57-47AD-91BE-01C145025DD8}" destId="{7F02F077-03C7-4295-92EA-A1FC57A55E06}" srcOrd="4" destOrd="0" presId="urn:microsoft.com/office/officeart/2005/8/layout/lProcess2"/>
    <dgm:cxn modelId="{B6FE92D4-4B8F-4255-9338-24E843101F68}" type="presParOf" srcId="{7F02F077-03C7-4295-92EA-A1FC57A55E06}" destId="{796BEB0F-A293-43BB-8ADC-389A1A7F9BFB}" srcOrd="0" destOrd="0" presId="urn:microsoft.com/office/officeart/2005/8/layout/lProcess2"/>
    <dgm:cxn modelId="{192C1FC9-63E8-4714-AC6F-6304FEE2BCFC}" type="presOf" srcId="{8EB370DC-6905-4BD0-A808-526B9FCB1845}" destId="{796BEB0F-A293-43BB-8ADC-389A1A7F9BFB}" srcOrd="0" destOrd="0" presId="urn:microsoft.com/office/officeart/2005/8/layout/lProcess2"/>
    <dgm:cxn modelId="{C991D3DC-04F4-427B-A540-E63F990E760B}" type="presParOf" srcId="{7F02F077-03C7-4295-92EA-A1FC57A55E06}" destId="{E888ACF7-C902-4FB9-9B5C-084DFB63ADE0}" srcOrd="1" destOrd="0" presId="urn:microsoft.com/office/officeart/2005/8/layout/lProcess2"/>
    <dgm:cxn modelId="{02075869-844C-4AC9-B297-7E4FBDF9DFA9}" type="presOf" srcId="{8EB370DC-6905-4BD0-A808-526B9FCB1845}" destId="{E888ACF7-C902-4FB9-9B5C-084DFB63ADE0}" srcOrd="1" destOrd="0" presId="urn:microsoft.com/office/officeart/2005/8/layout/lProcess2"/>
    <dgm:cxn modelId="{D5B04BD4-DC7F-4A79-BC7D-626D534E1FCB}" type="presParOf" srcId="{7F02F077-03C7-4295-92EA-A1FC57A55E06}" destId="{C8DA0C32-A5BA-477A-8D9C-53921B0849A8}" srcOrd="2" destOrd="0" presId="urn:microsoft.com/office/officeart/2005/8/layout/lProcess2"/>
    <dgm:cxn modelId="{49F598A3-EF70-44C1-8205-577EB30C7ED9}" type="presParOf" srcId="{C8DA0C32-A5BA-477A-8D9C-53921B0849A8}" destId="{3B90E836-E692-4893-8230-149ECE9D4DFF}" srcOrd="0" destOrd="0" presId="urn:microsoft.com/office/officeart/2005/8/layout/lProcess2"/>
    <dgm:cxn modelId="{2535C745-B64A-4974-A062-E4ACEA98DFEE}" type="presParOf" srcId="{3B90E836-E692-4893-8230-149ECE9D4DFF}" destId="{2A2B9241-7465-4E6F-A178-73742D66C15D}" srcOrd="0" destOrd="0" presId="urn:microsoft.com/office/officeart/2005/8/layout/lProcess2"/>
    <dgm:cxn modelId="{E4925DA3-A216-4043-853E-CD94CCEB74D6}" type="presOf" srcId="{BF703BF2-C1D5-4DA0-BBA0-045359ED6F5D}" destId="{2A2B9241-7465-4E6F-A178-73742D66C15D}" srcOrd="0" destOrd="0" presId="urn:microsoft.com/office/officeart/2005/8/layout/lProcess2"/>
    <dgm:cxn modelId="{2F162503-F86F-4782-BA79-14EDE7C4A989}" type="presParOf" srcId="{3B90E836-E692-4893-8230-149ECE9D4DFF}" destId="{EE439EA0-3028-457C-86FC-58D8959A1B0C}" srcOrd="1" destOrd="0" presId="urn:microsoft.com/office/officeart/2005/8/layout/lProcess2"/>
    <dgm:cxn modelId="{C2BA0F49-F56B-43F5-94CE-FEABA95EE93D}" type="presParOf" srcId="{3B90E836-E692-4893-8230-149ECE9D4DFF}" destId="{0F869F79-C524-486C-8B13-884AC64E7787}" srcOrd="2" destOrd="0" presId="urn:microsoft.com/office/officeart/2005/8/layout/lProcess2"/>
    <dgm:cxn modelId="{E773AD2E-267A-43C5-9778-3EDFA956D4A9}" type="presOf" srcId="{BD4CEE9F-9303-4267-8735-912F9B2FB07C}" destId="{0F869F79-C524-486C-8B13-884AC64E7787}" srcOrd="0" destOrd="0" presId="urn:microsoft.com/office/officeart/2005/8/layout/lProcess2"/>
  </dgm:cxnLst>
  <dgm:bg/>
  <dgm:whole/>
</dgm:dataModel>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type="roundRect" r:blip="">
            <dgm:adjLst>
              <dgm:adj idx="1" val="0.1"/>
            </dgm:adjLst>
          </dgm:shape>
          <dgm:presOf axis="self"/>
          <dgm:constrLst/>
          <dgm:ruleLst/>
        </dgm:layoutNode>
        <dgm:layoutNode name="textNode" styleLbl="bgShp">
          <dgm:alg type="tx"/>
          <dgm:shape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dgm:ruleLst>
        </dgm:layoutNode>
        <dgm:layoutNode name="compChildNode">
          <dgm:alg type="composite"/>
          <dgm:shape r:blip="">
            <dgm:adjLst/>
          </dgm:shape>
          <dgm:presOf/>
          <dgm:constrLst>
            <dgm:constr type="w" for="des" forName="childNode" refType="w"/>
            <dgm:constr type="h" for="des" forName="childNode" refType="h"/>
          </dgm:constrLst>
          <dgm:ruleLst/>
          <dgm:layoutNode name="theInnerList">
            <dgm:alg type="lin">
              <dgm:param type="linDir" val="fromT"/>
            </dgm:alg>
            <dgm:shape r:blip="">
              <dgm:adjLst/>
            </dgm:shape>
            <dgm:presOf/>
            <dgm:constrLst/>
            <dgm:ruleLst/>
            <dgm:forEach name="childNodeForEach" axis="ch" ptType="node">
              <dgm:layoutNode name="childNode" styleLbl="node1">
                <dgm:varLst>
                  <dgm:bulletEnabled val="1"/>
                </dgm:varLst>
                <dgm:alg type="tx"/>
                <dgm:shape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dgm:ruleLst>
              </dgm:layoutNode>
              <dgm:choose name="Name3">
                <dgm:if name="Name4" axis="self" ptType="node" func="revPos" op="equ" val="1"/>
                <dgm:else name="Name5">
                  <dgm:layoutNode name="aSpace2">
                    <dgm:alg type="sp"/>
                    <dgm:shape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r:blip="">
              <dgm:adjLst/>
            </dgm:shape>
            <dgm:presOf/>
            <dgm:constrLst/>
            <dgm:ruleLst/>
          </dgm:layoutNode>
        </dgm:else>
      </dgm:choose>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5C3CCF-74CB-4767-B9E4-02DF6FFDFAAF}" type="datetimeFigureOut">
              <a:rPr lang="zh-CN" altLang="en-US" smtClean="0"/>
              <a:t>2019/5/5</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en-US" altLang="zh-CN" smtClean="0"/>
              <a:t>.</a:t>
            </a: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36D3661-CF17-4AA0-8384-9283D4C1CCCE}"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68962" name="Slide Image Placeholder 1"/>
          <p:cNvSpPr>
            <a:spLocks noGrp="1" noRot="1" noChangeAspect="1" noTextEdit="1"/>
          </p:cNvSpPr>
          <p:nvPr>
            <p:ph type="sldImg"/>
          </p:nvPr>
        </p:nvSpPr>
        <p:spPr/>
      </p:sp>
      <p:sp>
        <p:nvSpPr>
          <p:cNvPr id="168963" name="Notes Placeholder 2"/>
          <p:cNvSpPr>
            <a:spLocks noGrp="1"/>
          </p:cNvSpPr>
          <p:nvPr>
            <p:ph type="body" idx="1"/>
          </p:nvPr>
        </p:nvSpPr>
        <p:spPr>
          <a:noFill/>
        </p:spPr>
        <p:txBody>
          <a:bodyPr/>
          <a:lstStyle/>
          <a:p>
            <a:pPr marL="628650" lvl="1" indent="-171450">
              <a:buFontTx/>
              <a:buChar char="•"/>
            </a:pPr>
            <a:endParaRPr lang="en-US" altLang="zh-CN" smtClean="0"/>
          </a:p>
        </p:txBody>
      </p:sp>
      <p:sp>
        <p:nvSpPr>
          <p:cNvPr id="168964" name="Slide Number Placeholder 3"/>
          <p:cNvSpPr>
            <a:spLocks noGrp="1"/>
          </p:cNvSpPr>
          <p:nvPr>
            <p:ph type="sldNum" sz="quarter" idx="5"/>
          </p:nvPr>
        </p:nvSpPr>
        <p:spPr>
          <a:noFill/>
        </p:spPr>
        <p:txBody>
          <a:bodyPr/>
          <a:lstStyle/>
          <a:p>
            <a:fld id="{BD27F4D5-5D85-4944-89C5-620933EB30CF}" type="slidenum">
              <a:rPr lang="en-US" altLang="zh-CN" smtClean="0">
                <a:solidFill>
                  <a:srgbClr val="000000"/>
                </a:solidFill>
              </a:rPr>
              <a:t>3</a:t>
            </a:fld>
            <a:endParaRPr lang="en-US" altLang="zh-CN" smtClean="0">
              <a:solidFill>
                <a:srgbClr val="000000"/>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03F29B-5E6E-44C4-BB78-DEBB763DC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D4705-CE5C-40AD-A029-B6B885C09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455CF6-5444-48D1-81FC-69192EFEB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C8358D-CBAD-4829-AA6E-987996293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3D2D03-F749-404E-AD8B-BACC7BB9F9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4F7B9F-9EAE-4866-B0BE-2F13ECA51C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20BEAD-F130-43D8-8249-FA151ACC91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B5E239-EC36-41B2-BA53-799032B34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2FAF1C-0E20-4ED7-9558-5867D9DBF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A36A8-A28F-493E-9C38-59C457ED6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2C0FC3-096D-453A-A7D2-496970997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9610BE18-EF2F-49B9-9F46-F51B9E43602E}" type="datetimeFigureOut">
              <a:rPr lang="zh-CN" altLang="en-US" smtClean="0"/>
              <a:t>2019/5/5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52B98E7-3EF2-4A3D-98F9-D63E61386B61}"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610BE18-EF2F-49B9-9F46-F51B9E43602E}" type="datetimeFigureOut">
              <a:rPr lang="zh-CN" altLang="en-US" smtClean="0"/>
              <a:t>2019/5/5</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52B98E7-3EF2-4A3D-98F9-D63E61386B61}"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diagramData" Target="../diagrams/data1.xml" /><Relationship Id="rId3" Type="http://schemas.openxmlformats.org/officeDocument/2006/relationships/diagramLayout" Target="../diagrams/layout1.xml" /><Relationship Id="rId4" Type="http://schemas.openxmlformats.org/officeDocument/2006/relationships/diagramQuickStyle" Target="../diagrams/quickStyle1.xml" /><Relationship Id="rId5" Type="http://schemas.openxmlformats.org/officeDocument/2006/relationships/diagramColors" Target="../diagrams/colors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5004104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b="1"/>
              <a:t>肺结核患者健康管理服务规范</a:t>
            </a:r>
            <a:br>
              <a:rPr lang="zh-CN" altLang="en-US" b="1"/>
            </a:br>
            <a:endParaRPr lang="zh-CN" altLang="en-US"/>
          </a:p>
        </p:txBody>
      </p:sp>
      <p:sp>
        <p:nvSpPr>
          <p:cNvPr id="3" name="副标题 2"/>
          <p:cNvSpPr>
            <a:spLocks noGrp="1"/>
          </p:cNvSpPr>
          <p:nvPr>
            <p:ph type="subTitle" idx="1"/>
          </p:nvPr>
        </p:nvSpPr>
        <p:spPr/>
        <p:txBody>
          <a:bodyPr/>
          <a:lstStyle/>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a:t>
            </a:fld>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9874" name="标题 1"/>
          <p:cNvSpPr>
            <a:spLocks noGrp="1"/>
          </p:cNvSpPr>
          <p:nvPr>
            <p:ph type="title" idx="4294967295"/>
          </p:nvPr>
        </p:nvSpPr>
        <p:spPr>
          <a:xfrm>
            <a:off x="457200" y="260350"/>
            <a:ext cx="8229600" cy="1512888"/>
          </a:xfrm>
        </p:spPr>
        <p:txBody>
          <a:bodyPr>
            <a:normAutofit fontScale="90000"/>
          </a:bodyPr>
          <a:lstStyle/>
          <a:p>
            <a:r>
              <a:rPr lang="zh-CN" altLang="en-US" sz="3200" smtClean="0">
                <a:solidFill>
                  <a:srgbClr val="C00000"/>
                </a:solidFill>
              </a:rPr>
              <a:t>结核病控制策略与措施</a:t>
            </a:r>
            <a:br>
              <a:rPr lang="zh-CN" altLang="en-US" sz="3200" smtClean="0">
                <a:solidFill>
                  <a:srgbClr val="C00000"/>
                </a:solidFill>
              </a:rPr>
            </a:br>
            <a:r>
              <a:rPr lang="en-US" altLang="zh-CN" sz="3200" smtClean="0">
                <a:solidFill>
                  <a:srgbClr val="C00000"/>
                </a:solidFill>
              </a:rPr>
              <a:t>2015</a:t>
            </a:r>
            <a:r>
              <a:rPr lang="zh-CN" altLang="en-US" sz="3200" smtClean="0">
                <a:solidFill>
                  <a:srgbClr val="C00000"/>
                </a:solidFill>
              </a:rPr>
              <a:t>年后全球结核病预防、关怀</a:t>
            </a:r>
            <a:br>
              <a:rPr lang="en-US" sz="3200" smtClean="0">
                <a:solidFill>
                  <a:srgbClr val="C00000"/>
                </a:solidFill>
              </a:rPr>
            </a:br>
            <a:r>
              <a:rPr lang="zh-CN" altLang="en-US" sz="3200" smtClean="0">
                <a:solidFill>
                  <a:srgbClr val="C00000"/>
                </a:solidFill>
              </a:rPr>
              <a:t>和控制策略目标 </a:t>
            </a:r>
            <a:br>
              <a:rPr lang="zh-CN" altLang="en-US" sz="3200" smtClean="0">
                <a:solidFill>
                  <a:srgbClr val="C00000"/>
                </a:solidFill>
              </a:rPr>
            </a:br>
            <a:endParaRPr lang="zh-CN" altLang="en-US" sz="3200" smtClean="0">
              <a:solidFill>
                <a:srgbClr val="C00000"/>
              </a:solidFill>
            </a:endParaRPr>
          </a:p>
        </p:txBody>
      </p:sp>
      <p:pic>
        <p:nvPicPr>
          <p:cNvPr id="79875" name="图片 2"/>
          <p:cNvPicPr>
            <a:picLocks noChangeAspect="1" noChangeArrowheads="1"/>
          </p:cNvPicPr>
          <p:nvPr/>
        </p:nvPicPr>
        <p:blipFill>
          <a:blip r:embed="rId2"/>
          <a:stretch>
            <a:fillRect/>
          </a:stretch>
        </p:blipFill>
        <p:spPr bwMode="auto">
          <a:xfrm>
            <a:off x="467544" y="1470064"/>
            <a:ext cx="8476803" cy="5104815"/>
          </a:xfrm>
          <a:prstGeom prst="rect">
            <a:avLst/>
          </a:prstGeom>
          <a:noFill/>
          <a:ln w="9525">
            <a:noFill/>
            <a:miter lim="800000"/>
          </a:ln>
        </p:spPr>
      </p:pic>
      <p:sp>
        <p:nvSpPr>
          <p:cNvPr id="4" name="灯片编号占位符 3"/>
          <p:cNvSpPr>
            <a:spLocks noGrp="1"/>
          </p:cNvSpPr>
          <p:nvPr>
            <p:ph type="sldNum" sz="quarter" idx="12"/>
          </p:nvPr>
        </p:nvSpPr>
        <p:spPr/>
        <p:txBody>
          <a:bodyPr/>
          <a:lstStyle/>
          <a:p>
            <a:fld id="{C52B98E7-3EF2-4A3D-98F9-D63E61386B61}" type="slidenum">
              <a:rPr lang="zh-CN" altLang="en-US" smtClean="0"/>
              <a:t>2</a:t>
            </a:fld>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 name="Rectangle 6"/>
          <p:cNvSpPr txBox="1">
            <a:spLocks noChangeArrowheads="1"/>
          </p:cNvSpPr>
          <p:nvPr/>
        </p:nvSpPr>
        <p:spPr>
          <a:xfrm>
            <a:off x="2206625" y="276225"/>
            <a:ext cx="6686550" cy="720725"/>
          </a:xfrm>
          <a:prstGeom prst="rect">
            <a:avLst/>
          </a:prstGeom>
        </p:spPr>
        <p:txBody>
          <a:bodyPr anchor="ct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Aft>
                <a:spcPct val="0"/>
              </a:spcAft>
              <a:defRPr/>
            </a:pPr>
            <a:r>
              <a:rPr lang="en-US" altLang="zh-CN" sz="3600" b="1" smtClean="0">
                <a:latin typeface="+mn-ea"/>
                <a:ea typeface="+mn-ea"/>
              </a:rPr>
              <a:t>2015</a:t>
            </a:r>
            <a:r>
              <a:rPr lang="zh-CN" altLang="en-US" sz="3600" b="1" smtClean="0">
                <a:latin typeface="+mn-ea"/>
                <a:ea typeface="+mn-ea"/>
              </a:rPr>
              <a:t>后的结核病控制目标和指标</a:t>
            </a:r>
            <a:endParaRPr lang="en-US" sz="3600" b="1" smtClean="0">
              <a:latin typeface="+mn-ea"/>
              <a:ea typeface="+mn-ea"/>
            </a:endParaRPr>
          </a:p>
        </p:txBody>
      </p:sp>
      <p:sp>
        <p:nvSpPr>
          <p:cNvPr id="80899" name="Freeform 17"/>
          <p:cNvSpPr/>
          <p:nvPr/>
        </p:nvSpPr>
        <p:spPr bwMode="auto">
          <a:xfrm>
            <a:off x="150813" y="1049338"/>
            <a:ext cx="8885237" cy="3175"/>
          </a:xfrm>
          <a:custGeom>
            <a:gdLst>
              <a:gd name="T0" fmla="*/ 0 w 5597"/>
              <a:gd name="T1" fmla="*/ 0 h 2"/>
              <a:gd name="T2" fmla="*/ 2147483647 w 5597"/>
              <a:gd name="T3" fmla="*/ 2147483647 h 2"/>
              <a:gd name="T4" fmla="*/ 0 60000 65536"/>
              <a:gd name="T5" fmla="*/ 0 60000 65536"/>
              <a:gd name="T6" fmla="*/ 0 w 5597"/>
              <a:gd name="T7" fmla="*/ 0 h 2"/>
              <a:gd name="T8" fmla="*/ 5597 w 5597"/>
              <a:gd name="T9" fmla="*/ 2 h 2"/>
            </a:gdLst>
            <a:cxnLst>
              <a:cxn ang="T4">
                <a:pos x="T0" y="T1"/>
              </a:cxn>
              <a:cxn ang="T5">
                <a:pos x="T2" y="T3"/>
              </a:cxn>
            </a:cxnLst>
            <a:rect l="T6" t="T7" r="T8" b="T9"/>
            <a:pathLst>
              <a:path w="5597" h="2">
                <a:moveTo>
                  <a:pt x="0" y="0"/>
                </a:moveTo>
                <a:lnTo>
                  <a:pt x="5597" y="2"/>
                </a:lnTo>
              </a:path>
            </a:pathLst>
          </a:custGeom>
          <a:noFill/>
          <a:ln w="57150">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a:solidFill>
                <a:srgbClr val="000000"/>
              </a:solidFill>
              <a:latin typeface="Calibri" pitchFamily="34" charset="0"/>
            </a:endParaRPr>
          </a:p>
        </p:txBody>
      </p:sp>
      <p:sp>
        <p:nvSpPr>
          <p:cNvPr id="3" name="Rectangle 2"/>
          <p:cNvSpPr/>
          <p:nvPr/>
        </p:nvSpPr>
        <p:spPr>
          <a:xfrm>
            <a:off x="-71438" y="1125538"/>
            <a:ext cx="9251951" cy="76835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3600" b="1">
                <a:latin typeface="+mj-ea"/>
                <a:ea typeface="+mj-ea"/>
              </a:rPr>
              <a:t>目标</a:t>
            </a:r>
            <a:r>
              <a:rPr lang="en-GB" sz="3600" b="1">
                <a:latin typeface="+mj-ea"/>
                <a:ea typeface="+mj-ea"/>
              </a:rPr>
              <a:t>: </a:t>
            </a:r>
            <a:r>
              <a:rPr lang="zh-CN" altLang="en-US" sz="3600" b="1">
                <a:solidFill>
                  <a:srgbClr val="FF0000"/>
                </a:solidFill>
                <a:latin typeface="+mj-ea"/>
                <a:ea typeface="+mj-ea"/>
              </a:rPr>
              <a:t>终止结核病</a:t>
            </a:r>
            <a:endParaRPr lang="en-GB" sz="3600" b="1">
              <a:solidFill>
                <a:srgbClr val="FF0000"/>
              </a:solidFill>
              <a:latin typeface="+mj-ea"/>
              <a:ea typeface="+mj-ea"/>
            </a:endParaRPr>
          </a:p>
          <a:p>
            <a:pPr algn="ctr">
              <a:defRPr/>
            </a:pPr>
            <a:endParaRPr lang="en-GB" sz="800" b="1">
              <a:solidFill>
                <a:srgbClr val="FF0000"/>
              </a:solidFill>
              <a:latin typeface="+mj-lt"/>
            </a:endParaRPr>
          </a:p>
        </p:txBody>
      </p:sp>
      <p:grpSp>
        <p:nvGrpSpPr>
          <p:cNvPr id="2" name="Group 106"/>
          <p:cNvGrpSpPr/>
          <p:nvPr/>
        </p:nvGrpSpPr>
        <p:grpSpPr>
          <a:xfrm>
            <a:off x="3549650" y="1916113"/>
            <a:ext cx="2101850" cy="1057275"/>
            <a:chOff x="3733800" y="5410200"/>
            <a:chExt cx="1234440" cy="1143000"/>
          </a:xfrm>
        </p:grpSpPr>
        <p:sp>
          <p:nvSpPr>
            <p:cNvPr id="21" name="Rounded Rectangle 20"/>
            <p:cNvSpPr/>
            <p:nvPr/>
          </p:nvSpPr>
          <p:spPr>
            <a:xfrm>
              <a:off x="3733800" y="5410200"/>
              <a:ext cx="1234440" cy="1143000"/>
            </a:xfrm>
            <a:prstGeom prst="roundRect">
              <a:avLst/>
            </a:prstGeom>
            <a:gradFill flip="none" rotWithShape="1">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defRPr/>
              </a:pPr>
              <a:endParaRPr lang="en-US">
                <a:solidFill>
                  <a:prstClr val="white"/>
                </a:solidFill>
              </a:endParaRPr>
            </a:p>
          </p:txBody>
        </p:sp>
        <p:sp>
          <p:nvSpPr>
            <p:cNvPr id="22" name="Rounded Rectangle 21"/>
            <p:cNvSpPr/>
            <p:nvPr/>
          </p:nvSpPr>
          <p:spPr>
            <a:xfrm>
              <a:off x="3779486" y="5449672"/>
              <a:ext cx="1143069" cy="105718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defRPr/>
              </a:pPr>
              <a:endParaRPr lang="en-US">
                <a:solidFill>
                  <a:prstClr val="white"/>
                </a:solidFill>
              </a:endParaRPr>
            </a:p>
          </p:txBody>
        </p:sp>
        <p:sp>
          <p:nvSpPr>
            <p:cNvPr id="23" name="Rounded Rectangle 22"/>
            <p:cNvSpPr/>
            <p:nvPr/>
          </p:nvSpPr>
          <p:spPr>
            <a:xfrm>
              <a:off x="3825171" y="5501159"/>
              <a:ext cx="1044239" cy="967946"/>
            </a:xfrm>
            <a:prstGeom prst="roundRect">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spcBef>
                  <a:spcPct val="0"/>
                </a:spcBef>
                <a:spcAft>
                  <a:spcPct val="0"/>
                </a:spcAft>
                <a:defRPr/>
              </a:pPr>
              <a:endParaRPr lang="en-US">
                <a:solidFill>
                  <a:prstClr val="white"/>
                </a:solidFill>
              </a:endParaRPr>
            </a:p>
          </p:txBody>
        </p:sp>
        <p:sp>
          <p:nvSpPr>
            <p:cNvPr id="80926" name="TextBox 23"/>
            <p:cNvSpPr txBox="1">
              <a:spLocks noChangeArrowheads="1"/>
            </p:cNvSpPr>
            <p:nvPr/>
          </p:nvSpPr>
          <p:spPr bwMode="auto">
            <a:xfrm>
              <a:off x="3975673" y="5593592"/>
              <a:ext cx="806798" cy="830997"/>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a:solidFill>
                    <a:srgbClr val="FFFFFF"/>
                  </a:solidFill>
                  <a:latin typeface="Impact" pitchFamily="34" charset="0"/>
                </a:rPr>
                <a:t>2035</a:t>
              </a:r>
            </a:p>
          </p:txBody>
        </p:sp>
        <p:sp>
          <p:nvSpPr>
            <p:cNvPr id="25" name="Rounded Rectangle 26"/>
            <p:cNvSpPr/>
            <p:nvPr/>
          </p:nvSpPr>
          <p:spPr bwMode="auto">
            <a:xfrm>
              <a:off x="3825171" y="5530335"/>
              <a:ext cx="1056360" cy="549189"/>
            </a:xfrm>
            <a:prstGeom prst="roundRect">
              <a:avLst>
                <a:gd name="adj" fmla="val 50000"/>
              </a:avLst>
            </a:prstGeom>
            <a:gradFill rotWithShape="1">
              <a:gsLst>
                <a:gs pos="0">
                  <a:schemeClr val="bg1">
                    <a:alpha val="56000"/>
                  </a:schemeClr>
                </a:gs>
                <a:gs pos="100000">
                  <a:schemeClr val="bg1">
                    <a:gamma/>
                    <a:shade val="46275"/>
                    <a:invGamma/>
                    <a:alpha val="0"/>
                  </a:schemeClr>
                </a:gs>
              </a:gsLst>
              <a:lin ang="5400000" scaled="1"/>
            </a:gra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ct val="0"/>
                </a:spcAft>
                <a:defRPr/>
              </a:pPr>
              <a:endParaRPr lang="en-GB" sz="2400">
                <a:solidFill>
                  <a:prstClr val="white"/>
                </a:solidFill>
                <a:latin typeface="Calibri" pitchFamily="34" charset="0"/>
              </a:endParaRPr>
            </a:p>
          </p:txBody>
        </p:sp>
      </p:grpSp>
      <p:grpSp>
        <p:nvGrpSpPr>
          <p:cNvPr id="4" name="Group 70"/>
          <p:cNvGrpSpPr/>
          <p:nvPr/>
        </p:nvGrpSpPr>
        <p:grpSpPr>
          <a:xfrm>
            <a:off x="0" y="4727575"/>
            <a:ext cx="9144000" cy="225425"/>
            <a:chOff x="0" y="2730836"/>
            <a:chExt cx="9144000" cy="142875"/>
          </a:xfrm>
        </p:grpSpPr>
        <p:sp>
          <p:nvSpPr>
            <p:cNvPr id="80921" name="Rectangle 3"/>
            <p:cNvSpPr>
              <a:spLocks noChangeArrowheads="1"/>
            </p:cNvSpPr>
            <p:nvPr/>
          </p:nvSpPr>
          <p:spPr bwMode="gray">
            <a:xfrm>
              <a:off x="0" y="2775286"/>
              <a:ext cx="9144000" cy="53975"/>
            </a:xfrm>
            <a:prstGeom prst="rect">
              <a:avLst/>
            </a:prstGeom>
            <a:gradFill rotWithShape="1">
              <a:gsLst>
                <a:gs pos="0">
                  <a:srgbClr val="808080"/>
                </a:gs>
                <a:gs pos="100000">
                  <a:srgbClr val="ECECEC"/>
                </a:gs>
              </a:gsLst>
              <a:lin ang="54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en-US">
                <a:solidFill>
                  <a:srgbClr val="000000"/>
                </a:solidFill>
                <a:latin typeface="Calibri" pitchFamily="34" charset="0"/>
                <a:cs typeface="Arial" pitchFamily="34" charset="0"/>
              </a:endParaRPr>
            </a:p>
          </p:txBody>
        </p:sp>
        <p:sp>
          <p:nvSpPr>
            <p:cNvPr id="80922" name="Rectangle 4"/>
            <p:cNvSpPr>
              <a:spLocks noChangeArrowheads="1"/>
            </p:cNvSpPr>
            <p:nvPr/>
          </p:nvSpPr>
          <p:spPr bwMode="gray">
            <a:xfrm>
              <a:off x="0" y="2730836"/>
              <a:ext cx="9144000" cy="142875"/>
            </a:xfrm>
            <a:prstGeom prst="rect">
              <a:avLst/>
            </a:prstGeom>
            <a:gradFill rotWithShape="1">
              <a:gsLst>
                <a:gs pos="0">
                  <a:srgbClr val="CFCFCF"/>
                </a:gs>
                <a:gs pos="100000">
                  <a:srgbClr val="5F5F5F"/>
                </a:gs>
              </a:gsLst>
              <a:lin ang="5400000" scaled="1"/>
            </a:gradFill>
            <a:ln w="9525">
              <a:no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en-US">
                <a:solidFill>
                  <a:srgbClr val="000000"/>
                </a:solidFill>
                <a:latin typeface="Calibri" pitchFamily="34" charset="0"/>
                <a:cs typeface="Arial" pitchFamily="34" charset="0"/>
              </a:endParaRPr>
            </a:p>
          </p:txBody>
        </p:sp>
      </p:grpSp>
      <p:grpSp>
        <p:nvGrpSpPr>
          <p:cNvPr id="5" name="Group 9"/>
          <p:cNvGrpSpPr/>
          <p:nvPr/>
        </p:nvGrpSpPr>
        <p:grpSpPr>
          <a:xfrm>
            <a:off x="719138" y="3370263"/>
            <a:ext cx="2324100" cy="3227387"/>
            <a:chOff x="1187622" y="1916832"/>
            <a:chExt cx="2324790" cy="3583451"/>
          </a:xfrm>
        </p:grpSpPr>
        <p:sp>
          <p:nvSpPr>
            <p:cNvPr id="80916" name="TextBox 71"/>
            <p:cNvSpPr txBox="1">
              <a:spLocks noChangeArrowheads="1"/>
            </p:cNvSpPr>
            <p:nvPr/>
          </p:nvSpPr>
          <p:spPr bwMode="auto">
            <a:xfrm>
              <a:off x="1907704" y="1916832"/>
              <a:ext cx="959202" cy="461767"/>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0000"/>
                  </a:solidFill>
                  <a:latin typeface="Calibri" pitchFamily="34" charset="0"/>
                  <a:cs typeface="Arial" pitchFamily="34" charset="0"/>
                </a:rPr>
                <a:t>目标</a:t>
              </a:r>
              <a:r>
                <a:rPr lang="en-US" altLang="zh-CN" sz="2400" b="1">
                  <a:solidFill>
                    <a:srgbClr val="000000"/>
                  </a:solidFill>
                  <a:latin typeface="Calibri" pitchFamily="34" charset="0"/>
                  <a:cs typeface="Arial" pitchFamily="34" charset="0"/>
                </a:rPr>
                <a:t>1</a:t>
              </a:r>
              <a:endParaRPr lang="en-US" altLang="en-US" sz="2400" b="1">
                <a:solidFill>
                  <a:srgbClr val="000000"/>
                </a:solidFill>
                <a:latin typeface="Calibri" pitchFamily="34" charset="0"/>
                <a:cs typeface="Arial" pitchFamily="34" charset="0"/>
              </a:endParaRPr>
            </a:p>
          </p:txBody>
        </p:sp>
        <p:grpSp>
          <p:nvGrpSpPr>
            <p:cNvPr id="6" name="Group 83"/>
            <p:cNvGrpSpPr/>
            <p:nvPr/>
          </p:nvGrpSpPr>
          <p:grpSpPr>
            <a:xfrm>
              <a:off x="1187622" y="4395464"/>
              <a:ext cx="2324790" cy="1104819"/>
              <a:chOff x="551032" y="4344143"/>
              <a:chExt cx="1734968" cy="1104819"/>
            </a:xfrm>
          </p:grpSpPr>
          <p:cxnSp>
            <p:nvCxnSpPr>
              <p:cNvPr id="56" name="Straight Connector 77"/>
              <p:cNvCxnSpPr/>
              <p:nvPr/>
            </p:nvCxnSpPr>
            <p:spPr>
              <a:xfrm>
                <a:off x="551032" y="4343785"/>
                <a:ext cx="1734968" cy="1762"/>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0920" name="TextBox 79"/>
              <p:cNvSpPr txBox="1">
                <a:spLocks noChangeArrowheads="1"/>
              </p:cNvSpPr>
              <p:nvPr/>
            </p:nvSpPr>
            <p:spPr bwMode="auto">
              <a:xfrm>
                <a:off x="786846" y="4433076"/>
                <a:ext cx="1401510" cy="1015886"/>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0000"/>
                    </a:solidFill>
                    <a:latin typeface="Calibri" pitchFamily="34" charset="0"/>
                    <a:cs typeface="Arial" pitchFamily="34" charset="0"/>
                  </a:rPr>
                  <a:t>结核病死亡率降低</a:t>
                </a:r>
                <a:r>
                  <a:rPr lang="en-US" altLang="zh-CN" sz="2000" b="1">
                    <a:solidFill>
                      <a:srgbClr val="FF0000"/>
                    </a:solidFill>
                    <a:latin typeface="Calibri" pitchFamily="34" charset="0"/>
                    <a:cs typeface="Arial" pitchFamily="34" charset="0"/>
                  </a:rPr>
                  <a:t>95%</a:t>
                </a:r>
                <a:r>
                  <a:rPr lang="zh-CN" altLang="en-US" sz="2000" b="1">
                    <a:solidFill>
                      <a:srgbClr val="FF0000"/>
                    </a:solidFill>
                    <a:latin typeface="Calibri" pitchFamily="34" charset="0"/>
                    <a:cs typeface="Arial" pitchFamily="34" charset="0"/>
                  </a:rPr>
                  <a:t>（相比</a:t>
                </a:r>
                <a:r>
                  <a:rPr lang="en-US" altLang="zh-CN" sz="2000" b="1">
                    <a:solidFill>
                      <a:srgbClr val="FF0000"/>
                    </a:solidFill>
                    <a:latin typeface="Calibri" pitchFamily="34" charset="0"/>
                    <a:cs typeface="Arial" pitchFamily="34" charset="0"/>
                  </a:rPr>
                  <a:t>2015</a:t>
                </a:r>
                <a:r>
                  <a:rPr lang="zh-CN" altLang="en-US" sz="2000" b="1">
                    <a:solidFill>
                      <a:srgbClr val="FF0000"/>
                    </a:solidFill>
                    <a:latin typeface="Calibri" pitchFamily="34" charset="0"/>
                    <a:cs typeface="Arial" pitchFamily="34" charset="0"/>
                  </a:rPr>
                  <a:t>年）</a:t>
                </a:r>
                <a:endParaRPr lang="en-US" altLang="en-US" sz="2000" b="1">
                  <a:solidFill>
                    <a:srgbClr val="FF0000"/>
                  </a:solidFill>
                  <a:latin typeface="Calibri" pitchFamily="34" charset="0"/>
                  <a:cs typeface="Arial" pitchFamily="34" charset="0"/>
                </a:endParaRPr>
              </a:p>
            </p:txBody>
          </p:sp>
        </p:grpSp>
        <p:pic>
          <p:nvPicPr>
            <p:cNvPr id="80918" name="Picture 51"/>
            <p:cNvPicPr>
              <a:picLocks noChangeAspect="1"/>
            </p:cNvPicPr>
            <p:nvPr/>
          </p:nvPicPr>
          <p:blipFill>
            <a:blip r:embed="rId3">
              <a:clrChange>
                <a:clrFrom>
                  <a:srgbClr val="FBFFFD"/>
                </a:clrFrom>
                <a:clrTo>
                  <a:srgbClr val="FBFFFD">
                    <a:alpha val="0"/>
                  </a:srgbClr>
                </a:clrTo>
              </a:clrChange>
            </a:blip>
            <a:stretch>
              <a:fillRect/>
            </a:stretch>
          </p:blipFill>
          <p:spPr bwMode="auto">
            <a:xfrm>
              <a:off x="1954312" y="2522513"/>
              <a:ext cx="1465560" cy="1465560"/>
            </a:xfrm>
            <a:prstGeom prst="rect">
              <a:avLst/>
            </a:prstGeom>
            <a:noFill/>
            <a:ln w="9525">
              <a:noFill/>
              <a:miter lim="800000"/>
            </a:ln>
          </p:spPr>
        </p:pic>
      </p:grpSp>
      <p:grpSp>
        <p:nvGrpSpPr>
          <p:cNvPr id="7" name="Group 13"/>
          <p:cNvGrpSpPr/>
          <p:nvPr/>
        </p:nvGrpSpPr>
        <p:grpSpPr>
          <a:xfrm>
            <a:off x="3382963" y="3370263"/>
            <a:ext cx="2447925" cy="3316287"/>
            <a:chOff x="3612060" y="1916832"/>
            <a:chExt cx="2447858" cy="3681996"/>
          </a:xfrm>
        </p:grpSpPr>
        <p:sp>
          <p:nvSpPr>
            <p:cNvPr id="80911" name="TextBox 72"/>
            <p:cNvSpPr txBox="1">
              <a:spLocks noChangeArrowheads="1"/>
            </p:cNvSpPr>
            <p:nvPr/>
          </p:nvSpPr>
          <p:spPr bwMode="auto">
            <a:xfrm>
              <a:off x="4092795" y="1916832"/>
              <a:ext cx="958599" cy="461767"/>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0000"/>
                  </a:solidFill>
                  <a:latin typeface="Calibri" pitchFamily="34" charset="0"/>
                  <a:cs typeface="Arial" pitchFamily="34" charset="0"/>
                </a:rPr>
                <a:t>目标</a:t>
              </a:r>
              <a:r>
                <a:rPr lang="en-US" altLang="zh-CN" sz="2400" b="1">
                  <a:solidFill>
                    <a:srgbClr val="000000"/>
                  </a:solidFill>
                  <a:latin typeface="Calibri" pitchFamily="34" charset="0"/>
                  <a:cs typeface="Arial" pitchFamily="34" charset="0"/>
                </a:rPr>
                <a:t>2</a:t>
              </a:r>
              <a:endParaRPr lang="en-US" altLang="en-US" sz="2400" b="1">
                <a:solidFill>
                  <a:srgbClr val="000000"/>
                </a:solidFill>
                <a:latin typeface="Calibri" pitchFamily="34" charset="0"/>
                <a:cs typeface="Arial" pitchFamily="34" charset="0"/>
              </a:endParaRPr>
            </a:p>
          </p:txBody>
        </p:sp>
        <p:grpSp>
          <p:nvGrpSpPr>
            <p:cNvPr id="8" name="Group 84"/>
            <p:cNvGrpSpPr/>
            <p:nvPr/>
          </p:nvGrpSpPr>
          <p:grpSpPr>
            <a:xfrm>
              <a:off x="3612060" y="4395464"/>
              <a:ext cx="2447858" cy="1203364"/>
              <a:chOff x="125048" y="4344143"/>
              <a:chExt cx="2447858" cy="1203364"/>
            </a:xfrm>
          </p:grpSpPr>
          <p:cxnSp>
            <p:nvCxnSpPr>
              <p:cNvPr id="64" name="Straight Connector 85"/>
              <p:cNvCxnSpPr/>
              <p:nvPr/>
            </p:nvCxnSpPr>
            <p:spPr>
              <a:xfrm>
                <a:off x="228232" y="4343677"/>
                <a:ext cx="2058932" cy="1762"/>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0915" name="TextBox 86"/>
              <p:cNvSpPr txBox="1">
                <a:spLocks noChangeArrowheads="1"/>
              </p:cNvSpPr>
              <p:nvPr/>
            </p:nvSpPr>
            <p:spPr bwMode="auto">
              <a:xfrm>
                <a:off x="125048" y="4419600"/>
                <a:ext cx="2447858" cy="1127907"/>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0000"/>
                    </a:solidFill>
                    <a:latin typeface="Calibri" pitchFamily="34" charset="0"/>
                    <a:cs typeface="Arial" pitchFamily="34" charset="0"/>
                  </a:rPr>
                  <a:t>结核病发病率</a:t>
                </a:r>
                <a:r>
                  <a:rPr lang="en-US" altLang="zh-CN" sz="2000" b="1">
                    <a:solidFill>
                      <a:srgbClr val="FF0000"/>
                    </a:solidFill>
                    <a:latin typeface="Calibri" pitchFamily="34" charset="0"/>
                    <a:cs typeface="Arial" pitchFamily="34" charset="0"/>
                  </a:rPr>
                  <a:t>&lt;10/10</a:t>
                </a:r>
                <a:r>
                  <a:rPr lang="zh-CN" altLang="en-US" sz="2000" b="1">
                    <a:solidFill>
                      <a:srgbClr val="FF0000"/>
                    </a:solidFill>
                    <a:latin typeface="Calibri" pitchFamily="34" charset="0"/>
                    <a:cs typeface="Arial" pitchFamily="34" charset="0"/>
                  </a:rPr>
                  <a:t>万 </a:t>
                </a:r>
                <a:r>
                  <a:rPr lang="en-US" altLang="en-US" sz="2000" b="1">
                    <a:solidFill>
                      <a:srgbClr val="FF0000"/>
                    </a:solidFill>
                    <a:latin typeface="Calibri" pitchFamily="34" charset="0"/>
                    <a:cs typeface="Arial" pitchFamily="34" charset="0"/>
                  </a:rPr>
                  <a:t>(</a:t>
                </a:r>
                <a:r>
                  <a:rPr lang="zh-CN" altLang="en-US" sz="2000" b="1">
                    <a:solidFill>
                      <a:srgbClr val="FF0000"/>
                    </a:solidFill>
                    <a:latin typeface="Calibri" pitchFamily="34" charset="0"/>
                    <a:cs typeface="Arial" pitchFamily="34" charset="0"/>
                  </a:rPr>
                  <a:t>相比</a:t>
                </a:r>
                <a:r>
                  <a:rPr lang="en-US" altLang="zh-CN" sz="2000" b="1">
                    <a:solidFill>
                      <a:srgbClr val="FF0000"/>
                    </a:solidFill>
                    <a:latin typeface="Calibri" pitchFamily="34" charset="0"/>
                    <a:cs typeface="Arial" pitchFamily="34" charset="0"/>
                  </a:rPr>
                  <a:t>2015</a:t>
                </a:r>
                <a:r>
                  <a:rPr lang="zh-CN" altLang="en-US" sz="2000" b="1">
                    <a:solidFill>
                      <a:srgbClr val="FF0000"/>
                    </a:solidFill>
                    <a:latin typeface="Calibri" pitchFamily="34" charset="0"/>
                    <a:cs typeface="Arial" pitchFamily="34" charset="0"/>
                  </a:rPr>
                  <a:t>年</a:t>
                </a:r>
                <a:r>
                  <a:rPr lang="en-US" altLang="en-US" sz="2000" b="1">
                    <a:solidFill>
                      <a:srgbClr val="FF0000"/>
                    </a:solidFill>
                    <a:latin typeface="Calibri" pitchFamily="34" charset="0"/>
                    <a:cs typeface="Arial" pitchFamily="34" charset="0"/>
                  </a:rPr>
                  <a:t>)</a:t>
                </a:r>
              </a:p>
            </p:txBody>
          </p:sp>
        </p:grpSp>
        <p:pic>
          <p:nvPicPr>
            <p:cNvPr id="80913" name="Picture 59"/>
            <p:cNvPicPr>
              <a:picLocks noChangeAspect="1"/>
            </p:cNvPicPr>
            <p:nvPr/>
          </p:nvPicPr>
          <p:blipFill>
            <a:blip r:embed="rId3">
              <a:clrChange>
                <a:clrFrom>
                  <a:srgbClr val="FBFFFD"/>
                </a:clrFrom>
                <a:clrTo>
                  <a:srgbClr val="FBFFFD">
                    <a:alpha val="0"/>
                  </a:srgbClr>
                </a:clrTo>
              </a:clrChange>
            </a:blip>
            <a:stretch>
              <a:fillRect/>
            </a:stretch>
          </p:blipFill>
          <p:spPr bwMode="auto">
            <a:xfrm>
              <a:off x="4114552" y="2533540"/>
              <a:ext cx="1465560" cy="1465560"/>
            </a:xfrm>
            <a:prstGeom prst="rect">
              <a:avLst/>
            </a:prstGeom>
            <a:noFill/>
            <a:ln w="9525">
              <a:noFill/>
              <a:miter lim="800000"/>
            </a:ln>
          </p:spPr>
        </p:pic>
      </p:grpSp>
      <p:grpSp>
        <p:nvGrpSpPr>
          <p:cNvPr id="9" name="Group 14"/>
          <p:cNvGrpSpPr/>
          <p:nvPr/>
        </p:nvGrpSpPr>
        <p:grpSpPr>
          <a:xfrm>
            <a:off x="6143625" y="3370263"/>
            <a:ext cx="2057400" cy="3214687"/>
            <a:chOff x="5976212" y="1916832"/>
            <a:chExt cx="2057400" cy="3569976"/>
          </a:xfrm>
        </p:grpSpPr>
        <p:sp>
          <p:nvSpPr>
            <p:cNvPr id="80906" name="TextBox 73"/>
            <p:cNvSpPr txBox="1">
              <a:spLocks noChangeArrowheads="1"/>
            </p:cNvSpPr>
            <p:nvPr/>
          </p:nvSpPr>
          <p:spPr bwMode="auto">
            <a:xfrm>
              <a:off x="6378795" y="1916832"/>
              <a:ext cx="958917" cy="461767"/>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0000"/>
                  </a:solidFill>
                  <a:latin typeface="Calibri" pitchFamily="34" charset="0"/>
                  <a:cs typeface="Arial" pitchFamily="34" charset="0"/>
                </a:rPr>
                <a:t>目标</a:t>
              </a:r>
              <a:r>
                <a:rPr lang="en-US" altLang="zh-CN" sz="2400" b="1">
                  <a:solidFill>
                    <a:srgbClr val="000000"/>
                  </a:solidFill>
                  <a:latin typeface="Calibri" pitchFamily="34" charset="0"/>
                  <a:cs typeface="Arial" pitchFamily="34" charset="0"/>
                </a:rPr>
                <a:t>3</a:t>
              </a:r>
              <a:endParaRPr lang="en-US" altLang="en-US" sz="2400" b="1">
                <a:solidFill>
                  <a:srgbClr val="000000"/>
                </a:solidFill>
                <a:latin typeface="Calibri" pitchFamily="34" charset="0"/>
                <a:cs typeface="Arial" pitchFamily="34" charset="0"/>
              </a:endParaRPr>
            </a:p>
          </p:txBody>
        </p:sp>
        <p:grpSp>
          <p:nvGrpSpPr>
            <p:cNvPr id="10" name="Group 87"/>
            <p:cNvGrpSpPr/>
            <p:nvPr/>
          </p:nvGrpSpPr>
          <p:grpSpPr>
            <a:xfrm>
              <a:off x="5976212" y="4395464"/>
              <a:ext cx="2057400" cy="1091344"/>
              <a:chOff x="228600" y="4344143"/>
              <a:chExt cx="2057400" cy="1091344"/>
            </a:xfrm>
          </p:grpSpPr>
          <p:cxnSp>
            <p:nvCxnSpPr>
              <p:cNvPr id="70" name="Straight Connector 88"/>
              <p:cNvCxnSpPr/>
              <p:nvPr/>
            </p:nvCxnSpPr>
            <p:spPr>
              <a:xfrm>
                <a:off x="228600" y="4344221"/>
                <a:ext cx="2057400" cy="1762"/>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0910" name="TextBox 89"/>
              <p:cNvSpPr txBox="1">
                <a:spLocks noChangeArrowheads="1"/>
              </p:cNvSpPr>
              <p:nvPr/>
            </p:nvSpPr>
            <p:spPr bwMode="auto">
              <a:xfrm>
                <a:off x="304800" y="4419600"/>
                <a:ext cx="1905000" cy="1015887"/>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rgbClr val="FF0000"/>
                    </a:solidFill>
                    <a:latin typeface="Calibri" pitchFamily="34" charset="0"/>
                    <a:cs typeface="Arial" pitchFamily="34" charset="0"/>
                  </a:rPr>
                  <a:t>没有由于结核病造成灾难性支出的家庭</a:t>
                </a:r>
                <a:endParaRPr lang="en-US" altLang="en-US" sz="2000" b="1">
                  <a:solidFill>
                    <a:srgbClr val="FF0000"/>
                  </a:solidFill>
                  <a:latin typeface="Calibri" pitchFamily="34" charset="0"/>
                  <a:cs typeface="Arial" pitchFamily="34" charset="0"/>
                </a:endParaRPr>
              </a:p>
            </p:txBody>
          </p:sp>
        </p:grpSp>
        <p:pic>
          <p:nvPicPr>
            <p:cNvPr id="80908" name="Picture 60"/>
            <p:cNvPicPr>
              <a:picLocks noChangeAspect="1"/>
            </p:cNvPicPr>
            <p:nvPr/>
          </p:nvPicPr>
          <p:blipFill>
            <a:blip r:embed="rId3">
              <a:clrChange>
                <a:clrFrom>
                  <a:srgbClr val="FBFFFD"/>
                </a:clrFrom>
                <a:clrTo>
                  <a:srgbClr val="FBFFFD">
                    <a:alpha val="0"/>
                  </a:srgbClr>
                </a:clrTo>
              </a:clrChange>
            </a:blip>
            <a:stretch>
              <a:fillRect/>
            </a:stretch>
          </p:blipFill>
          <p:spPr bwMode="auto">
            <a:xfrm>
              <a:off x="6418808" y="2522513"/>
              <a:ext cx="1465560" cy="1465560"/>
            </a:xfrm>
            <a:prstGeom prst="rect">
              <a:avLst/>
            </a:prstGeom>
            <a:noFill/>
            <a:ln w="9525">
              <a:noFill/>
              <a:miter lim="800000"/>
            </a:ln>
          </p:spPr>
        </p:pic>
      </p:grpSp>
      <p:sp>
        <p:nvSpPr>
          <p:cNvPr id="32" name="灯片编号占位符 31"/>
          <p:cNvSpPr>
            <a:spLocks noGrp="1"/>
          </p:cNvSpPr>
          <p:nvPr>
            <p:ph type="sldNum" sz="quarter" idx="12"/>
          </p:nvPr>
        </p:nvSpPr>
        <p:spPr/>
        <p:txBody>
          <a:bodyPr/>
          <a:lstStyle/>
          <a:p>
            <a:fld id="{C52B98E7-3EF2-4A3D-98F9-D63E61386B61}" type="slidenum">
              <a:rPr lang="zh-CN" altLang="en-US" smtClean="0"/>
              <a:t>3</a:t>
            </a:fld>
            <a:endParaRPr lang="zh-CN" altLang="en-US"/>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10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lide(fromBottom)">
                                      <p:cBhvr>
                                        <p:cTn id="7" dur="1000"/>
                                        <p:tgtEl>
                                          <p:spTgt spid="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left)">
                                      <p:cBhvr>
                                        <p:cTn id="10" dur="500"/>
                                        <p:tgtEl>
                                          <p:spTgt spid="4"/>
                                        </p:tgtEl>
                                      </p:cBhvr>
                                    </p:animEffect>
                                  </p:childTnLst>
                                </p:cTn>
                              </p:par>
                            </p:childTnLst>
                          </p:cTn>
                        </p:par>
                        <p:par>
                          <p:cTn id="11" fill="hold" nodeType="afterGroup">
                            <p:stCondLst>
                              <p:cond delay="1000"/>
                            </p:stCondLst>
                            <p:childTnLst>
                              <p:par>
                                <p:cTn id="12" presetID="2" presetClass="entr" presetSubtype="3" dur="50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1+#ppt_w/2"/>
                                          </p:val>
                                        </p:tav>
                                        <p:tav tm="100000">
                                          <p:val>
                                            <p:strVal val="#ppt_x"/>
                                          </p:val>
                                        </p:tav>
                                      </p:tavLst>
                                    </p:anim>
                                    <p:anim calcmode="lin" valueType="num">
                                      <p:cBhvr additive="base">
                                        <p:cTn id="15" dur="500" fill="hold"/>
                                        <p:tgtEl>
                                          <p:spTgt spid="5"/>
                                        </p:tgtEl>
                                        <p:attrNameLst>
                                          <p:attrName>ppt_y</p:attrName>
                                        </p:attrNameLst>
                                      </p:cBhvr>
                                      <p:tavLst>
                                        <p:tav tm="0">
                                          <p:val>
                                            <p:strVal val="0-#ppt_h/2"/>
                                          </p:val>
                                        </p:tav>
                                        <p:tav tm="100000">
                                          <p:val>
                                            <p:strVal val="#ppt_y"/>
                                          </p:val>
                                        </p:tav>
                                      </p:tavLst>
                                    </p:anim>
                                  </p:childTnLst>
                                </p:cTn>
                              </p:par>
                            </p:childTnLst>
                          </p:cTn>
                        </p:par>
                        <p:par>
                          <p:cTn id="16" fill="hold" nodeType="afterGroup">
                            <p:stCondLst>
                              <p:cond delay="1500"/>
                            </p:stCondLst>
                            <p:childTnLst>
                              <p:par>
                                <p:cTn id="17" presetID="2" presetClass="entr" presetSubtype="3" dur="50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1+#ppt_w/2"/>
                                          </p:val>
                                        </p:tav>
                                        <p:tav tm="100000">
                                          <p:val>
                                            <p:strVal val="#ppt_x"/>
                                          </p:val>
                                        </p:tav>
                                      </p:tavLst>
                                    </p:anim>
                                    <p:anim calcmode="lin" valueType="num">
                                      <p:cBhvr additive="base">
                                        <p:cTn id="20" dur="500" fill="hold"/>
                                        <p:tgtEl>
                                          <p:spTgt spid="7"/>
                                        </p:tgtEl>
                                        <p:attrNameLst>
                                          <p:attrName>ppt_y</p:attrName>
                                        </p:attrNameLst>
                                      </p:cBhvr>
                                      <p:tavLst>
                                        <p:tav tm="0">
                                          <p:val>
                                            <p:strVal val="0-#ppt_h/2"/>
                                          </p:val>
                                        </p:tav>
                                        <p:tav tm="100000">
                                          <p:val>
                                            <p:strVal val="#ppt_y"/>
                                          </p:val>
                                        </p:tav>
                                      </p:tavLst>
                                    </p:anim>
                                  </p:childTnLst>
                                </p:cTn>
                              </p:par>
                            </p:childTnLst>
                          </p:cTn>
                        </p:par>
                        <p:par>
                          <p:cTn id="21" fill="hold" nodeType="afterGroup">
                            <p:stCondLst>
                              <p:cond delay="2000"/>
                            </p:stCondLst>
                            <p:childTnLst>
                              <p:par>
                                <p:cTn id="22" presetID="2" presetClass="entr" presetSubtype="3" dur="500"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88925" y="1123950"/>
            <a:ext cx="8632825" cy="5546725"/>
            <a:chOff x="670883" y="1135352"/>
            <a:chExt cx="8077581" cy="5324238"/>
          </a:xfrm>
        </p:grpSpPr>
        <p:grpSp>
          <p:nvGrpSpPr>
            <p:cNvPr id="3" name="Group 5"/>
            <p:cNvGrpSpPr/>
            <p:nvPr/>
          </p:nvGrpSpPr>
          <p:grpSpPr>
            <a:xfrm>
              <a:off x="1808002" y="2449839"/>
              <a:ext cx="5760923" cy="603520"/>
              <a:chOff x="1808002" y="1889551"/>
              <a:chExt cx="5760923" cy="603520"/>
            </a:xfrm>
          </p:grpSpPr>
          <p:cxnSp>
            <p:nvCxnSpPr>
              <p:cNvPr id="7" name="Straight Connector 6"/>
              <p:cNvCxnSpPr/>
              <p:nvPr/>
            </p:nvCxnSpPr>
            <p:spPr>
              <a:xfrm flipH="1">
                <a:off x="7560148" y="1890124"/>
                <a:ext cx="0" cy="414480"/>
              </a:xfrm>
              <a:prstGeom prst="line">
                <a:avLst/>
              </a:prstGeom>
              <a:ln w="28575"/>
            </p:spPr>
            <p:style>
              <a:lnRef idx="1">
                <a:schemeClr val="accent1"/>
              </a:lnRef>
              <a:fillRef idx="0">
                <a:schemeClr val="accent1"/>
              </a:fillRef>
              <a:effectRef idx="0">
                <a:schemeClr val="accent1"/>
              </a:effectRef>
              <a:fontRef idx="minor">
                <a:schemeClr val="tx1"/>
              </a:fontRef>
            </p:style>
          </p:cxnSp>
          <p:grpSp>
            <p:nvGrpSpPr>
              <p:cNvPr id="5" name="Group 7"/>
              <p:cNvGrpSpPr/>
              <p:nvPr/>
            </p:nvGrpSpPr>
            <p:grpSpPr>
              <a:xfrm>
                <a:off x="1808002" y="1889551"/>
                <a:ext cx="5760923" cy="603520"/>
                <a:chOff x="1808002" y="1889551"/>
                <a:chExt cx="5760923" cy="603520"/>
              </a:xfrm>
            </p:grpSpPr>
            <p:cxnSp>
              <p:nvCxnSpPr>
                <p:cNvPr id="9" name="Straight Connector 8"/>
                <p:cNvCxnSpPr/>
                <p:nvPr/>
              </p:nvCxnSpPr>
              <p:spPr>
                <a:xfrm>
                  <a:off x="1808696" y="1890124"/>
                  <a:ext cx="576036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3834776" y="2386890"/>
                  <a:ext cx="0" cy="10666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5436032" y="2386890"/>
                  <a:ext cx="0" cy="106668"/>
                </a:xfrm>
                <a:prstGeom prst="line">
                  <a:avLst/>
                </a:prstGeom>
                <a:ln w="19050"/>
              </p:spPr>
              <p:style>
                <a:lnRef idx="1">
                  <a:schemeClr val="accent1"/>
                </a:lnRef>
                <a:fillRef idx="0">
                  <a:schemeClr val="accent1"/>
                </a:fillRef>
                <a:effectRef idx="0">
                  <a:schemeClr val="accent1"/>
                </a:effectRef>
                <a:fontRef idx="minor">
                  <a:schemeClr val="tx1"/>
                </a:fontRef>
              </p:style>
            </p:cxnSp>
          </p:grpSp>
        </p:grpSp>
        <p:graphicFrame>
          <p:nvGraphicFramePr>
            <p:cNvPr id="4" name="Diagram 3"/>
            <p:cNvGraphicFramePr/>
            <p:nvPr/>
          </p:nvGraphicFramePr>
          <p:xfrm>
            <a:off x="683568" y="2859190"/>
            <a:ext cx="8064896" cy="3600400"/>
          </p:xfrm>
          <a:graphic>
            <a:graphicData uri="http://schemas.openxmlformats.org/drawingml/2006/diagram">
              <dgm:relIds xmlns:dgm="http://schemas.openxmlformats.org/drawingml/2006/diagram" r:dm="rId2" r:lo="rId3" r:qs="rId4" r:cs="rId5"/>
            </a:graphicData>
          </a:graphic>
        </p:graphicFrame>
        <p:grpSp>
          <p:nvGrpSpPr>
            <p:cNvPr id="6" name="Group 14"/>
            <p:cNvGrpSpPr/>
            <p:nvPr/>
          </p:nvGrpSpPr>
          <p:grpSpPr>
            <a:xfrm>
              <a:off x="670883" y="1135352"/>
              <a:ext cx="8077581" cy="1167904"/>
              <a:chOff x="249259" y="778177"/>
              <a:chExt cx="1981570" cy="739350"/>
            </a:xfrm>
            <a:solidFill>
              <a:schemeClr val="tx2">
                <a:lumMod val="60000"/>
                <a:lumOff val="40000"/>
              </a:schemeClr>
            </a:solidFill>
          </p:grpSpPr>
          <p:sp>
            <p:nvSpPr>
              <p:cNvPr id="16" name="Rounded Rectangle 15"/>
              <p:cNvSpPr/>
              <p:nvPr/>
            </p:nvSpPr>
            <p:spPr>
              <a:xfrm>
                <a:off x="249259" y="778177"/>
                <a:ext cx="1981570" cy="739350"/>
              </a:xfrm>
              <a:prstGeom prst="roundRect">
                <a:avLst>
                  <a:gd name="adj" fmla="val 10000"/>
                </a:avLst>
              </a:prstGeom>
              <a:solidFill>
                <a:schemeClr val="accent5">
                  <a:lumMod val="5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17" name="Rounded Rectangle 4"/>
              <p:cNvSpPr/>
              <p:nvPr/>
            </p:nvSpPr>
            <p:spPr>
              <a:xfrm>
                <a:off x="270914" y="852707"/>
                <a:ext cx="1938260" cy="451064"/>
              </a:xfrm>
              <a:prstGeom prst="rect">
                <a:avLst/>
              </a:prstGeom>
              <a:noFill/>
            </p:spPr>
            <p:style>
              <a:lnRef idx="0">
                <a:scrgbClr r="0" g="0" b="0"/>
              </a:lnRef>
              <a:fillRef idx="0">
                <a:scrgbClr r="0" g="0" b="0"/>
              </a:fillRef>
              <a:effectRef idx="0">
                <a:scrgbClr r="0" g="0" b="0"/>
              </a:effectRef>
              <a:fontRef idx="minor">
                <a:schemeClr val="lt1"/>
              </a:fontRef>
            </p:style>
            <p:txBody>
              <a:bodyPr lIns="27940" tIns="20955" rIns="27940" bIns="20955"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en-GB" sz="1100" b="1">
                    <a:solidFill>
                      <a:srgbClr val="FFFFCC"/>
                    </a:solidFill>
                    <a:latin typeface="Calibri"/>
                    <a:ea typeface="SimSun"/>
                  </a:rPr>
                  <a:t>		</a:t>
                </a:r>
              </a:p>
              <a:p>
                <a:pPr algn="ctr">
                  <a:defRPr/>
                </a:pPr>
                <a:r>
                  <a:rPr lang="zh-CN" altLang="en-US" sz="2400" b="1">
                    <a:solidFill>
                      <a:srgbClr val="FFFF00"/>
                    </a:solidFill>
                    <a:latin typeface="Calibri"/>
                    <a:ea typeface="SimSun"/>
                  </a:rPr>
                  <a:t>目标</a:t>
                </a:r>
                <a:r>
                  <a:rPr lang="en-GB" sz="2400" b="1">
                    <a:solidFill>
                      <a:srgbClr val="FFFF00"/>
                    </a:solidFill>
                    <a:latin typeface="Calibri"/>
                    <a:ea typeface="SimSun"/>
                  </a:rPr>
                  <a:t>:</a:t>
                </a:r>
                <a:r>
                  <a:rPr lang="en-GB" sz="2400" b="1">
                    <a:solidFill>
                      <a:srgbClr val="FFFFCC"/>
                    </a:solidFill>
                    <a:latin typeface="Calibri"/>
                    <a:ea typeface="SimSun"/>
                  </a:rPr>
                  <a:t> </a:t>
                </a:r>
                <a:r>
                  <a:rPr lang="zh-CN" altLang="en-US" sz="2400" b="1">
                    <a:solidFill>
                      <a:srgbClr val="FFFFCC"/>
                    </a:solidFill>
                    <a:latin typeface="Calibri"/>
                    <a:ea typeface="SimSun"/>
                  </a:rPr>
                  <a:t>到</a:t>
                </a:r>
                <a:r>
                  <a:rPr lang="en-US" altLang="zh-CN" sz="2400" b="1">
                    <a:solidFill>
                      <a:srgbClr val="FFFFCC"/>
                    </a:solidFill>
                    <a:latin typeface="Calibri"/>
                    <a:ea typeface="SimSun"/>
                  </a:rPr>
                  <a:t>2035</a:t>
                </a:r>
                <a:r>
                  <a:rPr lang="zh-CN" altLang="en-US" sz="2400" b="1">
                    <a:solidFill>
                      <a:srgbClr val="FFFFCC"/>
                    </a:solidFill>
                    <a:ea typeface="SimSun"/>
                  </a:rPr>
                  <a:t>年死亡率降低</a:t>
                </a:r>
                <a:r>
                  <a:rPr lang="en-GB" sz="2400" b="1">
                    <a:solidFill>
                      <a:srgbClr val="FFFFCC"/>
                    </a:solidFill>
                    <a:latin typeface="Calibri"/>
                    <a:ea typeface="SimSun"/>
                  </a:rPr>
                  <a:t>95%</a:t>
                </a:r>
                <a:r>
                  <a:rPr lang="zh-CN" altLang="en-US" sz="2400" b="1">
                    <a:solidFill>
                      <a:srgbClr val="FFFFCC"/>
                    </a:solidFill>
                    <a:latin typeface="Calibri"/>
                    <a:ea typeface="SimSun"/>
                  </a:rPr>
                  <a:t>，发病率降低</a:t>
                </a:r>
                <a:r>
                  <a:rPr lang="en-US" altLang="zh-CN" sz="2400" b="1">
                    <a:solidFill>
                      <a:srgbClr val="FFFFCC"/>
                    </a:solidFill>
                    <a:latin typeface="Calibri"/>
                    <a:ea typeface="SimSun"/>
                  </a:rPr>
                  <a:t>90%</a:t>
                </a:r>
                <a:r>
                  <a:rPr lang="zh-CN" altLang="en-US" sz="2400" b="1">
                    <a:solidFill>
                      <a:srgbClr val="FFFFCC"/>
                    </a:solidFill>
                    <a:latin typeface="Calibri"/>
                    <a:ea typeface="SimSun"/>
                  </a:rPr>
                  <a:t>（≤</a:t>
                </a:r>
                <a:r>
                  <a:rPr lang="en-US" altLang="zh-CN" sz="2400" b="1">
                    <a:solidFill>
                      <a:srgbClr val="FFFFCC"/>
                    </a:solidFill>
                    <a:latin typeface="Calibri"/>
                    <a:ea typeface="SimSun"/>
                  </a:rPr>
                  <a:t>10/10</a:t>
                </a:r>
                <a:r>
                  <a:rPr lang="zh-CN" altLang="en-US" sz="2400" b="1">
                    <a:solidFill>
                      <a:srgbClr val="FFFFCC"/>
                    </a:solidFill>
                    <a:latin typeface="Calibri"/>
                    <a:ea typeface="SimSun"/>
                  </a:rPr>
                  <a:t>万）</a:t>
                </a:r>
                <a:endParaRPr lang="en-GB" sz="2400" b="1">
                  <a:solidFill>
                    <a:prstClr val="white"/>
                  </a:solidFill>
                  <a:latin typeface="Calibri"/>
                  <a:ea typeface="SimSun"/>
                </a:endParaRPr>
              </a:p>
            </p:txBody>
          </p:sp>
        </p:grpSp>
      </p:grpSp>
      <p:sp>
        <p:nvSpPr>
          <p:cNvPr id="81923" name="Freeform 17"/>
          <p:cNvSpPr/>
          <p:nvPr/>
        </p:nvSpPr>
        <p:spPr bwMode="auto">
          <a:xfrm>
            <a:off x="107950" y="1052513"/>
            <a:ext cx="8885238" cy="3175"/>
          </a:xfrm>
          <a:custGeom>
            <a:gdLst>
              <a:gd name="T0" fmla="*/ 0 w 5597"/>
              <a:gd name="T1" fmla="*/ 0 h 2"/>
              <a:gd name="T2" fmla="*/ 2147483647 w 5597"/>
              <a:gd name="T3" fmla="*/ 2147483647 h 2"/>
              <a:gd name="T4" fmla="*/ 0 60000 65536"/>
              <a:gd name="T5" fmla="*/ 0 60000 65536"/>
              <a:gd name="T6" fmla="*/ 0 w 5597"/>
              <a:gd name="T7" fmla="*/ 0 h 2"/>
              <a:gd name="T8" fmla="*/ 5597 w 5597"/>
              <a:gd name="T9" fmla="*/ 2 h 2"/>
            </a:gdLst>
            <a:cxnLst>
              <a:cxn ang="T4">
                <a:pos x="T0" y="T1"/>
              </a:cxn>
              <a:cxn ang="T5">
                <a:pos x="T2" y="T3"/>
              </a:cxn>
            </a:cxnLst>
            <a:rect l="T6" t="T7" r="T8" b="T9"/>
            <a:pathLst>
              <a:path w="5597" h="2">
                <a:moveTo>
                  <a:pt x="0" y="0"/>
                </a:moveTo>
                <a:lnTo>
                  <a:pt x="5597" y="2"/>
                </a:lnTo>
              </a:path>
            </a:pathLst>
          </a:custGeom>
          <a:noFill/>
          <a:ln w="57150">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a:solidFill>
                <a:srgbClr val="000000"/>
              </a:solidFill>
              <a:cs typeface="Arial" pitchFamily="34" charset="0"/>
            </a:endParaRPr>
          </a:p>
        </p:txBody>
      </p:sp>
      <p:cxnSp>
        <p:nvCxnSpPr>
          <p:cNvPr id="19" name="Straight Connector 18"/>
          <p:cNvCxnSpPr/>
          <p:nvPr/>
        </p:nvCxnSpPr>
        <p:spPr bwMode="auto">
          <a:xfrm flipH="1">
            <a:off x="1504950" y="2492375"/>
            <a:ext cx="0" cy="43180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auto">
          <a:xfrm flipH="1">
            <a:off x="4529138" y="2492375"/>
            <a:ext cx="0" cy="43180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0" name="Title 1"/>
          <p:cNvSpPr txBox="1"/>
          <p:nvPr/>
        </p:nvSpPr>
        <p:spPr>
          <a:xfrm>
            <a:off x="467544" y="260648"/>
            <a:ext cx="7668344" cy="648419"/>
          </a:xfrm>
          <a:prstGeom prst="rect">
            <a:avLst/>
          </a:prstGeom>
        </p:spPr>
        <p:txBody>
          <a:bodyPr anchor="ctr"/>
          <a:lstStyle>
            <a:defPPr>
              <a:defRPr lang="zh-CN"/>
            </a:defPPr>
            <a:lvl1pPr marL="0" algn="l" defTabSz="914400" rtl="0" eaLnBrk="1" latinLnBrk="0" hangingPunct="1">
              <a:spcBef>
                <a:spcPct val="0"/>
              </a:spcBef>
              <a:buNone/>
              <a:defRPr sz="40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ts val="3000"/>
              </a:lnSpc>
              <a:defRPr/>
            </a:pPr>
            <a:r>
              <a:rPr lang="en-US" altLang="zh-CN" sz="2400" b="1" smtClean="0">
                <a:latin typeface="+mn-ea"/>
                <a:ea typeface="+mn-ea"/>
                <a:cs typeface="Calibri" pitchFamily="34" charset="0"/>
              </a:rPr>
              <a:t>2015</a:t>
            </a:r>
            <a:r>
              <a:rPr lang="zh-CN" altLang="en-US" sz="2400" b="1" smtClean="0">
                <a:latin typeface="+mn-ea"/>
                <a:ea typeface="+mn-ea"/>
                <a:cs typeface="Calibri" pitchFamily="34" charset="0"/>
              </a:rPr>
              <a:t>年后全球结核病策略：提议的支柱和组成部分</a:t>
            </a:r>
            <a:endParaRPr lang="en-US" sz="2400" b="1">
              <a:latin typeface="+mn-ea"/>
              <a:ea typeface="+mn-ea"/>
              <a:cs typeface="Calibri" pitchFamily="34" charset="0"/>
            </a:endParaRPr>
          </a:p>
        </p:txBody>
      </p:sp>
      <p:sp>
        <p:nvSpPr>
          <p:cNvPr id="18" name="灯片编号占位符 17"/>
          <p:cNvSpPr>
            <a:spLocks noGrp="1"/>
          </p:cNvSpPr>
          <p:nvPr>
            <p:ph type="sldNum" sz="quarter" idx="12"/>
          </p:nvPr>
        </p:nvSpPr>
        <p:spPr/>
        <p:txBody>
          <a:bodyPr/>
          <a:lstStyle/>
          <a:p>
            <a:fld id="{C52B98E7-3EF2-4A3D-98F9-D63E61386B61}" type="slidenum">
              <a:rPr lang="zh-CN" altLang="en-US" smtClean="0"/>
              <a:t>4</a:t>
            </a:fld>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6" name="标题 1"/>
          <p:cNvSpPr>
            <a:spLocks noGrp="1"/>
          </p:cNvSpPr>
          <p:nvPr>
            <p:ph type="title" idx="4294967295"/>
          </p:nvPr>
        </p:nvSpPr>
        <p:spPr>
          <a:xfrm>
            <a:off x="457200" y="274638"/>
            <a:ext cx="8229600" cy="1143000"/>
          </a:xfrm>
        </p:spPr>
        <p:txBody>
          <a:bodyPr>
            <a:normAutofit fontScale="90000"/>
          </a:bodyPr>
          <a:lstStyle/>
          <a:p>
            <a:r>
              <a:rPr lang="zh-CN" sz="3600" smtClean="0"/>
              <a:t>在使全球结核病发病率降低至目标水平的预计加速度 </a:t>
            </a:r>
          </a:p>
        </p:txBody>
      </p:sp>
      <p:pic>
        <p:nvPicPr>
          <p:cNvPr id="82947" name="图片 6"/>
          <p:cNvPicPr>
            <a:picLocks noChangeAspect="1" noChangeArrowheads="1"/>
          </p:cNvPicPr>
          <p:nvPr/>
        </p:nvPicPr>
        <p:blipFill>
          <a:blip r:embed="rId2"/>
          <a:stretch>
            <a:fillRect/>
          </a:stretch>
        </p:blipFill>
        <p:spPr bwMode="auto">
          <a:xfrm>
            <a:off x="0" y="1340768"/>
            <a:ext cx="8905875" cy="5327650"/>
          </a:xfrm>
          <a:prstGeom prst="rect">
            <a:avLst/>
          </a:prstGeom>
          <a:noFill/>
          <a:ln w="9525">
            <a:noFill/>
            <a:miter lim="800000"/>
          </a:ln>
        </p:spPr>
      </p:pic>
      <p:sp>
        <p:nvSpPr>
          <p:cNvPr id="4" name="灯片编号占位符 3"/>
          <p:cNvSpPr>
            <a:spLocks noGrp="1"/>
          </p:cNvSpPr>
          <p:nvPr>
            <p:ph type="sldNum" sz="quarter" idx="12"/>
          </p:nvPr>
        </p:nvSpPr>
        <p:spPr/>
        <p:txBody>
          <a:bodyPr/>
          <a:lstStyle/>
          <a:p>
            <a:fld id="{C52B98E7-3EF2-4A3D-98F9-D63E61386B61}" type="slidenum">
              <a:rPr lang="zh-CN" altLang="en-US" smtClean="0"/>
              <a:t>5</a:t>
            </a:fld>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4" name="标题 1"/>
          <p:cNvSpPr>
            <a:spLocks noGrp="1"/>
          </p:cNvSpPr>
          <p:nvPr>
            <p:ph type="title"/>
          </p:nvPr>
        </p:nvSpPr>
        <p:spPr/>
        <p:txBody>
          <a:bodyPr/>
          <a:lstStyle/>
          <a:p>
            <a:r>
              <a:rPr lang="zh-CN" altLang="en-US" smtClean="0">
                <a:solidFill>
                  <a:srgbClr val="FF0000"/>
                </a:solidFill>
              </a:rPr>
              <a:t>结核病管理办法</a:t>
            </a:r>
            <a:endParaRPr lang="zh-CN" altLang="en-US" smtClean="0"/>
          </a:p>
        </p:txBody>
      </p:sp>
      <p:pic>
        <p:nvPicPr>
          <p:cNvPr id="90115" name="内容占位符 5"/>
          <p:cNvPicPr>
            <a:picLocks noGrp="1" noChangeAspect="1"/>
          </p:cNvPicPr>
          <p:nvPr>
            <p:ph idx="1"/>
          </p:nvPr>
        </p:nvPicPr>
        <p:blipFill>
          <a:blip r:embed="rId2"/>
          <a:stretch>
            <a:fillRect/>
          </a:stretch>
        </p:blipFill>
        <p:spPr>
          <a:xfrm>
            <a:off x="1714500" y="1500188"/>
            <a:ext cx="4357688" cy="4525962"/>
          </a:xfrm>
        </p:spPr>
      </p:pic>
      <p:sp>
        <p:nvSpPr>
          <p:cNvPr id="4" name="灯片编号占位符 3"/>
          <p:cNvSpPr>
            <a:spLocks noGrp="1"/>
          </p:cNvSpPr>
          <p:nvPr>
            <p:ph type="sldNum" sz="quarter" idx="12"/>
          </p:nvPr>
        </p:nvSpPr>
        <p:spPr/>
        <p:txBody>
          <a:bodyPr/>
          <a:lstStyle/>
          <a:p>
            <a:fld id="{C52B98E7-3EF2-4A3D-98F9-D63E61386B61}" type="slidenum">
              <a:rPr lang="zh-CN" altLang="en-US" smtClean="0"/>
              <a:t>6</a:t>
            </a:fld>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标题 1"/>
          <p:cNvSpPr>
            <a:spLocks noGrp="1"/>
          </p:cNvSpPr>
          <p:nvPr>
            <p:ph type="title"/>
          </p:nvPr>
        </p:nvSpPr>
        <p:spPr/>
        <p:txBody>
          <a:bodyPr/>
          <a:lstStyle/>
          <a:p>
            <a:r>
              <a:rPr lang="zh-CN" altLang="en-US" sz="5400" smtClean="0">
                <a:solidFill>
                  <a:srgbClr val="0070C0"/>
                </a:solidFill>
                <a:latin typeface="隶书" pitchFamily="49" charset="-122"/>
                <a:ea typeface="隶书" pitchFamily="49" charset="-122"/>
              </a:rPr>
              <a:t>内  容</a:t>
            </a:r>
          </a:p>
        </p:txBody>
      </p:sp>
      <p:sp>
        <p:nvSpPr>
          <p:cNvPr id="3" name="内容占位符 2"/>
          <p:cNvSpPr>
            <a:spLocks noGrp="1"/>
          </p:cNvSpPr>
          <p:nvPr>
            <p:ph sz="quarter" idx="1"/>
          </p:nvPr>
        </p:nvSpPr>
        <p:spPr/>
        <p:txBody>
          <a:bodyPr rtlCol="0">
            <a:normAutofit fontScale="92500" lnSpcReduction="20000"/>
          </a:bodyPr>
          <a:lstStyle/>
          <a:p>
            <a:pPr>
              <a:spcAft>
                <a:spcPct val="0"/>
              </a:spcAft>
              <a:defRPr/>
            </a:pPr>
            <a:r>
              <a:rPr lang="zh-CN" altLang="en-US" smtClean="0"/>
              <a:t>共八章四十一条</a:t>
            </a:r>
            <a:endParaRPr lang="en-US" altLang="zh-CN" smtClean="0"/>
          </a:p>
          <a:p>
            <a:pPr>
              <a:spcAft>
                <a:spcPct val="0"/>
              </a:spcAft>
              <a:defRPr/>
            </a:pPr>
            <a:r>
              <a:rPr lang="zh-CN" altLang="en-US" smtClean="0"/>
              <a:t>第一章  总则</a:t>
            </a:r>
            <a:endParaRPr lang="en-US" altLang="zh-CN" smtClean="0"/>
          </a:p>
          <a:p>
            <a:pPr>
              <a:spcAft>
                <a:spcPct val="0"/>
              </a:spcAft>
              <a:defRPr/>
            </a:pPr>
            <a:r>
              <a:rPr lang="zh-CN" altLang="en-US" smtClean="0"/>
              <a:t>第二章  机构与职责</a:t>
            </a:r>
            <a:endParaRPr lang="en-US" altLang="zh-CN" smtClean="0"/>
          </a:p>
          <a:p>
            <a:pPr>
              <a:spcAft>
                <a:spcPct val="0"/>
              </a:spcAft>
              <a:defRPr/>
            </a:pPr>
            <a:r>
              <a:rPr lang="zh-CN" altLang="en-US" smtClean="0"/>
              <a:t>第三章  预防</a:t>
            </a:r>
            <a:endParaRPr lang="en-US" altLang="zh-CN" smtClean="0"/>
          </a:p>
          <a:p>
            <a:pPr>
              <a:spcAft>
                <a:spcPct val="0"/>
              </a:spcAft>
              <a:defRPr/>
            </a:pPr>
            <a:r>
              <a:rPr lang="zh-CN" altLang="en-US" smtClean="0"/>
              <a:t>第四章  肺结核患者发现、报告与登记</a:t>
            </a:r>
            <a:endParaRPr lang="en-US" altLang="zh-CN" smtClean="0"/>
          </a:p>
          <a:p>
            <a:pPr>
              <a:spcAft>
                <a:spcPct val="0"/>
              </a:spcAft>
              <a:defRPr/>
            </a:pPr>
            <a:r>
              <a:rPr lang="zh-CN" altLang="en-US" smtClean="0"/>
              <a:t>第五章  肺结核患者治疗与管理</a:t>
            </a:r>
            <a:endParaRPr lang="en-US" altLang="zh-CN" smtClean="0"/>
          </a:p>
          <a:p>
            <a:pPr>
              <a:spcAft>
                <a:spcPct val="0"/>
              </a:spcAft>
              <a:defRPr/>
            </a:pPr>
            <a:r>
              <a:rPr lang="zh-CN" altLang="en-US" smtClean="0"/>
              <a:t>第六章  监督管理</a:t>
            </a:r>
            <a:endParaRPr lang="en-US" altLang="zh-CN" smtClean="0"/>
          </a:p>
          <a:p>
            <a:pPr>
              <a:spcAft>
                <a:spcPct val="0"/>
              </a:spcAft>
              <a:defRPr/>
            </a:pPr>
            <a:r>
              <a:rPr lang="zh-CN" altLang="en-US" smtClean="0"/>
              <a:t>第七章  法律责任</a:t>
            </a:r>
            <a:endParaRPr lang="en-US" altLang="zh-CN" smtClean="0"/>
          </a:p>
          <a:p>
            <a:pPr>
              <a:spcAft>
                <a:spcPct val="0"/>
              </a:spcAft>
              <a:defRPr/>
            </a:pPr>
            <a:r>
              <a:rPr lang="zh-CN" altLang="en-US" smtClean="0"/>
              <a:t>第八章  附则</a:t>
            </a: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7</a:t>
            </a:fld>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标题 1"/>
          <p:cNvSpPr>
            <a:spLocks noGrp="1"/>
          </p:cNvSpPr>
          <p:nvPr>
            <p:ph type="title"/>
          </p:nvPr>
        </p:nvSpPr>
        <p:spPr/>
        <p:txBody>
          <a:bodyPr/>
          <a:lstStyle/>
          <a:p>
            <a:r>
              <a:rPr lang="zh-CN" altLang="en-US" smtClean="0">
                <a:solidFill>
                  <a:srgbClr val="FF0000"/>
                </a:solidFill>
              </a:rPr>
              <a:t>第一章    总    则</a:t>
            </a:r>
          </a:p>
        </p:txBody>
      </p:sp>
      <p:sp>
        <p:nvSpPr>
          <p:cNvPr id="3" name="内容占位符 2"/>
          <p:cNvSpPr>
            <a:spLocks noGrp="1"/>
          </p:cNvSpPr>
          <p:nvPr>
            <p:ph sz="quarter" idx="1"/>
          </p:nvPr>
        </p:nvSpPr>
        <p:spPr>
          <a:xfrm>
            <a:off x="714375" y="1447800"/>
            <a:ext cx="8215313" cy="4838700"/>
          </a:xfrm>
        </p:spPr>
        <p:txBody>
          <a:bodyPr rtlCol="0">
            <a:normAutofit fontScale="25000" lnSpcReduction="20000"/>
          </a:bodyPr>
          <a:lstStyle/>
          <a:p>
            <a:pPr>
              <a:lnSpc>
                <a:spcPts val="2500"/>
              </a:lnSpc>
              <a:spcAft>
                <a:spcPct val="0"/>
              </a:spcAft>
              <a:defRPr/>
            </a:pPr>
            <a:r>
              <a:rPr lang="zh-CN" altLang="en-US" sz="8000" smtClean="0">
                <a:solidFill>
                  <a:srgbClr val="FF0000"/>
                </a:solidFill>
              </a:rPr>
              <a:t>第一条 </a:t>
            </a:r>
            <a:r>
              <a:rPr lang="zh-CN" altLang="en-US" sz="8000" smtClean="0"/>
              <a:t>为进一步做好结核病防治工作，有效预防、控制结核病的传播和流行，保障人体健康和公共卫生安全，根据</a:t>
            </a:r>
            <a:r>
              <a:rPr lang="en-US" altLang="zh-CN" sz="8000" smtClean="0"/>
              <a:t>《</a:t>
            </a:r>
            <a:r>
              <a:rPr lang="zh-CN" altLang="en-US" sz="8000" smtClean="0"/>
              <a:t>中华人民共和国传染病防治法</a:t>
            </a:r>
            <a:r>
              <a:rPr lang="en-US" altLang="zh-CN" sz="8000" smtClean="0"/>
              <a:t>》</a:t>
            </a:r>
            <a:r>
              <a:rPr lang="zh-CN" altLang="en-US" sz="8000" smtClean="0"/>
              <a:t>及有关法律法规，制定本办法。</a:t>
            </a:r>
          </a:p>
          <a:p>
            <a:pPr>
              <a:lnSpc>
                <a:spcPts val="2500"/>
              </a:lnSpc>
              <a:spcAft>
                <a:spcPct val="0"/>
              </a:spcAft>
              <a:defRPr/>
            </a:pPr>
            <a:r>
              <a:rPr lang="zh-CN" altLang="en-US" sz="8000" smtClean="0">
                <a:solidFill>
                  <a:srgbClr val="FF0000"/>
                </a:solidFill>
              </a:rPr>
              <a:t>第二条</a:t>
            </a:r>
            <a:r>
              <a:rPr lang="zh-CN" altLang="en-US" sz="8000" smtClean="0"/>
              <a:t> 坚持预防为主、防治结合的方针，建立政府组织领导、部门各负其责、全社会共同参与的结核病防治机制。加强宣传教育，实行以及时发现患者、规范治疗管理和关怀救助为重点的防治策略。</a:t>
            </a:r>
          </a:p>
          <a:p>
            <a:pPr>
              <a:lnSpc>
                <a:spcPts val="2500"/>
              </a:lnSpc>
              <a:spcAft>
                <a:spcPct val="0"/>
              </a:spcAft>
              <a:defRPr/>
            </a:pPr>
            <a:r>
              <a:rPr lang="zh-CN" altLang="en-US" sz="8000" smtClean="0">
                <a:solidFill>
                  <a:srgbClr val="FF0000"/>
                </a:solidFill>
              </a:rPr>
              <a:t>第三条 </a:t>
            </a:r>
            <a:r>
              <a:rPr lang="zh-CN" altLang="en-US" sz="8000" smtClean="0"/>
              <a:t>卫生部负责全国结核病防治及其监督管理工作，县级以上地方卫生行政部门负责本辖区内的结核病防治及其监督管理工作。</a:t>
            </a:r>
          </a:p>
          <a:p>
            <a:pPr>
              <a:lnSpc>
                <a:spcPts val="2500"/>
              </a:lnSpc>
              <a:spcAft>
                <a:spcPct val="0"/>
              </a:spcAft>
              <a:buFont typeface="Arial" pitchFamily="34" charset="0"/>
              <a:buNone/>
              <a:defRPr/>
            </a:pPr>
            <a:r>
              <a:rPr lang="zh-CN" altLang="en-US" sz="8000" smtClean="0"/>
              <a:t>              卫生行政部门应当积极协调有关部门加强结核病防治能力建设，逐步构建结核病定点医疗机构、基层医疗卫生机构、疾病预防控制机构分工明确、协调配合的防治服务体系。</a:t>
            </a:r>
          </a:p>
          <a:p>
            <a:pPr>
              <a:lnSpc>
                <a:spcPts val="2500"/>
              </a:lnSpc>
              <a:spcAft>
                <a:spcPct val="0"/>
              </a:spcAft>
              <a:defRPr/>
            </a:pPr>
            <a:r>
              <a:rPr lang="zh-CN" altLang="en-US" sz="8000" smtClean="0">
                <a:solidFill>
                  <a:srgbClr val="FF0000"/>
                </a:solidFill>
              </a:rPr>
              <a:t>第四条</a:t>
            </a:r>
            <a:r>
              <a:rPr lang="zh-CN" altLang="en-US" sz="8000" smtClean="0"/>
              <a:t> </a:t>
            </a:r>
            <a:r>
              <a:rPr lang="zh-CN" altLang="en-US" sz="8000" i="1" smtClean="0">
                <a:solidFill>
                  <a:srgbClr val="0070C0"/>
                </a:solidFill>
              </a:rPr>
              <a:t>各级各类医疗卫生机构应当按照有关法律法规和卫生行政部门的规定，在职责范围内做好结核病防治的疫情监测和报告、诊断治疗、感染控制、转诊服务、患者管理、宣传教育等工作</a:t>
            </a:r>
            <a:r>
              <a:rPr lang="zh-CN" altLang="en-US" sz="8000" smtClean="0">
                <a:solidFill>
                  <a:srgbClr val="0070C0"/>
                </a:solidFill>
              </a:rPr>
              <a:t>。</a:t>
            </a:r>
          </a:p>
          <a:p>
            <a:pPr>
              <a:lnSpc>
                <a:spcPts val="2500"/>
              </a:lnSpc>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8</a:t>
            </a:fld>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标题 1"/>
          <p:cNvSpPr>
            <a:spLocks noGrp="1"/>
          </p:cNvSpPr>
          <p:nvPr>
            <p:ph type="title"/>
          </p:nvPr>
        </p:nvSpPr>
        <p:spPr/>
        <p:txBody>
          <a:bodyPr/>
          <a:lstStyle/>
          <a:p>
            <a:r>
              <a:rPr lang="zh-CN" altLang="en-US" smtClean="0">
                <a:solidFill>
                  <a:srgbClr val="0070C0"/>
                </a:solidFill>
                <a:latin typeface="隶书" pitchFamily="49" charset="-122"/>
                <a:ea typeface="隶书" pitchFamily="49" charset="-122"/>
              </a:rPr>
              <a:t>第二章    机构与职责（</a:t>
            </a:r>
            <a:r>
              <a:rPr lang="en-US" altLang="zh-CN" smtClean="0">
                <a:solidFill>
                  <a:srgbClr val="0070C0"/>
                </a:solidFill>
                <a:latin typeface="隶书" pitchFamily="49" charset="-122"/>
                <a:ea typeface="隶书" pitchFamily="49" charset="-122"/>
              </a:rPr>
              <a:t>1</a:t>
            </a:r>
            <a:r>
              <a:rPr lang="zh-CN" altLang="en-US" smtClean="0"/>
              <a:t>）</a:t>
            </a:r>
          </a:p>
        </p:txBody>
      </p:sp>
      <p:sp>
        <p:nvSpPr>
          <p:cNvPr id="93187" name="内容占位符 2"/>
          <p:cNvSpPr>
            <a:spLocks noGrp="1"/>
          </p:cNvSpPr>
          <p:nvPr>
            <p:ph sz="quarter" idx="1"/>
          </p:nvPr>
        </p:nvSpPr>
        <p:spPr/>
        <p:txBody>
          <a:bodyPr/>
          <a:lstStyle/>
          <a:p>
            <a:r>
              <a:rPr lang="zh-CN" altLang="en-US" smtClean="0"/>
              <a:t>共六条</a:t>
            </a:r>
            <a:endParaRPr lang="en-US" altLang="zh-CN" smtClean="0"/>
          </a:p>
          <a:p>
            <a:r>
              <a:rPr lang="zh-CN" altLang="en-US" smtClean="0"/>
              <a:t>第五条   卫生部</a:t>
            </a:r>
            <a:endParaRPr lang="en-US" altLang="zh-CN" smtClean="0"/>
          </a:p>
          <a:p>
            <a:r>
              <a:rPr lang="zh-CN" altLang="en-US" smtClean="0"/>
              <a:t>第六条   县级以上地方卫生行政部门</a:t>
            </a:r>
            <a:endParaRPr lang="en-US" altLang="zh-CN" smtClean="0"/>
          </a:p>
          <a:p>
            <a:r>
              <a:rPr lang="zh-CN" altLang="en-US" smtClean="0"/>
              <a:t>第七条   </a:t>
            </a:r>
            <a:r>
              <a:rPr lang="zh-CN" altLang="en-US" smtClean="0">
                <a:solidFill>
                  <a:srgbClr val="FF0000"/>
                </a:solidFill>
              </a:rPr>
              <a:t>疾病控制机构</a:t>
            </a:r>
            <a:endParaRPr lang="en-US" altLang="zh-CN" smtClean="0">
              <a:solidFill>
                <a:srgbClr val="FF0000"/>
              </a:solidFill>
            </a:endParaRPr>
          </a:p>
          <a:p>
            <a:r>
              <a:rPr lang="zh-CN" altLang="en-US" smtClean="0"/>
              <a:t>第八条   定点医院</a:t>
            </a:r>
            <a:endParaRPr lang="en-US" altLang="zh-CN" smtClean="0"/>
          </a:p>
          <a:p>
            <a:r>
              <a:rPr lang="zh-CN" altLang="en-US" smtClean="0"/>
              <a:t>第九条   非定点医院</a:t>
            </a:r>
            <a:endParaRPr lang="en-US" altLang="zh-CN" smtClean="0"/>
          </a:p>
          <a:p>
            <a:r>
              <a:rPr lang="zh-CN" altLang="en-US" smtClean="0"/>
              <a:t>第十条   基层医疗卫生机构</a:t>
            </a:r>
          </a:p>
        </p:txBody>
      </p:sp>
      <p:sp>
        <p:nvSpPr>
          <p:cNvPr id="4" name="灯片编号占位符 3"/>
          <p:cNvSpPr>
            <a:spLocks noGrp="1"/>
          </p:cNvSpPr>
          <p:nvPr>
            <p:ph type="sldNum" sz="quarter" idx="12"/>
          </p:nvPr>
        </p:nvSpPr>
        <p:spPr/>
        <p:txBody>
          <a:bodyPr/>
          <a:lstStyle/>
          <a:p>
            <a:fld id="{C52B98E7-3EF2-4A3D-98F9-D63E61386B61}" type="slidenum">
              <a:rPr lang="zh-CN" altLang="en-US" smtClean="0"/>
              <a:t>9</a:t>
            </a:fld>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t>第七条  疾病预防控制机构在结核病防治工作中履行以下职责：</a:t>
            </a:r>
          </a:p>
        </p:txBody>
      </p:sp>
      <p:sp>
        <p:nvSpPr>
          <p:cNvPr id="3" name="内容占位符 2"/>
          <p:cNvSpPr>
            <a:spLocks noGrp="1"/>
          </p:cNvSpPr>
          <p:nvPr>
            <p:ph idx="1"/>
          </p:nvPr>
        </p:nvSpPr>
        <p:spPr/>
        <p:txBody>
          <a:bodyPr>
            <a:normAutofit fontScale="70000" lnSpcReduction="20000"/>
          </a:bodyPr>
          <a:lstStyle/>
          <a:p>
            <a:r>
              <a:rPr lang="zh-CN" altLang="en-US"/>
              <a:t>（一）协助卫生行政部门开展规划管理及评估工作；</a:t>
            </a:r>
          </a:p>
          <a:p>
            <a:r>
              <a:rPr lang="zh-CN" altLang="en-US"/>
              <a:t>（二）收集、分析信息，监测肺结核疫情；及时准确报告、通报疫情及相关信息；开展流行病学调查、疫情处置等工作；</a:t>
            </a:r>
          </a:p>
          <a:p>
            <a:r>
              <a:rPr lang="zh-CN" altLang="en-US"/>
              <a:t>（三）组织落实肺结核患者治疗期间的规范管理；</a:t>
            </a:r>
          </a:p>
          <a:p>
            <a:r>
              <a:rPr lang="zh-CN" altLang="en-US"/>
              <a:t>（四）组织开展肺结核或者疑似肺结核患者及密切接触者的追踪工作；</a:t>
            </a:r>
          </a:p>
          <a:p>
            <a:r>
              <a:rPr lang="zh-CN" altLang="en-US"/>
              <a:t>（五）组织开展结核病高发和重点行业人群的防治工作；</a:t>
            </a:r>
          </a:p>
          <a:p>
            <a:r>
              <a:rPr lang="zh-CN" altLang="en-US"/>
              <a:t>（六）开展结核病实验室检测，对辖区内的结核病实验室进行质量控制；</a:t>
            </a:r>
          </a:p>
          <a:p>
            <a:r>
              <a:rPr lang="zh-CN" altLang="en-US"/>
              <a:t>（七）组织开展结核病防治培训，提供防治技术指导；</a:t>
            </a:r>
          </a:p>
          <a:p>
            <a:r>
              <a:rPr lang="zh-CN" altLang="en-US"/>
              <a:t>（八）组织开展结核病防治健康教育工作；</a:t>
            </a:r>
          </a:p>
          <a:p>
            <a:r>
              <a:rPr lang="zh-CN" altLang="en-US"/>
              <a:t>（九）开展结核病防治应用性研究。</a:t>
            </a:r>
          </a:p>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10</a:t>
            </a:fld>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t>第八条  结核病定点医疗机构在结核病防治工作中履行以下职责：</a:t>
            </a:r>
          </a:p>
        </p:txBody>
      </p:sp>
      <p:sp>
        <p:nvSpPr>
          <p:cNvPr id="3" name="内容占位符 2"/>
          <p:cNvSpPr>
            <a:spLocks noGrp="1"/>
          </p:cNvSpPr>
          <p:nvPr>
            <p:ph idx="1"/>
          </p:nvPr>
        </p:nvSpPr>
        <p:spPr/>
        <p:txBody>
          <a:bodyPr/>
          <a:lstStyle/>
          <a:p>
            <a:r>
              <a:rPr lang="zh-CN" altLang="en-US"/>
              <a:t>（一）负责肺结核患者诊断治疗，落实治疗期间的随访检查；</a:t>
            </a:r>
          </a:p>
          <a:p>
            <a:r>
              <a:rPr lang="zh-CN" altLang="en-US"/>
              <a:t>（二）负责肺结核患者报告、登记和相关信息的录入工作；</a:t>
            </a:r>
          </a:p>
          <a:p>
            <a:r>
              <a:rPr lang="zh-CN" altLang="en-US"/>
              <a:t>（三）对传染性肺结核患者的密切接触者进行检查；</a:t>
            </a:r>
          </a:p>
          <a:p>
            <a:r>
              <a:rPr lang="zh-CN" altLang="en-US"/>
              <a:t>（四）对患者及其家属进行健康教育</a:t>
            </a:r>
          </a:p>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11</a:t>
            </a:fld>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标题 1"/>
          <p:cNvSpPr>
            <a:spLocks noGrp="1"/>
          </p:cNvSpPr>
          <p:nvPr>
            <p:ph type="title"/>
          </p:nvPr>
        </p:nvSpPr>
        <p:spPr/>
        <p:txBody>
          <a:bodyPr/>
          <a:lstStyle/>
          <a:p>
            <a:r>
              <a:rPr lang="zh-CN" altLang="en-US" smtClean="0">
                <a:solidFill>
                  <a:srgbClr val="FF0000"/>
                </a:solidFill>
              </a:rPr>
              <a:t>综合医疗机构职责</a:t>
            </a:r>
          </a:p>
        </p:txBody>
      </p:sp>
      <p:sp>
        <p:nvSpPr>
          <p:cNvPr id="94211" name="内容占位符 2"/>
          <p:cNvSpPr>
            <a:spLocks noGrp="1"/>
          </p:cNvSpPr>
          <p:nvPr>
            <p:ph idx="1"/>
          </p:nvPr>
        </p:nvSpPr>
        <p:spPr/>
        <p:txBody>
          <a:bodyPr/>
          <a:lstStyle/>
          <a:p>
            <a:r>
              <a:rPr lang="zh-CN" altLang="en-US" b="0" smtClean="0"/>
              <a:t>第九条  非结核病定点医疗机构在结核病防治工作中履行以下职责：</a:t>
            </a:r>
          </a:p>
          <a:p>
            <a:r>
              <a:rPr lang="zh-CN" altLang="en-US" b="0" smtClean="0"/>
              <a:t>（一）指定内设职能科室和人员负责结核病疫情的报告；</a:t>
            </a:r>
          </a:p>
          <a:p>
            <a:r>
              <a:rPr lang="zh-CN" altLang="en-US" b="0" smtClean="0"/>
              <a:t>（二）负责结核病患者和疑似患者的转诊工作；</a:t>
            </a:r>
          </a:p>
          <a:p>
            <a:r>
              <a:rPr lang="zh-CN" altLang="en-US" b="0" smtClean="0"/>
              <a:t>（三）开展结核病防治培训工作；</a:t>
            </a:r>
            <a:endParaRPr lang="en-US" altLang="zh-CN" b="0" smtClean="0"/>
          </a:p>
          <a:p>
            <a:r>
              <a:rPr lang="zh-CN" altLang="en-US" b="0" smtClean="0"/>
              <a:t>（四）开展结核病防治健康教育工作。</a:t>
            </a:r>
          </a:p>
          <a:p>
            <a:endParaRPr lang="zh-CN" altLang="en-US"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12</a:t>
            </a:fld>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5234" name="标题 1"/>
          <p:cNvSpPr>
            <a:spLocks noGrp="1"/>
          </p:cNvSpPr>
          <p:nvPr>
            <p:ph type="title"/>
          </p:nvPr>
        </p:nvSpPr>
        <p:spPr/>
        <p:txBody>
          <a:bodyPr/>
          <a:lstStyle/>
          <a:p>
            <a:r>
              <a:rPr lang="zh-CN" altLang="en-US" sz="4800" smtClean="0">
                <a:solidFill>
                  <a:srgbClr val="FF0000"/>
                </a:solidFill>
                <a:latin typeface="隶书" pitchFamily="49" charset="-122"/>
                <a:ea typeface="隶书" pitchFamily="49" charset="-122"/>
              </a:rPr>
              <a:t>机构职责（乡镇卫生院）</a:t>
            </a:r>
          </a:p>
        </p:txBody>
      </p:sp>
      <p:sp>
        <p:nvSpPr>
          <p:cNvPr id="95235" name="内容占位符 2"/>
          <p:cNvSpPr>
            <a:spLocks noGrp="1"/>
          </p:cNvSpPr>
          <p:nvPr>
            <p:ph sz="quarter" idx="1"/>
          </p:nvPr>
        </p:nvSpPr>
        <p:spPr/>
        <p:txBody>
          <a:bodyPr>
            <a:normAutofit lnSpcReduction="10000"/>
          </a:bodyPr>
          <a:lstStyle/>
          <a:p>
            <a:r>
              <a:rPr lang="zh-CN" altLang="en-US" sz="2400" smtClean="0"/>
              <a:t>对肺结核患者进行治疗管理；</a:t>
            </a:r>
            <a:endParaRPr lang="en-US" altLang="zh-CN" sz="2400" smtClean="0"/>
          </a:p>
          <a:p>
            <a:r>
              <a:rPr lang="zh-CN" altLang="en-US" sz="2400" smtClean="0"/>
              <a:t>对村卫生室（社区卫生服务站）级结核病治疗管理工作进行定期督导和检查；</a:t>
            </a:r>
            <a:endParaRPr lang="en-US" altLang="zh-CN" sz="2400" smtClean="0"/>
          </a:p>
          <a:p>
            <a:r>
              <a:rPr lang="zh-CN" altLang="en-US" sz="2400" smtClean="0"/>
              <a:t>收集结核病有关信息，负责本单位及所辖区域内的疫情报告工作；</a:t>
            </a:r>
            <a:endParaRPr lang="en-US" altLang="zh-CN" sz="2400" smtClean="0"/>
          </a:p>
          <a:p>
            <a:r>
              <a:rPr lang="zh-CN" altLang="en-US" sz="2400" smtClean="0"/>
              <a:t>推荐肺结核可疑症状者，开展对肺结核或疑似肺结核患者的追踪工作；</a:t>
            </a:r>
            <a:endParaRPr lang="en-US" altLang="zh-CN" sz="2400" smtClean="0"/>
          </a:p>
          <a:p>
            <a:r>
              <a:rPr lang="zh-CN" altLang="en-US" sz="2400" smtClean="0"/>
              <a:t>及时向县（区）级结防机构报告外出及失访肺结核患者的信息；</a:t>
            </a:r>
            <a:endParaRPr lang="en-US" altLang="zh-CN" sz="2400" smtClean="0"/>
          </a:p>
          <a:p>
            <a:r>
              <a:rPr lang="zh-CN" altLang="en-US" sz="2400" smtClean="0"/>
              <a:t>负责对村卫生室（社区卫生服务站）人员的培训；</a:t>
            </a:r>
            <a:endParaRPr lang="en-US" altLang="zh-CN" sz="2400" smtClean="0"/>
          </a:p>
          <a:p>
            <a:r>
              <a:rPr lang="zh-CN" altLang="en-US" sz="2400" smtClean="0"/>
              <a:t>发放健康教育资料，开展健康教育工作。</a:t>
            </a:r>
          </a:p>
          <a:p>
            <a:endParaRPr lang="zh-CN" altLang="en-US"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13</a:t>
            </a:fld>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258" name="标题 1"/>
          <p:cNvSpPr>
            <a:spLocks noGrp="1"/>
          </p:cNvSpPr>
          <p:nvPr>
            <p:ph type="title"/>
          </p:nvPr>
        </p:nvSpPr>
        <p:spPr/>
        <p:txBody>
          <a:bodyPr/>
          <a:lstStyle/>
          <a:p>
            <a:r>
              <a:rPr lang="zh-CN" altLang="en-US" sz="4800" smtClean="0">
                <a:solidFill>
                  <a:srgbClr val="FF0000"/>
                </a:solidFill>
                <a:latin typeface="隶书" pitchFamily="49" charset="-122"/>
                <a:ea typeface="隶书" pitchFamily="49" charset="-122"/>
              </a:rPr>
              <a:t>机构职责（村卫生室）</a:t>
            </a:r>
          </a:p>
        </p:txBody>
      </p:sp>
      <p:sp>
        <p:nvSpPr>
          <p:cNvPr id="96259" name="内容占位符 2"/>
          <p:cNvSpPr>
            <a:spLocks noGrp="1"/>
          </p:cNvSpPr>
          <p:nvPr>
            <p:ph sz="quarter" idx="1"/>
          </p:nvPr>
        </p:nvSpPr>
        <p:spPr/>
        <p:txBody>
          <a:bodyPr/>
          <a:lstStyle/>
          <a:p>
            <a:r>
              <a:rPr lang="zh-CN" altLang="en-US" sz="2800" smtClean="0"/>
              <a:t>对肺结核患者的治疗进行督导管理，督促患者按时复查和取药，按期留送合格的痰标本；</a:t>
            </a:r>
            <a:endParaRPr lang="en-US" altLang="zh-CN" sz="2800" smtClean="0"/>
          </a:p>
          <a:p>
            <a:r>
              <a:rPr lang="zh-CN" altLang="en-US" sz="2800" smtClean="0"/>
              <a:t>推荐肺结核可疑症状者到县（区）级结防机构就诊，协助开展肺结核或疑似肺结核患者的追踪；</a:t>
            </a:r>
            <a:endParaRPr lang="en-US" altLang="zh-CN" sz="2800" smtClean="0"/>
          </a:p>
          <a:p>
            <a:r>
              <a:rPr lang="zh-CN" altLang="en-US" sz="2800" smtClean="0"/>
              <a:t>对实施督导化疗的患者家庭成员或志愿者进行培训和技术指导；</a:t>
            </a:r>
            <a:endParaRPr lang="en-US" altLang="zh-CN" sz="2800" smtClean="0"/>
          </a:p>
          <a:p>
            <a:r>
              <a:rPr lang="zh-CN" altLang="en-US" sz="2800" smtClean="0"/>
              <a:t>及时向县（区）级结防机构报告外出及失访肺结核患者的信息；</a:t>
            </a:r>
            <a:endParaRPr lang="en-US" altLang="zh-CN" sz="2800" smtClean="0"/>
          </a:p>
          <a:p>
            <a:r>
              <a:rPr lang="zh-CN" altLang="en-US" sz="2800" smtClean="0"/>
              <a:t>向患者和公众宣传结核病防治知识。</a:t>
            </a:r>
          </a:p>
          <a:p>
            <a:endParaRPr lang="zh-CN" altLang="en-US"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14</a:t>
            </a:fld>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标题 1"/>
          <p:cNvSpPr>
            <a:spLocks noGrp="1"/>
          </p:cNvSpPr>
          <p:nvPr>
            <p:ph type="title"/>
          </p:nvPr>
        </p:nvSpPr>
        <p:spPr/>
        <p:txBody>
          <a:bodyPr/>
          <a:lstStyle/>
          <a:p>
            <a:r>
              <a:rPr lang="zh-CN" altLang="en-US" smtClean="0">
                <a:latin typeface="隶书" pitchFamily="49" charset="-122"/>
                <a:ea typeface="隶书" pitchFamily="49" charset="-122"/>
              </a:rPr>
              <a:t>第三章     预   防（</a:t>
            </a:r>
            <a:r>
              <a:rPr lang="en-US" altLang="zh-CN" smtClean="0">
                <a:latin typeface="隶书" pitchFamily="49" charset="-122"/>
                <a:ea typeface="隶书" pitchFamily="49" charset="-122"/>
              </a:rPr>
              <a:t>1</a:t>
            </a:r>
            <a:r>
              <a:rPr lang="zh-CN" altLang="en-US" smtClean="0">
                <a:latin typeface="隶书" pitchFamily="49" charset="-122"/>
                <a:ea typeface="隶书" pitchFamily="49" charset="-122"/>
              </a:rPr>
              <a:t>）</a:t>
            </a:r>
          </a:p>
        </p:txBody>
      </p:sp>
      <p:sp>
        <p:nvSpPr>
          <p:cNvPr id="3" name="内容占位符 2"/>
          <p:cNvSpPr>
            <a:spLocks noGrp="1"/>
          </p:cNvSpPr>
          <p:nvPr>
            <p:ph sz="quarter" idx="1"/>
          </p:nvPr>
        </p:nvSpPr>
        <p:spPr/>
        <p:txBody>
          <a:bodyPr rtlCol="0">
            <a:normAutofit fontScale="55000" lnSpcReduction="20000"/>
          </a:bodyPr>
          <a:lstStyle/>
          <a:p>
            <a:pPr>
              <a:spcAft>
                <a:spcPct val="0"/>
              </a:spcAft>
              <a:defRPr/>
            </a:pPr>
            <a:r>
              <a:rPr lang="zh-CN" altLang="en-US" sz="3800" smtClean="0"/>
              <a:t>共七条（第十一条至第十七条）</a:t>
            </a:r>
            <a:endParaRPr lang="en-US" altLang="zh-CN" sz="3800" smtClean="0"/>
          </a:p>
          <a:p>
            <a:pPr>
              <a:lnSpc>
                <a:spcPts val="2800"/>
              </a:lnSpc>
              <a:spcBef>
                <a:spcPct val="0"/>
              </a:spcBef>
              <a:spcAft>
                <a:spcPct val="0"/>
              </a:spcAft>
              <a:defRPr/>
            </a:pPr>
            <a:r>
              <a:rPr lang="zh-CN" altLang="en-US" sz="3800" smtClean="0">
                <a:solidFill>
                  <a:srgbClr val="FF0000"/>
                </a:solidFill>
              </a:rPr>
              <a:t>第十一条</a:t>
            </a:r>
            <a:r>
              <a:rPr lang="zh-CN" altLang="en-US" sz="3800" smtClean="0"/>
              <a:t> </a:t>
            </a:r>
            <a:r>
              <a:rPr lang="zh-CN" altLang="en-US" sz="3800" i="1" u="sng" smtClean="0">
                <a:solidFill>
                  <a:srgbClr val="FF0000"/>
                </a:solidFill>
              </a:rPr>
              <a:t>各级各类医疗卫生机构</a:t>
            </a:r>
            <a:r>
              <a:rPr lang="zh-CN" altLang="en-US" sz="3800" smtClean="0"/>
              <a:t>应当开展结核病防治的宣传教育，对就诊的肺结核患者及家属进行健康教育，宣传结核病防治政策和知识。</a:t>
            </a:r>
          </a:p>
          <a:p>
            <a:pPr>
              <a:lnSpc>
                <a:spcPts val="2800"/>
              </a:lnSpc>
              <a:spcBef>
                <a:spcPct val="0"/>
              </a:spcBef>
              <a:spcAft>
                <a:spcPct val="0"/>
              </a:spcAft>
              <a:buFont typeface="Arial" pitchFamily="34" charset="0"/>
              <a:buNone/>
              <a:defRPr/>
            </a:pPr>
            <a:r>
              <a:rPr lang="zh-CN" altLang="en-US" sz="3800" smtClean="0"/>
              <a:t>             </a:t>
            </a:r>
            <a:r>
              <a:rPr lang="zh-CN" altLang="en-US" sz="3800" i="1" u="sng" smtClean="0">
                <a:solidFill>
                  <a:srgbClr val="FF0000"/>
                </a:solidFill>
              </a:rPr>
              <a:t>基层医疗卫生机构</a:t>
            </a:r>
            <a:r>
              <a:rPr lang="zh-CN" altLang="en-US" sz="3800" smtClean="0"/>
              <a:t>定期对辖区内居民进行健康教育和宣传。</a:t>
            </a:r>
          </a:p>
          <a:p>
            <a:pPr>
              <a:lnSpc>
                <a:spcPts val="2800"/>
              </a:lnSpc>
              <a:spcBef>
                <a:spcPct val="0"/>
              </a:spcBef>
              <a:spcAft>
                <a:spcPct val="0"/>
              </a:spcAft>
              <a:buFont typeface="Arial" pitchFamily="34" charset="0"/>
              <a:buNone/>
              <a:defRPr/>
            </a:pPr>
            <a:r>
              <a:rPr lang="zh-CN" altLang="en-US" sz="3800" smtClean="0"/>
              <a:t>             </a:t>
            </a:r>
            <a:r>
              <a:rPr lang="zh-CN" altLang="en-US" sz="3800" i="1" u="sng" smtClean="0">
                <a:solidFill>
                  <a:srgbClr val="FF0000"/>
                </a:solidFill>
              </a:rPr>
              <a:t>疾病预防控制机构</a:t>
            </a:r>
            <a:r>
              <a:rPr lang="zh-CN" altLang="en-US" sz="3800" smtClean="0"/>
              <a:t>对易患结核病重点人群和重点场所进行有针对性的健康教育和宣传工作。</a:t>
            </a:r>
          </a:p>
          <a:p>
            <a:pPr>
              <a:lnSpc>
                <a:spcPts val="2800"/>
              </a:lnSpc>
              <a:spcBef>
                <a:spcPct val="0"/>
              </a:spcBef>
              <a:spcAft>
                <a:spcPct val="0"/>
              </a:spcAft>
              <a:defRPr/>
            </a:pPr>
            <a:r>
              <a:rPr lang="zh-CN" altLang="en-US" sz="3800" smtClean="0">
                <a:solidFill>
                  <a:srgbClr val="FF0000"/>
                </a:solidFill>
              </a:rPr>
              <a:t>第十二条</a:t>
            </a:r>
            <a:r>
              <a:rPr lang="zh-CN" altLang="en-US" sz="3800" smtClean="0"/>
              <a:t> 根据国家免疫规划对适龄儿童开展卡介苗预防接种工作。</a:t>
            </a:r>
          </a:p>
          <a:p>
            <a:pPr>
              <a:lnSpc>
                <a:spcPts val="2800"/>
              </a:lnSpc>
              <a:spcBef>
                <a:spcPct val="0"/>
              </a:spcBef>
              <a:spcAft>
                <a:spcPct val="0"/>
              </a:spcAft>
              <a:buFont typeface="Arial" pitchFamily="34" charset="0"/>
              <a:buNone/>
              <a:defRPr/>
            </a:pPr>
            <a:r>
              <a:rPr lang="zh-CN" altLang="en-US" sz="3800" smtClean="0"/>
              <a:t>             承担预防接种工作的医疗卫生机构应当按照</a:t>
            </a:r>
            <a:r>
              <a:rPr lang="en-US" altLang="zh-CN" sz="3800" smtClean="0"/>
              <a:t>《</a:t>
            </a:r>
            <a:r>
              <a:rPr lang="zh-CN" altLang="en-US" sz="3800" smtClean="0"/>
              <a:t>疫苗流通和预防接种管理条例</a:t>
            </a:r>
            <a:r>
              <a:rPr lang="en-US" altLang="zh-CN" sz="3800" smtClean="0"/>
              <a:t>》</a:t>
            </a:r>
            <a:r>
              <a:rPr lang="zh-CN" altLang="en-US" sz="3800" smtClean="0"/>
              <a:t>和预防接种工作规范的要求，规范提供预防接种服务。</a:t>
            </a:r>
          </a:p>
          <a:p>
            <a:pPr>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15</a:t>
            </a:fld>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306" name="标题 1"/>
          <p:cNvSpPr>
            <a:spLocks noGrp="1"/>
          </p:cNvSpPr>
          <p:nvPr>
            <p:ph type="title"/>
          </p:nvPr>
        </p:nvSpPr>
        <p:spPr/>
        <p:txBody>
          <a:bodyPr/>
          <a:lstStyle/>
          <a:p>
            <a:r>
              <a:rPr lang="zh-CN" altLang="en-US" smtClean="0">
                <a:latin typeface="隶书" pitchFamily="49" charset="-122"/>
                <a:ea typeface="隶书" pitchFamily="49" charset="-122"/>
              </a:rPr>
              <a:t>第三章     预   防（</a:t>
            </a:r>
            <a:r>
              <a:rPr lang="en-US" altLang="zh-CN" smtClean="0">
                <a:latin typeface="隶书" pitchFamily="49" charset="-122"/>
                <a:ea typeface="隶书" pitchFamily="49" charset="-122"/>
              </a:rPr>
              <a:t>2</a:t>
            </a:r>
            <a:r>
              <a:rPr lang="zh-CN" altLang="en-US" smtClean="0">
                <a:latin typeface="隶书" pitchFamily="49" charset="-122"/>
                <a:ea typeface="隶书" pitchFamily="49" charset="-122"/>
              </a:rPr>
              <a:t>）</a:t>
            </a:r>
          </a:p>
        </p:txBody>
      </p:sp>
      <p:sp>
        <p:nvSpPr>
          <p:cNvPr id="98307" name="内容占位符 2"/>
          <p:cNvSpPr>
            <a:spLocks noGrp="1"/>
          </p:cNvSpPr>
          <p:nvPr>
            <p:ph sz="quarter" idx="1"/>
          </p:nvPr>
        </p:nvSpPr>
        <p:spPr/>
        <p:txBody>
          <a:bodyPr/>
          <a:lstStyle/>
          <a:p>
            <a:r>
              <a:rPr lang="zh-CN" altLang="en-US" sz="2400" smtClean="0">
                <a:solidFill>
                  <a:srgbClr val="FF0000"/>
                </a:solidFill>
              </a:rPr>
              <a:t>第十三条</a:t>
            </a:r>
            <a:r>
              <a:rPr lang="zh-CN" altLang="en-US" sz="2400" smtClean="0"/>
              <a:t> </a:t>
            </a:r>
            <a:r>
              <a:rPr lang="zh-CN" altLang="en-US" sz="2400" i="1" u="sng" smtClean="0">
                <a:solidFill>
                  <a:srgbClr val="FF0000"/>
                </a:solidFill>
              </a:rPr>
              <a:t>医疗卫生机构</a:t>
            </a:r>
            <a:r>
              <a:rPr lang="zh-CN" altLang="en-US" sz="2400" smtClean="0"/>
              <a:t>在组织开展健康体检和预防性健康检查时，应当重点做好以下人群的肺结核筛查工作：</a:t>
            </a:r>
          </a:p>
          <a:p>
            <a:r>
              <a:rPr lang="zh-CN" altLang="en-US" sz="2400" smtClean="0"/>
              <a:t>（一）从事结核病防治的医疗卫生人员；</a:t>
            </a:r>
          </a:p>
          <a:p>
            <a:r>
              <a:rPr lang="zh-CN" altLang="en-US" sz="2400" smtClean="0"/>
              <a:t>（二）食品、药品、化妆品从业人员；</a:t>
            </a:r>
          </a:p>
          <a:p>
            <a:r>
              <a:rPr lang="zh-CN" altLang="en-US" sz="2400" smtClean="0"/>
              <a:t>（三）</a:t>
            </a:r>
            <a:r>
              <a:rPr lang="en-US" altLang="zh-CN" sz="2400" smtClean="0"/>
              <a:t>《</a:t>
            </a:r>
            <a:r>
              <a:rPr lang="zh-CN" altLang="en-US" sz="2400" smtClean="0"/>
              <a:t>公共场所卫生管理条例</a:t>
            </a:r>
            <a:r>
              <a:rPr lang="en-US" altLang="zh-CN" sz="2400" smtClean="0"/>
              <a:t>》</a:t>
            </a:r>
            <a:r>
              <a:rPr lang="zh-CN" altLang="en-US" sz="2400" smtClean="0"/>
              <a:t>中规定的从业人员；</a:t>
            </a:r>
          </a:p>
          <a:p>
            <a:r>
              <a:rPr lang="zh-CN" altLang="en-US" sz="2400" smtClean="0"/>
              <a:t>（四）各级各类学校、托幼机构的教职员工及学校入学新生；</a:t>
            </a:r>
          </a:p>
          <a:p>
            <a:r>
              <a:rPr lang="zh-CN" altLang="en-US" sz="2400" smtClean="0"/>
              <a:t>（五）接触粉尘或者有害气体的人员；</a:t>
            </a:r>
          </a:p>
          <a:p>
            <a:r>
              <a:rPr lang="zh-CN" altLang="en-US" sz="2400" smtClean="0"/>
              <a:t>（六）乳牛饲养业从业人员；</a:t>
            </a:r>
          </a:p>
          <a:p>
            <a:r>
              <a:rPr lang="zh-CN" altLang="en-US" sz="2400" smtClean="0"/>
              <a:t>（七）其他易使肺结核扩散的人员。</a:t>
            </a:r>
          </a:p>
          <a:p>
            <a:endParaRPr lang="zh-CN" altLang="en-US" sz="2400"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16</a:t>
            </a:fld>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标题 1"/>
          <p:cNvSpPr>
            <a:spLocks noGrp="1"/>
          </p:cNvSpPr>
          <p:nvPr>
            <p:ph type="title"/>
          </p:nvPr>
        </p:nvSpPr>
        <p:spPr/>
        <p:txBody>
          <a:bodyPr/>
          <a:lstStyle/>
          <a:p>
            <a:r>
              <a:rPr lang="zh-CN" altLang="en-US" smtClean="0">
                <a:latin typeface="隶书" pitchFamily="49" charset="-122"/>
                <a:ea typeface="隶书" pitchFamily="49" charset="-122"/>
              </a:rPr>
              <a:t>第三章     预   防（</a:t>
            </a:r>
            <a:r>
              <a:rPr lang="en-US" altLang="zh-CN" smtClean="0">
                <a:latin typeface="隶书" pitchFamily="49" charset="-122"/>
                <a:ea typeface="隶书" pitchFamily="49" charset="-122"/>
              </a:rPr>
              <a:t>3</a:t>
            </a:r>
            <a:r>
              <a:rPr lang="zh-CN" altLang="en-US" smtClean="0">
                <a:latin typeface="隶书" pitchFamily="49" charset="-122"/>
                <a:ea typeface="隶书" pitchFamily="49" charset="-122"/>
              </a:rPr>
              <a:t>）</a:t>
            </a:r>
          </a:p>
        </p:txBody>
      </p:sp>
      <p:sp>
        <p:nvSpPr>
          <p:cNvPr id="3" name="内容占位符 2"/>
          <p:cNvSpPr>
            <a:spLocks noGrp="1"/>
          </p:cNvSpPr>
          <p:nvPr>
            <p:ph sz="quarter" idx="1"/>
          </p:nvPr>
        </p:nvSpPr>
        <p:spPr/>
        <p:txBody>
          <a:bodyPr rtlCol="0">
            <a:normAutofit fontScale="70000" lnSpcReduction="20000"/>
          </a:bodyPr>
          <a:lstStyle/>
          <a:p>
            <a:pPr>
              <a:lnSpc>
                <a:spcPts val="2800"/>
              </a:lnSpc>
              <a:spcBef>
                <a:spcPct val="0"/>
              </a:spcBef>
              <a:spcAft>
                <a:spcPct val="0"/>
              </a:spcAft>
              <a:defRPr/>
            </a:pPr>
            <a:r>
              <a:rPr lang="zh-CN" altLang="en-US" smtClean="0">
                <a:solidFill>
                  <a:srgbClr val="FF0000"/>
                </a:solidFill>
              </a:rPr>
              <a:t>第十四条</a:t>
            </a:r>
            <a:r>
              <a:rPr lang="zh-CN" altLang="en-US" smtClean="0"/>
              <a:t> </a:t>
            </a:r>
            <a:r>
              <a:rPr lang="zh-CN" altLang="en-US" i="1" u="sng" smtClean="0">
                <a:solidFill>
                  <a:srgbClr val="FF0000"/>
                </a:solidFill>
              </a:rPr>
              <a:t>医疗卫生机构</a:t>
            </a:r>
            <a:r>
              <a:rPr lang="zh-CN" altLang="en-US" smtClean="0"/>
              <a:t>要制订结核病感染预防与控制计划，健全规章制度和工作规范，开展结核病感染预防与控制相关工作，落实各项结核病感染防控措施，防止医源性感染和传播。</a:t>
            </a:r>
          </a:p>
          <a:p>
            <a:pPr>
              <a:lnSpc>
                <a:spcPts val="2800"/>
              </a:lnSpc>
              <a:spcBef>
                <a:spcPct val="0"/>
              </a:spcBef>
              <a:spcAft>
                <a:spcPct val="0"/>
              </a:spcAft>
              <a:defRPr/>
            </a:pPr>
            <a:r>
              <a:rPr lang="zh-CN" altLang="en-US" i="1" u="sng" smtClean="0">
                <a:solidFill>
                  <a:srgbClr val="FF0000"/>
                </a:solidFill>
              </a:rPr>
              <a:t>结核病定点</a:t>
            </a:r>
            <a:r>
              <a:rPr lang="zh-CN" altLang="en-US" smtClean="0"/>
              <a:t>医疗机构应当重点采取以下感染预防与控制措施：</a:t>
            </a:r>
          </a:p>
          <a:p>
            <a:pPr>
              <a:lnSpc>
                <a:spcPts val="2800"/>
              </a:lnSpc>
              <a:spcBef>
                <a:spcPct val="0"/>
              </a:spcBef>
              <a:spcAft>
                <a:spcPct val="0"/>
              </a:spcAft>
              <a:defRPr/>
            </a:pPr>
            <a:r>
              <a:rPr lang="zh-CN" altLang="en-US" smtClean="0"/>
              <a:t>（一）结核病门诊、病房设置应当符合国家有关规定；</a:t>
            </a:r>
          </a:p>
          <a:p>
            <a:pPr>
              <a:lnSpc>
                <a:spcPts val="2800"/>
              </a:lnSpc>
              <a:spcBef>
                <a:spcPct val="0"/>
              </a:spcBef>
              <a:spcAft>
                <a:spcPct val="0"/>
              </a:spcAft>
              <a:defRPr/>
            </a:pPr>
            <a:r>
              <a:rPr lang="zh-CN" altLang="en-US" smtClean="0"/>
              <a:t>（二）严格执行环境卫生及消毒隔离制度，注意环境通风；</a:t>
            </a:r>
          </a:p>
          <a:p>
            <a:pPr>
              <a:lnSpc>
                <a:spcPts val="2800"/>
              </a:lnSpc>
              <a:spcBef>
                <a:spcPct val="0"/>
              </a:spcBef>
              <a:spcAft>
                <a:spcPct val="0"/>
              </a:spcAft>
              <a:defRPr/>
            </a:pPr>
            <a:r>
              <a:rPr lang="zh-CN" altLang="en-US" smtClean="0"/>
              <a:t>（三）对于被结核分枝杆菌污染的痰液等排泄物和污物、污水以及医疗废物，应当按照医疗废物管理的相关规定进行分类收集、暂存及处置；</a:t>
            </a:r>
          </a:p>
          <a:p>
            <a:pPr>
              <a:lnSpc>
                <a:spcPts val="2800"/>
              </a:lnSpc>
              <a:spcBef>
                <a:spcPct val="0"/>
              </a:spcBef>
              <a:spcAft>
                <a:spcPct val="0"/>
              </a:spcAft>
              <a:defRPr/>
            </a:pPr>
            <a:r>
              <a:rPr lang="zh-CN" altLang="en-US" smtClean="0"/>
              <a:t>（四）为肺结核可疑症状者或者肺结核患者采取必要的防护措施，避免交叉感染发生。</a:t>
            </a:r>
          </a:p>
          <a:p>
            <a:pPr>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17</a:t>
            </a:fld>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354" name="标题 1"/>
          <p:cNvSpPr>
            <a:spLocks noGrp="1"/>
          </p:cNvSpPr>
          <p:nvPr>
            <p:ph type="title"/>
          </p:nvPr>
        </p:nvSpPr>
        <p:spPr/>
        <p:txBody>
          <a:bodyPr/>
          <a:lstStyle/>
          <a:p>
            <a:r>
              <a:rPr lang="zh-CN" altLang="en-US" smtClean="0"/>
              <a:t>第三章     预   防（</a:t>
            </a:r>
            <a:r>
              <a:rPr lang="en-US" altLang="zh-CN" smtClean="0"/>
              <a:t>4</a:t>
            </a:r>
            <a:r>
              <a:rPr lang="zh-CN" altLang="en-US" smtClean="0"/>
              <a:t>）</a:t>
            </a:r>
          </a:p>
        </p:txBody>
      </p:sp>
      <p:sp>
        <p:nvSpPr>
          <p:cNvPr id="3" name="内容占位符 2"/>
          <p:cNvSpPr>
            <a:spLocks noGrp="1"/>
          </p:cNvSpPr>
          <p:nvPr>
            <p:ph sz="quarter" idx="1"/>
          </p:nvPr>
        </p:nvSpPr>
        <p:spPr/>
        <p:txBody>
          <a:bodyPr rtlCol="0">
            <a:normAutofit fontScale="92500"/>
          </a:bodyPr>
          <a:lstStyle/>
          <a:p>
            <a:pPr>
              <a:spcAft>
                <a:spcPct val="0"/>
              </a:spcAft>
              <a:defRPr/>
            </a:pPr>
            <a:r>
              <a:rPr lang="zh-CN" altLang="en-US" smtClean="0">
                <a:solidFill>
                  <a:srgbClr val="FF0000"/>
                </a:solidFill>
              </a:rPr>
              <a:t>第十五条</a:t>
            </a:r>
            <a:r>
              <a:rPr lang="zh-CN" altLang="en-US" smtClean="0"/>
              <a:t> 医务人员在工作中严格遵守个人防护的基本原则，接触传染性肺结核患者或者疑似肺结核患者时，应当采取必要的防护措施。</a:t>
            </a:r>
          </a:p>
          <a:p>
            <a:pPr>
              <a:spcAft>
                <a:spcPct val="0"/>
              </a:spcAft>
              <a:defRPr/>
            </a:pPr>
            <a:r>
              <a:rPr lang="zh-CN" altLang="en-US" smtClean="0">
                <a:solidFill>
                  <a:srgbClr val="FF0000"/>
                </a:solidFill>
              </a:rPr>
              <a:t>第十六条</a:t>
            </a:r>
            <a:r>
              <a:rPr lang="zh-CN" altLang="en-US" smtClean="0"/>
              <a:t> 疾病预防控制机构、医疗机构、科研等单位的结核病实验室和实验活动，应当符合病原微生物生物安全管理各项规定。</a:t>
            </a:r>
          </a:p>
          <a:p>
            <a:pPr>
              <a:spcAft>
                <a:spcPct val="0"/>
              </a:spcAft>
              <a:buFont typeface="Arial" pitchFamily="34" charset="0"/>
              <a:buNone/>
              <a:defRPr/>
            </a:pPr>
            <a:r>
              <a:rPr lang="zh-CN" altLang="en-US" smtClean="0"/>
              <a:t>             医疗机构实验室的结核病检测工作，按照卫生部医疗机构临床实验室管理的规定进行统一管理和质量控制。</a:t>
            </a:r>
          </a:p>
          <a:p>
            <a:pPr>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18</a:t>
            </a:fld>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预防（</a:t>
            </a:r>
            <a:r>
              <a:rPr lang="en-US" altLang="zh-CN" smtClean="0"/>
              <a:t>5</a:t>
            </a:r>
            <a:r>
              <a:rPr lang="zh-CN" altLang="en-US" smtClean="0"/>
              <a:t>）</a:t>
            </a:r>
            <a:endParaRPr lang="zh-CN" altLang="en-US"/>
          </a:p>
        </p:txBody>
      </p:sp>
      <p:sp>
        <p:nvSpPr>
          <p:cNvPr id="3" name="内容占位符 2"/>
          <p:cNvSpPr>
            <a:spLocks noGrp="1"/>
          </p:cNvSpPr>
          <p:nvPr>
            <p:ph idx="1"/>
          </p:nvPr>
        </p:nvSpPr>
        <p:spPr/>
        <p:txBody>
          <a:bodyPr>
            <a:normAutofit fontScale="85000" lnSpcReduction="10000"/>
          </a:bodyPr>
          <a:lstStyle/>
          <a:p>
            <a:r>
              <a:rPr lang="zh-CN" altLang="en-US"/>
              <a:t>第十七条  肺结核疫情构成突发公共卫生事件的，应当按照有关预案采取以下控制措施：</a:t>
            </a:r>
          </a:p>
          <a:p>
            <a:r>
              <a:rPr lang="zh-CN" altLang="en-US"/>
              <a:t>（一）依法做好疫情信息报告和风险评估；</a:t>
            </a:r>
          </a:p>
          <a:p>
            <a:r>
              <a:rPr lang="zh-CN" altLang="en-US"/>
              <a:t>（二）开展疫情流行病学调查和现场处置；</a:t>
            </a:r>
          </a:p>
          <a:p>
            <a:r>
              <a:rPr lang="zh-CN" altLang="en-US"/>
              <a:t>（三）将发现的肺结核患者纳入规范化治疗管理；</a:t>
            </a:r>
          </a:p>
          <a:p>
            <a:r>
              <a:rPr lang="zh-CN" altLang="en-US"/>
              <a:t>（四）对传染性肺结核患者的密切接触者进行医学观察，必要时在征得本人同意后对其实施预防性化疗；</a:t>
            </a:r>
          </a:p>
          <a:p>
            <a:r>
              <a:rPr lang="zh-CN" altLang="en-US"/>
              <a:t>（五）开展疫情风险沟通和健康教育工作，及时向社会公布疫情处置情况</a:t>
            </a:r>
          </a:p>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19</a:t>
            </a:fld>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rtlCol="0">
            <a:normAutofit fontScale="90000"/>
          </a:bodyPr>
          <a:lstStyle/>
          <a:p>
            <a:pPr>
              <a:spcAft>
                <a:spcPct val="0"/>
              </a:spcAft>
              <a:defRPr/>
            </a:pPr>
            <a:r>
              <a:rPr lang="zh-CN" altLang="en-US" smtClean="0"/>
              <a:t>第四章  肺结核患者发现、报告与登记（</a:t>
            </a:r>
            <a:r>
              <a:rPr lang="en-US" altLang="zh-CN" smtClean="0"/>
              <a:t>1</a:t>
            </a:r>
            <a:r>
              <a:rPr lang="zh-CN" altLang="en-US" smtClean="0"/>
              <a:t>）</a:t>
            </a:r>
            <a:endParaRPr lang="zh-CN" altLang="en-US"/>
          </a:p>
        </p:txBody>
      </p:sp>
      <p:sp>
        <p:nvSpPr>
          <p:cNvPr id="101379" name="内容占位符 2"/>
          <p:cNvSpPr>
            <a:spLocks noGrp="1"/>
          </p:cNvSpPr>
          <p:nvPr>
            <p:ph sz="quarter" idx="1"/>
          </p:nvPr>
        </p:nvSpPr>
        <p:spPr/>
        <p:txBody>
          <a:bodyPr/>
          <a:lstStyle/>
          <a:p>
            <a:r>
              <a:rPr lang="zh-CN" altLang="en-US" sz="2800" smtClean="0"/>
              <a:t>本章共六条（第十八条至第二十三条）</a:t>
            </a:r>
            <a:endParaRPr lang="en-US" altLang="zh-CN" sz="2800" smtClean="0"/>
          </a:p>
          <a:p>
            <a:r>
              <a:rPr lang="zh-CN" altLang="en-US" sz="2800" smtClean="0">
                <a:solidFill>
                  <a:srgbClr val="FF0000"/>
                </a:solidFill>
              </a:rPr>
              <a:t>第十八条</a:t>
            </a:r>
            <a:r>
              <a:rPr lang="zh-CN" altLang="en-US" sz="2800" smtClean="0"/>
              <a:t> 各级各类医疗机构应当对肺结核可疑症状者及时进行检查，对发现的确诊和疑似肺结核患者应当按照有关规定进行疫情报告，并将其转诊到患者居住地或者就诊医疗机构所在地的结核病定点医疗机构。</a:t>
            </a:r>
          </a:p>
          <a:p>
            <a:r>
              <a:rPr lang="zh-CN" altLang="en-US" sz="2800" smtClean="0">
                <a:solidFill>
                  <a:srgbClr val="FF0000"/>
                </a:solidFill>
              </a:rPr>
              <a:t>第十九条</a:t>
            </a:r>
            <a:r>
              <a:rPr lang="zh-CN" altLang="en-US" sz="2800" smtClean="0"/>
              <a:t> 卫生行政部门指定的医疗卫生机构应当按照有关工作规范，对艾滋病病毒感染者和艾滋病患者进行结核病筛查和确诊。</a:t>
            </a:r>
          </a:p>
          <a:p>
            <a:endParaRPr lang="zh-CN" altLang="en-US" sz="2800"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20</a:t>
            </a:fld>
            <a:endParaRPr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a:xfrm>
            <a:off x="467544" y="836712"/>
            <a:ext cx="8280920" cy="5289451"/>
          </a:xfrm>
        </p:spPr>
        <p:txBody>
          <a:bodyPr>
            <a:normAutofit fontScale="77500" lnSpcReduction="20000"/>
          </a:bodyPr>
          <a:lstStyle/>
          <a:p>
            <a:r>
              <a:rPr lang="zh-CN" altLang="en-US" smtClean="0">
                <a:solidFill>
                  <a:srgbClr val="FF0000"/>
                </a:solidFill>
              </a:rPr>
              <a:t>第二十</a:t>
            </a:r>
            <a:r>
              <a:rPr lang="zh-CN" altLang="en-US">
                <a:solidFill>
                  <a:srgbClr val="FF0000"/>
                </a:solidFill>
              </a:rPr>
              <a:t>条</a:t>
            </a:r>
            <a:r>
              <a:rPr lang="zh-CN" altLang="en-US"/>
              <a:t>  基层医疗卫生机构协助县级疾病预防控制机构，对已进行疫情报告但未到结核病定点医疗机构就诊的肺结核患者和疑似肺结核患者进行追踪，督促其到结核病定点医疗机构进行诊断。</a:t>
            </a:r>
          </a:p>
          <a:p>
            <a:r>
              <a:rPr lang="zh-CN" altLang="en-US">
                <a:solidFill>
                  <a:srgbClr val="FF0000"/>
                </a:solidFill>
              </a:rPr>
              <a:t>第二十一条</a:t>
            </a:r>
            <a:r>
              <a:rPr lang="zh-CN" altLang="en-US"/>
              <a:t>  结核病定点医疗机构应当对肺结核患者进行诊断，并对其中的传染性肺结核患者的密切接触者进行结核病筛查。</a:t>
            </a:r>
          </a:p>
          <a:p>
            <a:r>
              <a:rPr lang="zh-CN" altLang="en-US" smtClean="0"/>
              <a:t>        承担</a:t>
            </a:r>
            <a:r>
              <a:rPr lang="zh-CN" altLang="en-US"/>
              <a:t>耐多药肺结核防治任务的结核病定点医疗机构应当对耐多药肺结核可疑者进行痰分枝杆菌培养检查和抗结核药物敏感性试验。</a:t>
            </a:r>
          </a:p>
          <a:p>
            <a:r>
              <a:rPr lang="zh-CN" altLang="en-US">
                <a:solidFill>
                  <a:srgbClr val="FF0000"/>
                </a:solidFill>
              </a:rPr>
              <a:t>第二十二条 </a:t>
            </a:r>
            <a:r>
              <a:rPr lang="zh-CN" altLang="en-US"/>
              <a:t> 结核病定点医疗机构对肺结核患者进行管理登记。登记内容包括患者诊断、治疗及管理等相关信息。结核病定点医疗机构应当根据患者治疗管理等情况，及时更新患者管理登记内容。</a:t>
            </a:r>
          </a:p>
          <a:p>
            <a:r>
              <a:rPr lang="zh-CN" altLang="en-US">
                <a:solidFill>
                  <a:srgbClr val="FF0000"/>
                </a:solidFill>
              </a:rPr>
              <a:t>第二十三条</a:t>
            </a:r>
            <a:r>
              <a:rPr lang="zh-CN" altLang="en-US"/>
              <a:t>  结核病疫情的报告、通报和公布，依照</a:t>
            </a:r>
            <a:r>
              <a:rPr lang="en-US" altLang="zh-CN"/>
              <a:t>《</a:t>
            </a:r>
            <a:r>
              <a:rPr lang="zh-CN" altLang="en-US"/>
              <a:t>传染病防治法</a:t>
            </a:r>
            <a:r>
              <a:rPr lang="en-US" altLang="zh-CN"/>
              <a:t>》</a:t>
            </a:r>
            <a:r>
              <a:rPr lang="zh-CN" altLang="en-US"/>
              <a:t>的有关规定执行。</a:t>
            </a:r>
          </a:p>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21</a:t>
            </a:fld>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mtClean="0"/>
              <a:t>第五章  肺结核患者治疗与管理（</a:t>
            </a:r>
            <a:r>
              <a:rPr lang="en-US" altLang="zh-CN" smtClean="0"/>
              <a:t>1</a:t>
            </a:r>
            <a:r>
              <a:rPr lang="zh-CN" altLang="en-US" smtClean="0"/>
              <a:t>）</a:t>
            </a:r>
            <a:endParaRPr lang="zh-CN" altLang="en-US"/>
          </a:p>
        </p:txBody>
      </p:sp>
      <p:sp>
        <p:nvSpPr>
          <p:cNvPr id="3" name="内容占位符 2"/>
          <p:cNvSpPr>
            <a:spLocks noGrp="1"/>
          </p:cNvSpPr>
          <p:nvPr>
            <p:ph idx="1"/>
          </p:nvPr>
        </p:nvSpPr>
        <p:spPr/>
        <p:txBody>
          <a:bodyPr/>
          <a:lstStyle/>
          <a:p>
            <a:r>
              <a:rPr lang="zh-CN" altLang="en-US">
                <a:solidFill>
                  <a:srgbClr val="FF0000"/>
                </a:solidFill>
              </a:rPr>
              <a:t>第二十四条</a:t>
            </a:r>
            <a:r>
              <a:rPr lang="zh-CN" altLang="en-US"/>
              <a:t>  对发现的肺结核患者进行规范化治疗和督导管理。</a:t>
            </a:r>
          </a:p>
          <a:p>
            <a:r>
              <a:rPr lang="zh-CN" altLang="en-US">
                <a:solidFill>
                  <a:srgbClr val="FF0000"/>
                </a:solidFill>
              </a:rPr>
              <a:t>第二十五条</a:t>
            </a:r>
            <a:r>
              <a:rPr lang="zh-CN" altLang="en-US"/>
              <a:t>  结核病定点医疗机构应当为肺结核患者制定合理的治疗方案，提供规范化的治疗服务。</a:t>
            </a:r>
          </a:p>
          <a:p>
            <a:r>
              <a:rPr lang="zh-CN" altLang="en-US" smtClean="0"/>
              <a:t>         设</a:t>
            </a:r>
            <a:r>
              <a:rPr lang="zh-CN" altLang="en-US"/>
              <a:t>区的市级以上结核病定点医疗机构严格按照实验室检测结果，为耐多药肺结核患者制定治疗方案，并规范提供治疗。</a:t>
            </a:r>
          </a:p>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22</a:t>
            </a:fld>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rtlCol="0">
            <a:normAutofit fontScale="90000"/>
          </a:bodyPr>
          <a:lstStyle/>
          <a:p>
            <a:pPr>
              <a:spcAft>
                <a:spcPct val="0"/>
              </a:spcAft>
              <a:defRPr/>
            </a:pPr>
            <a:r>
              <a:rPr lang="zh-CN" altLang="en-US" smtClean="0"/>
              <a:t>第五章  肺结核患者治疗与管理（</a:t>
            </a:r>
            <a:r>
              <a:rPr lang="en-US" altLang="zh-CN" smtClean="0"/>
              <a:t>2</a:t>
            </a:r>
            <a:r>
              <a:rPr lang="zh-CN" altLang="en-US" smtClean="0"/>
              <a:t>）</a:t>
            </a:r>
            <a:endParaRPr lang="zh-CN" altLang="en-US"/>
          </a:p>
        </p:txBody>
      </p:sp>
      <p:sp>
        <p:nvSpPr>
          <p:cNvPr id="102403" name="内容占位符 2"/>
          <p:cNvSpPr>
            <a:spLocks noGrp="1"/>
          </p:cNvSpPr>
          <p:nvPr>
            <p:ph sz="quarter" idx="1"/>
          </p:nvPr>
        </p:nvSpPr>
        <p:spPr/>
        <p:txBody>
          <a:bodyPr/>
          <a:lstStyle/>
          <a:p>
            <a:r>
              <a:rPr lang="zh-CN" altLang="en-US" sz="2800" smtClean="0">
                <a:solidFill>
                  <a:srgbClr val="FF0000"/>
                </a:solidFill>
              </a:rPr>
              <a:t>第二十六条</a:t>
            </a:r>
            <a:r>
              <a:rPr lang="zh-CN" altLang="en-US" sz="2800" smtClean="0"/>
              <a:t> </a:t>
            </a:r>
            <a:r>
              <a:rPr lang="zh-CN" altLang="en-US" sz="2800" i="1" smtClean="0">
                <a:solidFill>
                  <a:srgbClr val="FF0000"/>
                </a:solidFill>
              </a:rPr>
              <a:t>各级各类医疗机构对危、急、重症肺结核患者负有救治的责任，</a:t>
            </a:r>
            <a:r>
              <a:rPr lang="zh-CN" altLang="en-US" sz="2800" smtClean="0"/>
              <a:t>应当及时对患者进行医学处置，不得以任何理由推诿，不得因就诊的患者是结核病病人拒绝对其其他疾病进行治疗。</a:t>
            </a:r>
          </a:p>
          <a:p>
            <a:r>
              <a:rPr lang="zh-CN" altLang="en-US" sz="2800" smtClean="0">
                <a:solidFill>
                  <a:srgbClr val="FF0000"/>
                </a:solidFill>
              </a:rPr>
              <a:t>第二十七条</a:t>
            </a:r>
            <a:r>
              <a:rPr lang="zh-CN" altLang="en-US" sz="2800" smtClean="0"/>
              <a:t> 疾病预防控制机构应当及时掌握肺结核患者的相关信息，督促辖区内医疗卫生机构落实肺结核患者的治疗和管理工作。</a:t>
            </a:r>
          </a:p>
          <a:p>
            <a:r>
              <a:rPr lang="zh-CN" altLang="en-US" sz="2800" smtClean="0">
                <a:solidFill>
                  <a:srgbClr val="FF0000"/>
                </a:solidFill>
              </a:rPr>
              <a:t>第二十八条</a:t>
            </a:r>
            <a:r>
              <a:rPr lang="zh-CN" altLang="en-US" sz="2800" smtClean="0"/>
              <a:t> 基层医疗卫生机构应当对居家治疗的肺结核患者进行定期访视、督导服药等管理。</a:t>
            </a:r>
          </a:p>
          <a:p>
            <a:endParaRPr lang="zh-CN" altLang="en-US"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23</a:t>
            </a:fld>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mtClean="0"/>
              <a:t>第五章  肺结核患者治疗与管理（</a:t>
            </a:r>
            <a:r>
              <a:rPr lang="en-US" altLang="zh-CN" smtClean="0"/>
              <a:t>3</a:t>
            </a:r>
            <a:r>
              <a:rPr lang="zh-CN" altLang="en-US" smtClean="0"/>
              <a:t>）</a:t>
            </a:r>
            <a:endParaRPr lang="zh-CN" altLang="en-US"/>
          </a:p>
        </p:txBody>
      </p:sp>
      <p:sp>
        <p:nvSpPr>
          <p:cNvPr id="3" name="内容占位符 2"/>
          <p:cNvSpPr>
            <a:spLocks noGrp="1"/>
          </p:cNvSpPr>
          <p:nvPr>
            <p:ph idx="1"/>
          </p:nvPr>
        </p:nvSpPr>
        <p:spPr/>
        <p:txBody>
          <a:bodyPr>
            <a:normAutofit fontScale="92500" lnSpcReduction="10000"/>
          </a:bodyPr>
          <a:lstStyle/>
          <a:p>
            <a:r>
              <a:rPr lang="zh-CN" altLang="en-US">
                <a:solidFill>
                  <a:srgbClr val="FF0000"/>
                </a:solidFill>
              </a:rPr>
              <a:t>第二十九条</a:t>
            </a:r>
            <a:r>
              <a:rPr lang="zh-CN" altLang="en-US"/>
              <a:t>  卫生行政部门指定的医疗机构应当按照有关工作规范对结核菌</a:t>
            </a:r>
            <a:r>
              <a:rPr lang="en-US" altLang="zh-CN"/>
              <a:t>/</a:t>
            </a:r>
            <a:r>
              <a:rPr lang="zh-CN" altLang="en-US"/>
              <a:t>艾滋病病毒双重感染患者进行抗结核和抗艾滋病病毒治疗、随访复查和管理。</a:t>
            </a:r>
          </a:p>
          <a:p>
            <a:r>
              <a:rPr lang="zh-CN" altLang="en-US">
                <a:solidFill>
                  <a:srgbClr val="FF0000"/>
                </a:solidFill>
              </a:rPr>
              <a:t>第三十条</a:t>
            </a:r>
            <a:r>
              <a:rPr lang="zh-CN" altLang="en-US"/>
              <a:t>  医疗卫生机构对流动人口肺结核患者实行属地化管理，提供与当地居民同等的服务。</a:t>
            </a:r>
          </a:p>
          <a:p>
            <a:r>
              <a:rPr lang="zh-CN" altLang="en-US" smtClean="0"/>
              <a:t>         转</a:t>
            </a:r>
            <a:r>
              <a:rPr lang="zh-CN" altLang="en-US"/>
              <a:t>出地和转入地结核病定点医疗机构应当及时交换流动人口肺结核患者的信息，确保落实患者的治疗和管理措施。</a:t>
            </a:r>
          </a:p>
          <a:p>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24</a:t>
            </a:fld>
            <a:endParaRPr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426" name="标题 1"/>
          <p:cNvSpPr>
            <a:spLocks noGrp="1"/>
          </p:cNvSpPr>
          <p:nvPr>
            <p:ph type="title"/>
          </p:nvPr>
        </p:nvSpPr>
        <p:spPr/>
        <p:txBody>
          <a:bodyPr/>
          <a:lstStyle/>
          <a:p>
            <a:r>
              <a:rPr lang="zh-CN" altLang="en-US" smtClean="0"/>
              <a:t>第六章  监督管理（</a:t>
            </a:r>
            <a:r>
              <a:rPr lang="en-US" altLang="zh-CN" smtClean="0"/>
              <a:t>1</a:t>
            </a:r>
            <a:r>
              <a:rPr lang="zh-CN" altLang="en-US" smtClean="0"/>
              <a:t>）</a:t>
            </a:r>
          </a:p>
        </p:txBody>
      </p:sp>
      <p:sp>
        <p:nvSpPr>
          <p:cNvPr id="3" name="内容占位符 2"/>
          <p:cNvSpPr>
            <a:spLocks noGrp="1"/>
          </p:cNvSpPr>
          <p:nvPr>
            <p:ph sz="quarter" idx="1"/>
          </p:nvPr>
        </p:nvSpPr>
        <p:spPr/>
        <p:txBody>
          <a:bodyPr rtlCol="0">
            <a:normAutofit fontScale="92500"/>
          </a:bodyPr>
          <a:lstStyle/>
          <a:p>
            <a:pPr>
              <a:spcAft>
                <a:spcPct val="0"/>
              </a:spcAft>
              <a:defRPr/>
            </a:pPr>
            <a:r>
              <a:rPr lang="zh-CN" altLang="en-US" smtClean="0"/>
              <a:t>本章共三条（第三十一条至第三十三条）</a:t>
            </a:r>
            <a:endParaRPr lang="en-US" altLang="zh-CN" smtClean="0"/>
          </a:p>
          <a:p>
            <a:pPr>
              <a:spcAft>
                <a:spcPct val="0"/>
              </a:spcAft>
              <a:defRPr/>
            </a:pPr>
            <a:r>
              <a:rPr lang="zh-CN" altLang="en-US" smtClean="0">
                <a:solidFill>
                  <a:srgbClr val="FF0000"/>
                </a:solidFill>
              </a:rPr>
              <a:t>第三十一条</a:t>
            </a:r>
            <a:r>
              <a:rPr lang="zh-CN" altLang="en-US" smtClean="0"/>
              <a:t> 县级以上地方卫生行政部门对结核病防治工作行使下列监管职责：</a:t>
            </a:r>
          </a:p>
          <a:p>
            <a:pPr>
              <a:spcAft>
                <a:spcPct val="0"/>
              </a:spcAft>
              <a:defRPr/>
            </a:pPr>
            <a:r>
              <a:rPr lang="zh-CN" altLang="en-US" smtClean="0"/>
              <a:t>（一）对结核病的预防、患者发现、治疗管理、</a:t>
            </a:r>
            <a:r>
              <a:rPr lang="zh-CN" altLang="en-US" smtClean="0">
                <a:solidFill>
                  <a:srgbClr val="FF0000"/>
                </a:solidFill>
              </a:rPr>
              <a:t>疫情报告及监测</a:t>
            </a:r>
            <a:r>
              <a:rPr lang="zh-CN" altLang="en-US" smtClean="0"/>
              <a:t>等管理措施落实情况进行监管；</a:t>
            </a:r>
          </a:p>
          <a:p>
            <a:pPr>
              <a:spcAft>
                <a:spcPct val="0"/>
              </a:spcAft>
              <a:defRPr/>
            </a:pPr>
            <a:r>
              <a:rPr lang="zh-CN" altLang="en-US" smtClean="0"/>
              <a:t>（二）对违反本办法的行为责令被检查单位或者个人限期进行改进，依法查处；</a:t>
            </a:r>
          </a:p>
          <a:p>
            <a:pPr>
              <a:spcAft>
                <a:spcPct val="0"/>
              </a:spcAft>
              <a:defRPr/>
            </a:pPr>
            <a:r>
              <a:rPr lang="zh-CN" altLang="en-US" smtClean="0"/>
              <a:t>（三）负责预防与控制结核病的其他监管事项。</a:t>
            </a:r>
          </a:p>
          <a:p>
            <a:pPr>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25</a:t>
            </a:fld>
            <a:endParaRPr lang="zh-CN" altLang="en-US"/>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450" name="标题 1"/>
          <p:cNvSpPr>
            <a:spLocks noGrp="1"/>
          </p:cNvSpPr>
          <p:nvPr>
            <p:ph type="title"/>
          </p:nvPr>
        </p:nvSpPr>
        <p:spPr/>
        <p:txBody>
          <a:bodyPr/>
          <a:lstStyle/>
          <a:p>
            <a:r>
              <a:rPr lang="zh-CN" altLang="en-US" smtClean="0"/>
              <a:t>第六章  监督管理（</a:t>
            </a:r>
            <a:r>
              <a:rPr lang="en-US" altLang="zh-CN" smtClean="0"/>
              <a:t>2</a:t>
            </a:r>
            <a:r>
              <a:rPr lang="zh-CN" altLang="en-US" smtClean="0"/>
              <a:t>）</a:t>
            </a:r>
          </a:p>
        </p:txBody>
      </p:sp>
      <p:sp>
        <p:nvSpPr>
          <p:cNvPr id="3" name="内容占位符 2"/>
          <p:cNvSpPr>
            <a:spLocks noGrp="1"/>
          </p:cNvSpPr>
          <p:nvPr>
            <p:ph sz="quarter" idx="1"/>
          </p:nvPr>
        </p:nvSpPr>
        <p:spPr>
          <a:ln>
            <a:solidFill>
              <a:schemeClr val="accent1"/>
            </a:solidFill>
          </a:ln>
        </p:spPr>
        <p:txBody>
          <a:bodyPr rtlCol="0">
            <a:normAutofit fontScale="92500"/>
          </a:bodyPr>
          <a:lstStyle/>
          <a:p>
            <a:pPr>
              <a:lnSpc>
                <a:spcPts val="2800"/>
              </a:lnSpc>
              <a:spcBef>
                <a:spcPct val="0"/>
              </a:spcBef>
              <a:spcAft>
                <a:spcPct val="0"/>
              </a:spcAft>
              <a:defRPr/>
            </a:pPr>
            <a:r>
              <a:rPr lang="zh-CN" altLang="en-US" smtClean="0">
                <a:solidFill>
                  <a:srgbClr val="FF0000"/>
                </a:solidFill>
              </a:rPr>
              <a:t>第三十二条</a:t>
            </a:r>
            <a:r>
              <a:rPr lang="zh-CN" altLang="en-US" smtClean="0"/>
              <a:t> </a:t>
            </a:r>
            <a:r>
              <a:rPr lang="zh-CN" altLang="en-US" i="1" smtClean="0">
                <a:solidFill>
                  <a:srgbClr val="FF0000"/>
                </a:solidFill>
              </a:rPr>
              <a:t>县级以上地方卫生行政部门</a:t>
            </a:r>
            <a:r>
              <a:rPr lang="zh-CN" altLang="en-US" smtClean="0"/>
              <a:t>要重点加强对相关单位以下结核病防治工作的监管：</a:t>
            </a:r>
          </a:p>
          <a:p>
            <a:pPr>
              <a:lnSpc>
                <a:spcPts val="2800"/>
              </a:lnSpc>
              <a:spcBef>
                <a:spcPct val="0"/>
              </a:spcBef>
              <a:spcAft>
                <a:spcPct val="0"/>
              </a:spcAft>
              <a:defRPr/>
            </a:pPr>
            <a:r>
              <a:rPr lang="zh-CN" altLang="en-US" smtClean="0"/>
              <a:t>（一）结核病定点医疗机构的诊断、治疗、管理和信息录入等工作；</a:t>
            </a:r>
          </a:p>
          <a:p>
            <a:pPr>
              <a:lnSpc>
                <a:spcPts val="2800"/>
              </a:lnSpc>
              <a:spcBef>
                <a:spcPct val="0"/>
              </a:spcBef>
              <a:spcAft>
                <a:spcPct val="0"/>
              </a:spcAft>
              <a:defRPr/>
            </a:pPr>
            <a:r>
              <a:rPr lang="zh-CN" altLang="en-US" smtClean="0"/>
              <a:t>（二）疾病预防控制机构的结核病疫情监测与处置、流行病学调查、高发和重点行业人群防治、实验室检测和质量控制、实验室生物安全、督导、培训和健康促进等工作；</a:t>
            </a:r>
          </a:p>
          <a:p>
            <a:pPr>
              <a:lnSpc>
                <a:spcPts val="2800"/>
              </a:lnSpc>
              <a:spcBef>
                <a:spcPct val="0"/>
              </a:spcBef>
              <a:spcAft>
                <a:spcPct val="0"/>
              </a:spcAft>
              <a:defRPr/>
            </a:pPr>
            <a:r>
              <a:rPr lang="zh-CN" altLang="en-US" smtClean="0"/>
              <a:t>（三）基层医疗卫生机构的转诊、追踪、患者督导管理和健康教育等工作；</a:t>
            </a:r>
          </a:p>
          <a:p>
            <a:pPr>
              <a:lnSpc>
                <a:spcPts val="2800"/>
              </a:lnSpc>
              <a:spcBef>
                <a:spcPct val="0"/>
              </a:spcBef>
              <a:spcAft>
                <a:spcPct val="0"/>
              </a:spcAft>
              <a:defRPr/>
            </a:pPr>
            <a:r>
              <a:rPr lang="zh-CN" altLang="en-US" smtClean="0">
                <a:solidFill>
                  <a:srgbClr val="FF0000"/>
                </a:solidFill>
              </a:rPr>
              <a:t>（四）非结核病定点医疗机构的结核病疫情报告、转诊、培训、健康教育等工作</a:t>
            </a:r>
            <a:r>
              <a:rPr lang="zh-CN" altLang="en-US" smtClean="0"/>
              <a:t>。</a:t>
            </a:r>
          </a:p>
          <a:p>
            <a:pPr>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26</a:t>
            </a:fld>
            <a:endParaRPr lang="zh-CN" altLang="en-US"/>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474" name="标题 1"/>
          <p:cNvSpPr>
            <a:spLocks noGrp="1"/>
          </p:cNvSpPr>
          <p:nvPr>
            <p:ph type="title"/>
          </p:nvPr>
        </p:nvSpPr>
        <p:spPr/>
        <p:txBody>
          <a:bodyPr/>
          <a:lstStyle/>
          <a:p>
            <a:r>
              <a:rPr lang="zh-CN" altLang="en-US" smtClean="0"/>
              <a:t>第六章  监督管理（</a:t>
            </a:r>
            <a:r>
              <a:rPr lang="en-US" altLang="zh-CN" smtClean="0"/>
              <a:t>3</a:t>
            </a:r>
            <a:r>
              <a:rPr lang="zh-CN" altLang="en-US" smtClean="0"/>
              <a:t>）</a:t>
            </a:r>
          </a:p>
        </p:txBody>
      </p:sp>
      <p:sp>
        <p:nvSpPr>
          <p:cNvPr id="105475" name="内容占位符 2"/>
          <p:cNvSpPr>
            <a:spLocks noGrp="1"/>
          </p:cNvSpPr>
          <p:nvPr>
            <p:ph sz="quarter" idx="1"/>
          </p:nvPr>
        </p:nvSpPr>
        <p:spPr/>
        <p:txBody>
          <a:bodyPr/>
          <a:lstStyle/>
          <a:p>
            <a:r>
              <a:rPr lang="zh-CN" altLang="en-US" smtClean="0">
                <a:solidFill>
                  <a:srgbClr val="FF0000"/>
                </a:solidFill>
              </a:rPr>
              <a:t>第三十三条</a:t>
            </a:r>
            <a:r>
              <a:rPr lang="zh-CN" altLang="en-US" smtClean="0"/>
              <a:t> 卫生行政部门依照本办法实施监管职责时，</a:t>
            </a:r>
            <a:r>
              <a:rPr lang="zh-CN" altLang="en-US" smtClean="0">
                <a:solidFill>
                  <a:srgbClr val="FF0000"/>
                </a:solidFill>
              </a:rPr>
              <a:t>根据结核病防治工作的需要，可向有关单位和个人了解情况，索取必要的资料，对有关场所进行检查。</a:t>
            </a:r>
            <a:r>
              <a:rPr lang="zh-CN" altLang="en-US" smtClean="0"/>
              <a:t>在执行公务中应当保护患者的隐私，不得泄漏患者个人信息及相关资料等。</a:t>
            </a:r>
            <a:r>
              <a:rPr lang="zh-CN" altLang="en-US" smtClean="0">
                <a:solidFill>
                  <a:srgbClr val="FF0000"/>
                </a:solidFill>
              </a:rPr>
              <a:t>被检查单位和个人应当予以配合，如实提供有关情况，不得拒绝、阻挠。</a:t>
            </a:r>
          </a:p>
        </p:txBody>
      </p:sp>
      <p:sp>
        <p:nvSpPr>
          <p:cNvPr id="4" name="灯片编号占位符 3"/>
          <p:cNvSpPr>
            <a:spLocks noGrp="1"/>
          </p:cNvSpPr>
          <p:nvPr>
            <p:ph type="sldNum" sz="quarter" idx="12"/>
          </p:nvPr>
        </p:nvSpPr>
        <p:spPr/>
        <p:txBody>
          <a:bodyPr/>
          <a:lstStyle/>
          <a:p>
            <a:fld id="{C52B98E7-3EF2-4A3D-98F9-D63E61386B61}" type="slidenum">
              <a:rPr lang="zh-CN" altLang="en-US" smtClean="0"/>
              <a:t>27</a:t>
            </a:fld>
            <a:endParaRPr lang="zh-CN" altLang="en-US"/>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498" name="标题 1"/>
          <p:cNvSpPr>
            <a:spLocks noGrp="1"/>
          </p:cNvSpPr>
          <p:nvPr>
            <p:ph type="title"/>
          </p:nvPr>
        </p:nvSpPr>
        <p:spPr/>
        <p:txBody>
          <a:bodyPr/>
          <a:lstStyle/>
          <a:p>
            <a:r>
              <a:rPr lang="zh-CN" altLang="en-US" smtClean="0"/>
              <a:t>第七章     法律责任（</a:t>
            </a:r>
            <a:r>
              <a:rPr lang="en-US" altLang="zh-CN" smtClean="0"/>
              <a:t>1</a:t>
            </a:r>
            <a:r>
              <a:rPr lang="zh-CN" altLang="en-US" smtClean="0"/>
              <a:t>）</a:t>
            </a:r>
          </a:p>
        </p:txBody>
      </p:sp>
      <p:sp>
        <p:nvSpPr>
          <p:cNvPr id="3" name="内容占位符 2"/>
          <p:cNvSpPr>
            <a:spLocks noGrp="1"/>
          </p:cNvSpPr>
          <p:nvPr>
            <p:ph sz="quarter" idx="1"/>
          </p:nvPr>
        </p:nvSpPr>
        <p:spPr/>
        <p:txBody>
          <a:bodyPr rtlCol="0">
            <a:normAutofit fontScale="85000" lnSpcReduction="10000"/>
          </a:bodyPr>
          <a:lstStyle/>
          <a:p>
            <a:pPr>
              <a:lnSpc>
                <a:spcPts val="2880"/>
              </a:lnSpc>
              <a:spcBef>
                <a:spcPct val="0"/>
              </a:spcBef>
              <a:spcAft>
                <a:spcPct val="0"/>
              </a:spcAft>
              <a:defRPr/>
            </a:pPr>
            <a:r>
              <a:rPr lang="zh-CN" altLang="en-US" smtClean="0"/>
              <a:t>本章共五条（第三十四条至三十八条）</a:t>
            </a:r>
            <a:endParaRPr lang="en-US" altLang="zh-CN" smtClean="0"/>
          </a:p>
          <a:p>
            <a:pPr>
              <a:lnSpc>
                <a:spcPts val="2880"/>
              </a:lnSpc>
              <a:spcBef>
                <a:spcPct val="0"/>
              </a:spcBef>
              <a:spcAft>
                <a:spcPct val="0"/>
              </a:spcAft>
              <a:defRPr/>
            </a:pPr>
            <a:r>
              <a:rPr lang="zh-CN" altLang="en-US" smtClean="0">
                <a:solidFill>
                  <a:srgbClr val="FF0000"/>
                </a:solidFill>
              </a:rPr>
              <a:t>第三十四条</a:t>
            </a:r>
            <a:r>
              <a:rPr lang="zh-CN" altLang="en-US" smtClean="0"/>
              <a:t> </a:t>
            </a:r>
            <a:r>
              <a:rPr lang="zh-CN" altLang="en-US" i="1" u="sng" smtClean="0">
                <a:solidFill>
                  <a:srgbClr val="FF0000"/>
                </a:solidFill>
              </a:rPr>
              <a:t>县级以上地方卫生行政部门</a:t>
            </a:r>
            <a:r>
              <a:rPr lang="zh-CN" altLang="en-US" smtClean="0"/>
              <a:t>有下列情形之一的，由上级卫生行政部门责令改正，通报批评；造成肺结核传播、流行或者其他严重后果的，对负有责任的主管人员和其他直接责任人员，依法给予行政处分；构成犯罪的，依法追究刑事责任：</a:t>
            </a:r>
          </a:p>
          <a:p>
            <a:pPr>
              <a:lnSpc>
                <a:spcPts val="2880"/>
              </a:lnSpc>
              <a:spcBef>
                <a:spcPct val="0"/>
              </a:spcBef>
              <a:spcAft>
                <a:spcPct val="0"/>
              </a:spcAft>
              <a:defRPr/>
            </a:pPr>
            <a:r>
              <a:rPr lang="zh-CN" altLang="en-US" smtClean="0"/>
              <a:t>（一）</a:t>
            </a:r>
            <a:r>
              <a:rPr lang="zh-CN" altLang="en-US" smtClean="0">
                <a:solidFill>
                  <a:srgbClr val="FF0000"/>
                </a:solidFill>
              </a:rPr>
              <a:t>未履行肺结核疫情报告职责，或者瞒报、谎报、缓报肺结核疫情的；</a:t>
            </a:r>
          </a:p>
          <a:p>
            <a:pPr>
              <a:lnSpc>
                <a:spcPts val="2880"/>
              </a:lnSpc>
              <a:spcBef>
                <a:spcPct val="0"/>
              </a:spcBef>
              <a:spcAft>
                <a:spcPct val="0"/>
              </a:spcAft>
              <a:defRPr/>
            </a:pPr>
            <a:r>
              <a:rPr lang="zh-CN" altLang="en-US" smtClean="0"/>
              <a:t>（二）未及时采取预防、控制措施导致发生或者可能发生肺结核传播的；</a:t>
            </a:r>
          </a:p>
          <a:p>
            <a:pPr>
              <a:lnSpc>
                <a:spcPts val="2880"/>
              </a:lnSpc>
              <a:spcBef>
                <a:spcPct val="0"/>
              </a:spcBef>
              <a:spcAft>
                <a:spcPct val="0"/>
              </a:spcAft>
              <a:defRPr/>
            </a:pPr>
            <a:r>
              <a:rPr lang="zh-CN" altLang="en-US" smtClean="0"/>
              <a:t>（三）未履行监管职责，或者发现违法行为不及时查处的。</a:t>
            </a:r>
          </a:p>
          <a:p>
            <a:pPr>
              <a:spcAft>
                <a:spcPct val="0"/>
              </a:spcAft>
              <a:defRPr/>
            </a:pP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28</a:t>
            </a:fld>
            <a:endParaRPr lang="zh-CN" altLang="en-US"/>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2" name="标题 1"/>
          <p:cNvSpPr>
            <a:spLocks noGrp="1"/>
          </p:cNvSpPr>
          <p:nvPr>
            <p:ph type="title"/>
          </p:nvPr>
        </p:nvSpPr>
        <p:spPr/>
        <p:txBody>
          <a:bodyPr/>
          <a:lstStyle/>
          <a:p>
            <a:r>
              <a:rPr lang="zh-CN" altLang="en-US" smtClean="0"/>
              <a:t>第七章     法律责任（</a:t>
            </a:r>
            <a:r>
              <a:rPr lang="en-US" altLang="zh-CN" smtClean="0"/>
              <a:t>3</a:t>
            </a:r>
            <a:r>
              <a:rPr lang="zh-CN" altLang="en-US" smtClean="0"/>
              <a:t>）</a:t>
            </a:r>
          </a:p>
        </p:txBody>
      </p:sp>
      <p:sp>
        <p:nvSpPr>
          <p:cNvPr id="3" name="内容占位符 2"/>
          <p:cNvSpPr>
            <a:spLocks noGrp="1"/>
          </p:cNvSpPr>
          <p:nvPr>
            <p:ph sz="quarter" idx="1"/>
          </p:nvPr>
        </p:nvSpPr>
        <p:spPr>
          <a:xfrm>
            <a:off x="914400" y="1447800"/>
            <a:ext cx="7943850" cy="4838700"/>
          </a:xfrm>
        </p:spPr>
        <p:txBody>
          <a:bodyPr rtlCol="0">
            <a:normAutofit fontScale="70000" lnSpcReduction="20000"/>
          </a:bodyPr>
          <a:lstStyle/>
          <a:p>
            <a:pPr>
              <a:spcAft>
                <a:spcPct val="0"/>
              </a:spcAft>
              <a:defRPr/>
            </a:pPr>
            <a:r>
              <a:rPr lang="zh-CN" altLang="en-US" smtClean="0">
                <a:solidFill>
                  <a:srgbClr val="FF0000"/>
                </a:solidFill>
              </a:rPr>
              <a:t>第三十六条   </a:t>
            </a:r>
            <a:r>
              <a:rPr lang="zh-CN" altLang="en-US" i="1" u="sng" smtClean="0">
                <a:solidFill>
                  <a:srgbClr val="FF0000"/>
                </a:solidFill>
              </a:rPr>
              <a:t>医疗机构</a:t>
            </a:r>
            <a:r>
              <a:rPr lang="zh-CN" altLang="en-US" smtClean="0"/>
              <a:t>违反本办法规定，有下列情形之一的，由县级以上卫生行政部门责令改正，通报批评，给予警告；造成肺结核传播、流行或者其他严重后果的，对负有责任的主管人员和其他直接责任人员，依法给予处分；构成犯罪的，依法追究刑事责任：</a:t>
            </a:r>
          </a:p>
          <a:p>
            <a:pPr>
              <a:spcAft>
                <a:spcPct val="0"/>
              </a:spcAft>
              <a:defRPr/>
            </a:pPr>
            <a:r>
              <a:rPr lang="zh-CN" altLang="en-US" smtClean="0"/>
              <a:t>（一）未按照规定报告肺结核疫情，或者隐瞒、谎报、缓报肺结核疫情的；</a:t>
            </a:r>
          </a:p>
          <a:p>
            <a:pPr>
              <a:spcAft>
                <a:spcPct val="0"/>
              </a:spcAft>
              <a:defRPr/>
            </a:pPr>
            <a:r>
              <a:rPr lang="zh-CN" altLang="en-US" smtClean="0"/>
              <a:t>（二）非结核病定点医疗机构发现确诊或者疑似肺结核患者，未按照规定进行转诊的；</a:t>
            </a:r>
          </a:p>
          <a:p>
            <a:pPr>
              <a:spcAft>
                <a:spcPct val="0"/>
              </a:spcAft>
              <a:defRPr/>
            </a:pPr>
            <a:r>
              <a:rPr lang="zh-CN" altLang="en-US" smtClean="0"/>
              <a:t>（三）结核病定点医疗机构未按照规定对肺结核患者或者疑似肺结核患者诊断治疗的，或者拒绝接诊的；</a:t>
            </a:r>
          </a:p>
          <a:p>
            <a:pPr>
              <a:spcAft>
                <a:spcPct val="0"/>
              </a:spcAft>
              <a:defRPr/>
            </a:pPr>
            <a:r>
              <a:rPr lang="zh-CN" altLang="en-US" smtClean="0"/>
              <a:t>（四）未按照有关规定严格执行隔离消毒制度，对结核菌污染的痰液、污物和污水未进行卫生处理的；</a:t>
            </a:r>
          </a:p>
          <a:p>
            <a:pPr>
              <a:spcAft>
                <a:spcPct val="0"/>
              </a:spcAft>
              <a:defRPr/>
            </a:pPr>
            <a:r>
              <a:rPr lang="zh-CN" altLang="en-US" smtClean="0"/>
              <a:t>（五）故意泄露涉及肺结核患者、疑似肺结核患者、密切接触者个人隐私的有关信息和资料的。</a:t>
            </a:r>
            <a:endParaRPr lang="zh-CN" altLang="en-US"/>
          </a:p>
        </p:txBody>
      </p:sp>
      <p:sp>
        <p:nvSpPr>
          <p:cNvPr id="4" name="灯片编号占位符 3"/>
          <p:cNvSpPr>
            <a:spLocks noGrp="1"/>
          </p:cNvSpPr>
          <p:nvPr>
            <p:ph type="sldNum" sz="quarter" idx="12"/>
          </p:nvPr>
        </p:nvSpPr>
        <p:spPr/>
        <p:txBody>
          <a:bodyPr/>
          <a:lstStyle/>
          <a:p>
            <a:fld id="{C52B98E7-3EF2-4A3D-98F9-D63E61386B61}" type="slidenum">
              <a:rPr lang="zh-CN" altLang="en-US" smtClean="0"/>
              <a:t>29</a:t>
            </a:fld>
            <a:endParaRPr lang="zh-CN" altLang="en-US"/>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8546" name="标题 1"/>
          <p:cNvSpPr>
            <a:spLocks noGrp="1"/>
          </p:cNvSpPr>
          <p:nvPr>
            <p:ph type="title"/>
          </p:nvPr>
        </p:nvSpPr>
        <p:spPr/>
        <p:txBody>
          <a:bodyPr/>
          <a:lstStyle/>
          <a:p>
            <a:r>
              <a:rPr lang="zh-CN" altLang="en-US" smtClean="0"/>
              <a:t>第八章     附 则（</a:t>
            </a:r>
            <a:r>
              <a:rPr lang="en-US" altLang="zh-CN" smtClean="0"/>
              <a:t>1</a:t>
            </a:r>
            <a:r>
              <a:rPr lang="zh-CN" altLang="en-US" smtClean="0"/>
              <a:t>）</a:t>
            </a:r>
          </a:p>
        </p:txBody>
      </p:sp>
      <p:sp>
        <p:nvSpPr>
          <p:cNvPr id="108547" name="内容占位符 2"/>
          <p:cNvSpPr>
            <a:spLocks noGrp="1"/>
          </p:cNvSpPr>
          <p:nvPr>
            <p:ph idx="1"/>
          </p:nvPr>
        </p:nvSpPr>
        <p:spPr/>
        <p:txBody>
          <a:bodyPr/>
          <a:lstStyle/>
          <a:p>
            <a:r>
              <a:rPr lang="zh-CN" altLang="en-US" sz="2400" b="0" smtClean="0">
                <a:solidFill>
                  <a:srgbClr val="FF0000"/>
                </a:solidFill>
              </a:rPr>
              <a:t>肺结核可疑症状者</a:t>
            </a:r>
            <a:r>
              <a:rPr lang="zh-CN" altLang="en-US" sz="2400" b="0" smtClean="0"/>
              <a:t>：咳嗽、咯痰</a:t>
            </a:r>
            <a:r>
              <a:rPr lang="en-US" altLang="zh-CN" sz="2400" b="0" smtClean="0"/>
              <a:t>2</a:t>
            </a:r>
            <a:r>
              <a:rPr lang="zh-CN" altLang="en-US" sz="2400" b="0" smtClean="0"/>
              <a:t>周以上以及咯血或者血痰是肺结核的主要症状，具有以上任何一项症状者为肺结核可疑症状者。</a:t>
            </a:r>
          </a:p>
          <a:p>
            <a:r>
              <a:rPr lang="zh-CN" altLang="en-US" sz="2400" b="0" smtClean="0">
                <a:solidFill>
                  <a:srgbClr val="FF0000"/>
                </a:solidFill>
              </a:rPr>
              <a:t>疑似肺结核患者</a:t>
            </a:r>
            <a:r>
              <a:rPr lang="zh-CN" altLang="en-US" sz="2400" b="0" smtClean="0"/>
              <a:t>：凡符合下列条件之一者为疑似病例。（</a:t>
            </a:r>
            <a:r>
              <a:rPr lang="en-US" altLang="zh-CN" sz="2400" b="0" smtClean="0"/>
              <a:t>1</a:t>
            </a:r>
            <a:r>
              <a:rPr lang="zh-CN" altLang="en-US" sz="2400" b="0" smtClean="0"/>
              <a:t>）有肺结核可疑症状的</a:t>
            </a:r>
            <a:r>
              <a:rPr lang="en-US" altLang="zh-CN" sz="2400" b="0" smtClean="0"/>
              <a:t>5</a:t>
            </a:r>
            <a:r>
              <a:rPr lang="zh-CN" altLang="en-US" sz="2400" b="0" smtClean="0"/>
              <a:t>岁以下儿童，同时伴有与传染性肺结核患者密切接触史或者结核菌素试验强阳性；（</a:t>
            </a:r>
            <a:r>
              <a:rPr lang="en-US" altLang="zh-CN" sz="2400" b="0" smtClean="0"/>
              <a:t>2</a:t>
            </a:r>
            <a:r>
              <a:rPr lang="zh-CN" altLang="en-US" sz="2400" b="0" smtClean="0"/>
              <a:t>）仅胸部影像学检查显示与活动性肺结核相符的病变。</a:t>
            </a:r>
          </a:p>
          <a:p>
            <a:r>
              <a:rPr lang="zh-CN" altLang="en-US" sz="2400" b="0" smtClean="0"/>
              <a:t>传染性肺结核：指痰涂片检测阳性的肺结核。</a:t>
            </a:r>
          </a:p>
          <a:p>
            <a:r>
              <a:rPr lang="zh-CN" altLang="en-US" sz="2400" b="0" smtClean="0">
                <a:solidFill>
                  <a:srgbClr val="FF0000"/>
                </a:solidFill>
              </a:rPr>
              <a:t>密切接触者</a:t>
            </a:r>
            <a:r>
              <a:rPr lang="zh-CN" altLang="en-US" sz="2400" b="0" smtClean="0"/>
              <a:t>：指与传染性肺结核患者直接接触的人员，包括患者的家庭成员、同事和同学等。</a:t>
            </a:r>
          </a:p>
          <a:p>
            <a:endParaRPr lang="zh-CN" altLang="en-US" smtClean="0"/>
          </a:p>
        </p:txBody>
      </p:sp>
      <p:sp>
        <p:nvSpPr>
          <p:cNvPr id="4" name="灯片编号占位符 3"/>
          <p:cNvSpPr>
            <a:spLocks noGrp="1"/>
          </p:cNvSpPr>
          <p:nvPr>
            <p:ph type="sldNum" sz="quarter" idx="12"/>
          </p:nvPr>
        </p:nvSpPr>
        <p:spPr/>
        <p:txBody>
          <a:bodyPr/>
          <a:lstStyle/>
          <a:p>
            <a:fld id="{C52B98E7-3EF2-4A3D-98F9-D63E61386B61}" type="slidenum">
              <a:rPr lang="zh-CN" altLang="en-US" smtClean="0"/>
              <a:t>30</a:t>
            </a:fld>
            <a:endParaRPr lang="zh-CN" altLang="en-US"/>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https://d.book118.com/298050041040006032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206</Paragraphs>
  <Slides>31</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31</vt:i4>
      </vt:variant>
    </vt:vector>
  </HeadingPairs>
  <TitlesOfParts>
    <vt:vector baseType="lpstr" size="38">
      <vt:lpstr>Arial</vt:lpstr>
      <vt:lpstr>Calibri</vt:lpstr>
      <vt:lpstr>宋体</vt:lpstr>
      <vt:lpstr>Impact</vt:lpstr>
      <vt:lpstr>SimSun</vt:lpstr>
      <vt:lpstr>隶书</vt:lpstr>
      <vt:lpstr>Office Theme</vt:lpstr>
      <vt:lpstr>肺结核患者健康管理服务规范</vt:lpstr>
      <vt:lpstr>结核病控制策略与措施2015年后全球结核病预防、关怀和控制策略目标 </vt:lpstr>
      <vt:lpstr>PowerPoint Presentation</vt:lpstr>
      <vt:lpstr>PowerPoint Presentation</vt:lpstr>
      <vt:lpstr>在使全球结核病发病率降低至目标水平的预计加速度 </vt:lpstr>
      <vt:lpstr>结核病管理办法</vt:lpstr>
      <vt:lpstr>内  容</vt:lpstr>
      <vt:lpstr>第一章    总    则</vt:lpstr>
      <vt:lpstr>第二章    机构与职责（1）</vt:lpstr>
      <vt:lpstr>第七条  疾病预防控制机构在结核病防治工作中履行以下职责：</vt:lpstr>
      <vt:lpstr>第八条  结核病定点医疗机构在结核病防治工作中履行以下职责：</vt:lpstr>
      <vt:lpstr>综合医疗机构职责</vt:lpstr>
      <vt:lpstr>机构职责（乡镇卫生院）</vt:lpstr>
      <vt:lpstr>机构职责（村卫生室）</vt:lpstr>
      <vt:lpstr>第三章     预   防（1）</vt:lpstr>
      <vt:lpstr>第三章     预   防（2）</vt:lpstr>
      <vt:lpstr>第三章     预   防（3）</vt:lpstr>
      <vt:lpstr>第三章     预   防（4）</vt:lpstr>
      <vt:lpstr>预防（5）</vt:lpstr>
      <vt:lpstr>第四章  肺结核患者发现、报告与登记（1）</vt:lpstr>
      <vt:lpstr>PowerPoint Presentation</vt:lpstr>
      <vt:lpstr>第五章  肺结核患者治疗与管理（1）</vt:lpstr>
      <vt:lpstr>第五章  肺结核患者治疗与管理（2）</vt:lpstr>
      <vt:lpstr>第五章  肺结核患者治疗与管理（3）</vt:lpstr>
      <vt:lpstr>第六章  监督管理（1）</vt:lpstr>
      <vt:lpstr>第六章  监督管理（2）</vt:lpstr>
      <vt:lpstr>第六章  监督管理（3）</vt:lpstr>
      <vt:lpstr>第七章     法律责任（1）</vt:lpstr>
      <vt:lpstr>第七章     法律责任（3）</vt:lpstr>
      <vt:lpstr>第八章     附 则（1）</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2024-09-09T15:41:55.502</cp:lastPrinted>
  <dcterms:created xsi:type="dcterms:W3CDTF">2024-09-09T07:41:55Z</dcterms:created>
  <dcterms:modified xsi:type="dcterms:W3CDTF">2024-09-09T07:41:57Z</dcterms:modified>
</cp:coreProperties>
</file>