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6233403-F309-448E-A658-9B0A6C4FED9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A569E6-E86A-48B6-9DA2-34C52F76C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DD8E3-9C32-4466-8C23-B2E86B6E3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90A8E4-3D8E-45A4-BE38-00194F104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5928EA-50BD-4D58-BBD2-D9CF0B918B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8728BC-2767-4AB2-A3E7-A25A820741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6E0EAA-491E-436C-82A0-FAD8D7B51C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35C961-332C-4E68-97F5-03F58D09EB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38EC0B-3B1B-4564-885A-4B507CF9B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C533BA-68C7-4FAB-8302-B5D804B761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7F7896-5424-454D-8BAA-27E676A3C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6AA7A-49DA-4C2D-9A6B-8E3A51D04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6BE2D06-E806-4E82-B290-98F7200A292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247D11E-6041-43DF-8318-B39ED3D791A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60000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传统音乐与小学生乐理认知与演奏实践</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传统音乐的特点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小学生乐理认知与传统音乐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小学生演奏实践与传统音乐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传统音乐的教学方法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传统音乐的定义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传统音乐是代代相传的民间音乐，传承着丰富的文化内涵和历史渊源。不同地区和民族有各自独特的传统音乐形式和风格，承载着民族文化和情感表达的重要作用。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小学生乐理认知</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理解音符的高低音程</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音高</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学习不同音符的音长和音值</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音符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掌握音乐的节奏感和节拍规律</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节奏</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技能提升</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演奏实践可以提高演奏器乐技巧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增强音乐表达的个性化</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音乐魅力</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学生通过演奏体验音乐的魅力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激发对音乐的浓厚兴趣</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演奏实践的意义</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培养音乐耳感</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通过演奏实践锻炼听音能力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提高对音乐表现的敏感度</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本章总结</a:t>
            </a:r>
            <a:endParaRPr lang="en-US" sz="3500" b="0" strike="noStrike" spc="-1">
              <a:solidFill>
                <a:srgbClr val="000000"/>
              </a:solidFill>
              <a:latin typeface="Arial"/>
            </a:endParaRPr>
          </a:p>
        </p:txBody>
      </p:sp>
      <p:sp>
        <p:nvSpPr>
          <p:cNvPr id="1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本章介绍了传统音乐的定义和重要性，以及小学生乐理认知和演奏实践的意义。通过学习本章内容，我们能够更深入地了解传统音乐与小学生乐理认知和演奏实践之间的关系和意义。</a:t>
            </a:r>
            <a:endParaRPr lang="en-US" sz="2500" b="0" strike="noStrike" spc="-1">
              <a:solidFill>
                <a:srgbClr val="000000"/>
              </a:solidFill>
              <a:latin typeface="Arial"/>
            </a:endParaRPr>
          </a:p>
        </p:txBody>
      </p:sp>
      <p:sp>
        <p:nvSpPr>
          <p:cNvPr id="1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传统音乐的起源</a:t>
            </a:r>
            <a:endParaRPr lang="en-US" sz="3600" b="0" strike="noStrike" spc="-1">
              <a:solidFill>
                <a:schemeClr val="dk1"/>
              </a:solidFill>
              <a:latin typeface="Arial"/>
            </a:endParaRPr>
          </a:p>
        </p:txBody>
      </p:sp>
      <p:sp>
        <p:nvSpPr>
          <p:cNvPr id="1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代代相传的民族文化</a:t>
            </a:r>
            <a:endParaRPr lang="en-US" sz="1500" b="0" strike="noStrike" spc="-1">
              <a:solidFill>
                <a:srgbClr val="000000"/>
              </a:solidFill>
              <a:latin typeface="Arial"/>
            </a:endParaRPr>
          </a:p>
        </p:txBody>
      </p:sp>
      <p:sp>
        <p:nvSpPr>
          <p:cNvPr id="1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民间传承</a:t>
            </a:r>
            <a:endParaRPr lang="en-US" sz="2200" b="0" strike="noStrike" spc="-1">
              <a:solidFill>
                <a:srgbClr val="000000"/>
              </a:solidFill>
              <a:latin typeface="Arial"/>
            </a:endParaRPr>
          </a:p>
        </p:txBody>
      </p:sp>
      <p:sp>
        <p:nvSpPr>
          <p:cNvPr id="1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与宗教仪式相关的音乐表达</a:t>
            </a:r>
            <a:endParaRPr lang="en-US" sz="1500" b="0" strike="noStrike" spc="-1">
              <a:solidFill>
                <a:srgbClr val="000000"/>
              </a:solidFill>
              <a:latin typeface="Arial"/>
            </a:endParaRPr>
          </a:p>
        </p:txBody>
      </p:sp>
      <p:sp>
        <p:nvSpPr>
          <p:cNvPr id="1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宗教意义</a:t>
            </a:r>
            <a:endParaRPr lang="en-US" sz="2200" b="0" strike="noStrike" spc="-1">
              <a:solidFill>
                <a:srgbClr val="000000"/>
              </a:solidFill>
              <a:latin typeface="Arial"/>
            </a:endParaRPr>
          </a:p>
        </p:txBody>
      </p:sp>
      <p:sp>
        <p:nvSpPr>
          <p:cNvPr id="1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不同时期社会环境对音乐的影响</a:t>
            </a:r>
            <a:endParaRPr lang="en-US" sz="1500" b="0" strike="noStrike" spc="-1">
              <a:solidFill>
                <a:srgbClr val="000000"/>
              </a:solidFill>
              <a:latin typeface="Arial"/>
            </a:endParaRPr>
          </a:p>
        </p:txBody>
      </p:sp>
      <p:sp>
        <p:nvSpPr>
          <p:cNvPr id="1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历史背景</a:t>
            </a:r>
            <a:endParaRPr lang="en-US" sz="2200" b="0" strike="noStrike" spc="-1">
              <a:solidFill>
                <a:srgbClr val="000000"/>
              </a:solidFill>
              <a:latin typeface="Arial"/>
            </a:endParaRPr>
          </a:p>
        </p:txBody>
      </p:sp>
      <p:sp>
        <p:nvSpPr>
          <p:cNvPr id="1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音乐的种类</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以器乐为主，注重和声和旋律</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古典音乐</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具有浓郁的地域文化特色</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民族音乐</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简洁明快的节奏，易于传唱</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流行音乐</a:t>
            </a:r>
            <a:endParaRPr lang="en-US" sz="30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2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声乐表演</a:t>
            </a:r>
            <a:endParaRPr lang="en-US" sz="2200" b="0" strike="noStrike" spc="-1">
              <a:solidFill>
                <a:srgbClr val="000000"/>
              </a:solidFill>
              <a:latin typeface="Arial"/>
            </a:endParaRPr>
          </a:p>
        </p:txBody>
      </p:sp>
      <p:sp>
        <p:nvSpPr>
          <p:cNvPr id="13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人声演唱传递歌曲情感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注重歌词表达和音准控制</a:t>
            </a:r>
            <a:endParaRPr lang="en-US" sz="1500" b="0" strike="noStrike" spc="-1">
              <a:solidFill>
                <a:srgbClr val="000000"/>
              </a:solidFill>
              <a:latin typeface="Arial"/>
            </a:endParaRPr>
          </a:p>
        </p:txBody>
      </p:sp>
      <p:sp>
        <p:nvSpPr>
          <p:cNvPr id="13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合奏演出</a:t>
            </a:r>
            <a:endParaRPr lang="en-US" sz="2200" b="0" strike="noStrike" spc="-1">
              <a:solidFill>
                <a:srgbClr val="000000"/>
              </a:solidFill>
              <a:latin typeface="Arial"/>
            </a:endParaRPr>
          </a:p>
        </p:txBody>
      </p:sp>
      <p:sp>
        <p:nvSpPr>
          <p:cNvPr id="13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多种乐器共同演奏形成和谐乐音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需要团队合作和配合</a:t>
            </a:r>
            <a:endParaRPr lang="en-US" sz="1500" b="0" strike="noStrike" spc="-1">
              <a:solidFill>
                <a:srgbClr val="000000"/>
              </a:solidFill>
              <a:latin typeface="Arial"/>
            </a:endParaRPr>
          </a:p>
        </p:txBody>
      </p:sp>
      <p:sp>
        <p:nvSpPr>
          <p:cNvPr id="13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舞蹈配乐</a:t>
            </a:r>
            <a:endParaRPr lang="en-US" sz="2200" b="0" strike="noStrike" spc="-1">
              <a:solidFill>
                <a:srgbClr val="000000"/>
              </a:solidFill>
              <a:latin typeface="Arial"/>
            </a:endParaRPr>
          </a:p>
        </p:txBody>
      </p:sp>
      <p:sp>
        <p:nvSpPr>
          <p:cNvPr id="13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音乐与舞蹈结合，呈现视听盛宴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节奏感和动感十足</a:t>
            </a:r>
            <a:endParaRPr lang="en-US" sz="1500" b="0" strike="noStrike" spc="-1">
              <a:solidFill>
                <a:srgbClr val="000000"/>
              </a:solidFill>
              <a:latin typeface="Arial"/>
            </a:endParaRPr>
          </a:p>
        </p:txBody>
      </p:sp>
      <p:sp>
        <p:nvSpPr>
          <p:cNvPr id="13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音乐的表现形式</a:t>
            </a:r>
            <a:endParaRPr lang="en-US" sz="3600" b="0" strike="noStrike" spc="-1">
              <a:solidFill>
                <a:schemeClr val="dk1"/>
              </a:solidFill>
              <a:latin typeface="Arial"/>
            </a:endParaRPr>
          </a:p>
        </p:txBody>
      </p:sp>
      <p:sp>
        <p:nvSpPr>
          <p:cNvPr id="13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器乐演奏</a:t>
            </a:r>
            <a:endParaRPr lang="en-US" sz="2200" b="0" strike="noStrike" spc="-1">
              <a:solidFill>
                <a:srgbClr val="000000"/>
              </a:solidFill>
              <a:latin typeface="Arial"/>
            </a:endParaRPr>
          </a:p>
        </p:txBody>
      </p:sp>
      <p:sp>
        <p:nvSpPr>
          <p:cNvPr id="14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通过乐器演奏传达音乐情感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展现独特的演奏技巧</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乐理知识的重要性</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乐理知识是学习音乐的基础，包括音高、音符、节奏等元素的认知。掌握乐理知识可以帮助学生更好地理解和演奏音乐，提高音乐素养和表现能力。</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传统音乐的特点</a:t>
            </a:r>
            <a:endParaRPr lang="en-US" sz="3600" b="0" strike="noStrike" spc="-1">
              <a:solidFill>
                <a:schemeClr val="dk1"/>
              </a:solidFill>
              <a:latin typeface="Arial"/>
            </a:endParaRPr>
          </a:p>
        </p:txBody>
      </p:sp>
      <p:sp>
        <p:nvSpPr>
          <p:cNvPr id="14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传统音乐的节奏</a:t>
            </a:r>
            <a:endParaRPr lang="en-US" sz="3500" b="0" strike="noStrike" spc="-1">
              <a:solidFill>
                <a:srgbClr val="000000"/>
              </a:solidFill>
              <a:latin typeface="Arial"/>
            </a:endParaRPr>
          </a:p>
        </p:txBody>
      </p:sp>
      <p:sp>
        <p:nvSpPr>
          <p:cNvPr id="15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传统音乐的节奏多样变化，旋律丰富多彩。不同地域和民族的传统音乐节奏风格迥异，节奏是传统音乐的灵魂，体现了不同文化的特色和魅力。</a:t>
            </a:r>
            <a:endParaRPr lang="en-US" sz="2500" b="0" strike="noStrike" spc="-1">
              <a:solidFill>
                <a:srgbClr val="000000"/>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传统音乐的调式</a:t>
            </a:r>
            <a:endParaRPr lang="en-US" sz="3600" b="0" strike="noStrike" spc="-1">
              <a:solidFill>
                <a:schemeClr val="dk1"/>
              </a:solidFill>
              <a:latin typeface="Arial"/>
            </a:endParaRPr>
          </a:p>
        </p:txBody>
      </p:sp>
      <p:sp>
        <p:nvSpPr>
          <p:cNvPr id="15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特有调式</a:t>
            </a:r>
            <a:endParaRPr lang="en-US" sz="1500" b="0" strike="noStrike" spc="-1">
              <a:solidFill>
                <a:srgbClr val="000000"/>
              </a:solidFill>
              <a:latin typeface="Arial"/>
            </a:endParaRPr>
          </a:p>
        </p:txBody>
      </p:sp>
      <p:sp>
        <p:nvSpPr>
          <p:cNvPr id="15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东方音乐的五声音阶</a:t>
            </a:r>
            <a:endParaRPr lang="en-US" sz="2200" b="0" strike="noStrike" spc="-1">
              <a:solidFill>
                <a:srgbClr val="000000"/>
              </a:solidFill>
              <a:latin typeface="Arial"/>
            </a:endParaRPr>
          </a:p>
        </p:txBody>
      </p:sp>
      <p:sp>
        <p:nvSpPr>
          <p:cNvPr id="15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决定音乐氛围</a:t>
            </a:r>
            <a:endParaRPr lang="en-US" sz="1500" b="0" strike="noStrike" spc="-1">
              <a:solidFill>
                <a:srgbClr val="000000"/>
              </a:solidFill>
              <a:latin typeface="Arial"/>
            </a:endParaRPr>
          </a:p>
        </p:txBody>
      </p:sp>
      <p:sp>
        <p:nvSpPr>
          <p:cNvPr id="15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情感表达</a:t>
            </a:r>
            <a:endParaRPr lang="en-US" sz="2200" b="0" strike="noStrike" spc="-1">
              <a:solidFill>
                <a:srgbClr val="000000"/>
              </a:solidFill>
              <a:latin typeface="Arial"/>
            </a:endParaRPr>
          </a:p>
        </p:txBody>
      </p:sp>
      <p:sp>
        <p:nvSpPr>
          <p:cNvPr id="15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不同音乐表达方式</a:t>
            </a:r>
            <a:endParaRPr lang="en-US" sz="1500" b="0" strike="noStrike" spc="-1">
              <a:solidFill>
                <a:srgbClr val="000000"/>
              </a:solidFill>
              <a:latin typeface="Arial"/>
            </a:endParaRPr>
          </a:p>
        </p:txBody>
      </p:sp>
      <p:sp>
        <p:nvSpPr>
          <p:cNvPr id="15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文化理解</a:t>
            </a:r>
            <a:endParaRPr lang="en-US" sz="2200" b="0" strike="noStrike" spc="-1">
              <a:solidFill>
                <a:srgbClr val="000000"/>
              </a:solidFill>
              <a:latin typeface="Arial"/>
            </a:endParaRPr>
          </a:p>
        </p:txBody>
      </p:sp>
      <p:sp>
        <p:nvSpPr>
          <p:cNvPr id="16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传统音乐的器乐</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独特音色</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古筝</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表现力强</a:t>
            </a:r>
            <a:endParaRPr lang="en-US" sz="2000" b="0" strike="noStrike" spc="-1">
              <a:solidFill>
                <a:srgbClr val="000000"/>
              </a:solidFill>
              <a:latin typeface="Arial"/>
            </a:endParaRPr>
          </a:p>
        </p:txBody>
      </p:sp>
      <p:sp>
        <p:nvSpPr>
          <p:cNvPr id="16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二胡</a:t>
            </a:r>
            <a:endParaRPr lang="en-US" sz="3000" b="0" strike="noStrike" spc="-1">
              <a:solidFill>
                <a:srgbClr val="000000"/>
              </a:solidFill>
              <a:latin typeface="Arial"/>
            </a:endParaRPr>
          </a:p>
        </p:txBody>
      </p:sp>
      <p:sp>
        <p:nvSpPr>
          <p:cNvPr id="16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传统器乐</a:t>
            </a:r>
            <a:endParaRPr lang="en-US" sz="2000" b="0" strike="noStrike" spc="-1">
              <a:solidFill>
                <a:srgbClr val="000000"/>
              </a:solidFill>
              <a:latin typeface="Arial"/>
            </a:endParaRPr>
          </a:p>
        </p:txBody>
      </p:sp>
      <p:sp>
        <p:nvSpPr>
          <p:cNvPr id="17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琵琶</a:t>
            </a:r>
            <a:endParaRPr lang="en-US" sz="3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传统音乐的调式</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东方五声音阶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音乐情感表达</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传统音乐的器乐</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古筝琵琶二胡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独特音色表现力</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本章总结</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传统音乐的节奏</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丰富多彩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反映文化特色</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传统音乐特点与小学生乐理认知与演奏实践</a:t>
            </a:r>
            <a:endParaRPr lang="en-US" sz="3600" b="0" strike="noStrike" spc="-1">
              <a:solidFill>
                <a:schemeClr val="dk1"/>
              </a:solidFill>
              <a:latin typeface="Arial"/>
            </a:endParaRPr>
          </a:p>
        </p:txBody>
      </p:sp>
      <p:sp>
        <p:nvSpPr>
          <p:cNvPr id="18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本章介绍了传统音乐的节奏、调式和器乐等特点。传统音乐的特色丰富多彩，体现了不同文化的多样性和独特性。下面我们将进一步探讨传统音乐特点与小学生乐理认知与演奏实践的关系，从而深入了解音乐传承与教育的重要性。</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小学生乐理认知与传统音乐</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乐理知识的重要性</a:t>
            </a:r>
            <a:endParaRPr lang="en-US" sz="3600" b="0" strike="noStrike" spc="-1">
              <a:solidFill>
                <a:schemeClr val="dk1"/>
              </a:solidFill>
              <a:latin typeface="Arial"/>
            </a:endParaRPr>
          </a:p>
        </p:txBody>
      </p:sp>
      <p:sp>
        <p:nvSpPr>
          <p:cNvPr id="19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不同音高的区分和表达</a:t>
            </a:r>
            <a:endParaRPr lang="en-US" sz="2000" b="0" strike="noStrike" spc="-1">
              <a:solidFill>
                <a:srgbClr val="000000"/>
              </a:solidFill>
              <a:latin typeface="Arial"/>
            </a:endParaRPr>
          </a:p>
        </p:txBody>
      </p:sp>
      <p:sp>
        <p:nvSpPr>
          <p:cNvPr id="19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音高</a:t>
            </a:r>
            <a:endParaRPr lang="en-US" sz="3000" b="0" strike="noStrike" spc="-1">
              <a:solidFill>
                <a:srgbClr val="000000"/>
              </a:solidFill>
              <a:latin typeface="Arial"/>
            </a:endParaRPr>
          </a:p>
        </p:txBody>
      </p:sp>
      <p:sp>
        <p:nvSpPr>
          <p:cNvPr id="19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音乐的节奏感和节拍掌握</a:t>
            </a:r>
            <a:endParaRPr lang="en-US" sz="2000" b="0" strike="noStrike" spc="-1">
              <a:solidFill>
                <a:srgbClr val="000000"/>
              </a:solidFill>
              <a:latin typeface="Arial"/>
            </a:endParaRPr>
          </a:p>
        </p:txBody>
      </p:sp>
      <p:sp>
        <p:nvSpPr>
          <p:cNvPr id="1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节奏</a:t>
            </a:r>
            <a:endParaRPr lang="en-US" sz="3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音乐符号的含义和演奏方法</a:t>
            </a:r>
            <a:endParaRPr lang="en-US" sz="2000" b="0" strike="noStrike" spc="-1">
              <a:solidFill>
                <a:srgbClr val="000000"/>
              </a:solidFill>
              <a:latin typeface="Arial"/>
            </a:endParaRPr>
          </a:p>
        </p:txBody>
      </p:sp>
      <p:sp>
        <p:nvSpPr>
          <p:cNvPr id="1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音符</a:t>
            </a:r>
            <a:endParaRPr lang="en-US" sz="3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https://d.book118.com/298060000011006050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传统音乐与小学生乐理认知与演奏实践</vt:lpstr>
      <vt:lpstr>目录</vt:lpstr>
      <vt:lpstr>第1章 简介</vt:lpstr>
      <vt:lpstr> </vt:lpstr>
      <vt:lpstr>小学生乐理认知</vt:lpstr>
      <vt:lpstr>演奏实践的意义</vt:lpstr>
      <vt:lpstr> </vt:lpstr>
      <vt:lpstr>传统音乐的起源</vt:lpstr>
      <vt:lpstr>音乐的种类</vt:lpstr>
      <vt:lpstr>音乐的表现形式</vt:lpstr>
      <vt:lpstr> </vt:lpstr>
      <vt:lpstr>第2章 传统音乐的特点</vt:lpstr>
      <vt:lpstr> </vt:lpstr>
      <vt:lpstr>传统音乐的调式</vt:lpstr>
      <vt:lpstr>传统音乐的器乐</vt:lpstr>
      <vt:lpstr>本章总结</vt:lpstr>
      <vt:lpstr>传统音乐特点与小学生乐理认知与演奏实践</vt:lpstr>
      <vt:lpstr>第3章 小学生乐理认知与传统音乐</vt:lpstr>
      <vt:lpstr>乐理知识的重要性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2024-09-29T15:14:57.608</cp:lastPrinted>
  <dcterms:created xsi:type="dcterms:W3CDTF">2024-09-29T07:14:57Z</dcterms:created>
  <dcterms:modified xsi:type="dcterms:W3CDTF">2024-09-29T07:14:59Z</dcterms:modified>
</cp:coreProperties>
</file>