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MHRBSH+SMDOUC+ArialMT"/>
      <p:regular r:id="rId19"/>
    </p:embeddedFont>
    <p:embeddedFont>
      <p:font typeface="TKSDDS+MS-UIGothic"/>
      <p:regular r:id="rId20"/>
    </p:embeddedFont>
    <p:embeddedFont>
      <p:font typeface="AGRTSO+OGOEAD+MicrosoftYaHei-Bold"/>
      <p:regular r:id="rId21"/>
    </p:embeddedFont>
    <p:embeddedFont>
      <p:font typeface="KROQCD+WFUCVK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E0D3A-573B-42DA-A478-BEC0C0525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1A285-4472-42B6-A2BF-1FC3DB449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C23B4-09C7-49DE-873C-F4B9D69C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42FE6-CA22-4075-AB20-19FE6315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2569A-C84B-476E-B589-47C5FA27F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8BE2B2-7089-4500-96D1-DD68CF73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18D20-38CE-48B6-A904-186267BC6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E86BC-9C2E-42CA-BA1D-EFF80AB2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75523-64D7-45D5-A3D8-F478FE130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AC313-2D05-445A-8C21-95B65D42C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C8AFE-4F8F-4D66-ABB8-0412B6A5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7131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30405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HRBSH+SMDOUC+ArialMT"/>
                <a:cs typeface="MHRBSH+SMDOU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的逆与行列式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3589210"/>
            <a:ext cx="4089341" cy="18807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HRBSH+SMDOUC+ArialMT"/>
                <a:cs typeface="MHRBSH+SMDOU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的特征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与特征向量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HRBSH+SMDOUC+ArialMT"/>
                <a:cs typeface="MHRBSH+SMDOU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的分解与正交矩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HRBSH+SMDOUC+ArialMT"/>
                <a:cs typeface="MHRBSH+SMDOU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在几何中的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TKSDDS+MS-UIGothic"/>
                <a:cs typeface="TKSDDS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与性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4975" y="1666583"/>
            <a:ext cx="5857888" cy="9399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MHRBSH+SMDOUC+ArialMT"/>
                <a:cs typeface="MHRBSH+SMDOUC+ArialMT"/>
              </a:rPr>
              <a:t>01</a:t>
            </a:r>
            <a:r>
              <a:rPr sz="4600" spc="52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 spc="-375">
                <a:solidFill>
                  <a:srgbClr val="FFFDFD"/>
                </a:solidFill>
                <a:latin typeface="TKSDDS+MS-UIGothic"/>
                <a:cs typeface="TKSDDS+MS-UIGothic"/>
              </a:rPr>
              <a:t>矩</a:t>
            </a:r>
            <a:r>
              <a:rPr sz="1500" spc="-375">
                <a:solidFill>
                  <a:srgbClr val="FFFDFD"/>
                </a:solidFill>
                <a:latin typeface="SimSun"/>
                <a:cs typeface="SimSun"/>
              </a:rPr>
              <a:t>为阵</a:t>
            </a:r>
            <a:r>
              <a:rPr sz="1500" spc="-375">
                <a:solidFill>
                  <a:srgbClr val="FFFDFD"/>
                </a:solidFill>
                <a:latin typeface="TKSDDS+MS-UIGothic"/>
                <a:cs typeface="TKSDDS+MS-UIGothic"/>
              </a:rPr>
              <a:t>二是</a:t>
            </a:r>
            <a:r>
              <a:rPr sz="1500" spc="-375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 spc="-375">
                <a:solidFill>
                  <a:srgbClr val="FFFDFD"/>
                </a:solidFill>
                <a:latin typeface="TKSDDS+MS-UIGothic"/>
                <a:cs typeface="TKSDDS+MS-UIGothic"/>
              </a:rPr>
              <a:t>由数数</a:t>
            </a:r>
            <a:r>
              <a:rPr sz="1500" spc="-375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 spc="-375">
                <a:solidFill>
                  <a:srgbClr val="FFFDFD"/>
                </a:solidFill>
                <a:latin typeface="TKSDDS+MS-UIGothic"/>
                <a:cs typeface="TKSDDS+MS-UIGothic"/>
              </a:rPr>
              <a:t>字。</a:t>
            </a:r>
            <a:r>
              <a:rPr sz="1500" spc="-375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 spc="-375">
                <a:solidFill>
                  <a:srgbClr val="FFFDFD"/>
                </a:solidFill>
                <a:latin typeface="TKSDDS+MS-UIGothic"/>
                <a:cs typeface="TKSDDS+MS-UIGothic"/>
              </a:rPr>
              <a:t>成的矩形</a:t>
            </a:r>
            <a:r>
              <a:rPr sz="1500" spc="-375">
                <a:solidFill>
                  <a:srgbClr val="FFFDFD"/>
                </a:solidFill>
                <a:latin typeface="SimSun"/>
                <a:cs typeface="SimSun"/>
              </a:rPr>
              <a:t>阵</a:t>
            </a:r>
            <a:r>
              <a:rPr sz="1500" spc="-375">
                <a:solidFill>
                  <a:srgbClr val="FFFDFD"/>
                </a:solidFill>
                <a:latin typeface="TKSDDS+MS-UIGothic"/>
                <a:cs typeface="TKSDDS+MS-UIGothic"/>
              </a:rPr>
              <a:t>列，通常表示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45865" y="2612490"/>
            <a:ext cx="1492932" cy="14527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MHRBSH+SMDOUC+ArialMT"/>
                <a:cs typeface="MHRBSH+SMDOUC+ArialMT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00931" y="319315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SDDS+MS-UIGothic"/>
                <a:cs typeface="TKSDDS+MS-UIGothic"/>
              </a:rPr>
              <a:t>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FFFDFD"/>
                </a:solidFill>
                <a:latin typeface="TKSDDS+MS-UIGothic"/>
                <a:cs typeface="TKSDDS+MS-UIGothic"/>
              </a:rPr>
              <a:t>具有行和列，行数和列数可以是不同的。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66284" y="4020528"/>
            <a:ext cx="1526108" cy="148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MHRBSH+SMDOUC+ArialMT"/>
                <a:cs typeface="MHRBSH+SMDOUC+ArialMT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97220" y="4259953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SDDS+MS-UIGothic"/>
                <a:cs typeface="TKSDDS+MS-UIGothic"/>
              </a:rPr>
              <a:t>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FFFDFD"/>
                </a:solidFill>
                <a:latin typeface="TKSDDS+MS-UIGothic"/>
                <a:cs typeface="TKSDDS+MS-UIGothic"/>
              </a:rPr>
              <a:t>的元素按照行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TKSDDS+MS-UIGothic"/>
                <a:cs typeface="TKSDDS+MS-UIGothic"/>
              </a:rPr>
              <a:t>先或列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TKSDDS+MS-UIGothic"/>
                <a:cs typeface="TKSDDS+MS-UIGothic"/>
              </a:rPr>
              <a:t>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TKSDDS+MS-UIGothic"/>
                <a:cs typeface="TKSDDS+MS-UIGothic"/>
              </a:rPr>
              <a:t>序排列。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86704" y="5241633"/>
            <a:ext cx="1526108" cy="148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MHRBSH+SMDOUC+ArialMT"/>
                <a:cs typeface="MHRBSH+SMDOUC+ArialMT"/>
              </a:rPr>
              <a:t>04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33844" y="5226422"/>
            <a:ext cx="51824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 spc="-419">
                <a:solidFill>
                  <a:srgbClr val="FFFDFD"/>
                </a:solidFill>
                <a:latin typeface="TKSDDS+MS-UIGothic"/>
                <a:cs typeface="TKSDDS+MS-UIGothic"/>
              </a:rPr>
              <a:t>矩数</a:t>
            </a:r>
            <a:r>
              <a:rPr sz="1500" spc="-419">
                <a:solidFill>
                  <a:srgbClr val="FFFDFD"/>
                </a:solidFill>
                <a:latin typeface="SimSun"/>
                <a:cs typeface="SimSun"/>
              </a:rPr>
              <a:t>阵</a:t>
            </a:r>
            <a:r>
              <a:rPr sz="1500" spc="-419">
                <a:solidFill>
                  <a:srgbClr val="FFFDFD"/>
                </a:solidFill>
                <a:latin typeface="TKSDDS+MS-UIGothic"/>
                <a:cs typeface="TKSDDS+MS-UIGothic"/>
              </a:rPr>
              <a:t>乘具、有乘一法些等基。本的数学性</a:t>
            </a:r>
            <a:r>
              <a:rPr sz="1500" spc="-419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 spc="-419">
                <a:solidFill>
                  <a:srgbClr val="FFFDFD"/>
                </a:solidFill>
                <a:latin typeface="TKSDDS+MS-UIGothic"/>
                <a:cs typeface="TKSDDS+MS-UIGothic"/>
              </a:rPr>
              <a:t>，如加法、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21056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KSDDS+MS-UIGothic"/>
                <a:cs typeface="TKSDDS+MS-UIGothic"/>
              </a:rPr>
              <a:t>方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KSDDS+MS-UIGothic"/>
                <a:cs typeface="TKSDDS+MS-UIGothic"/>
              </a:rPr>
              <a:t>上三角矩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53794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KSDDS+MS-UIGothic"/>
                <a:cs typeface="TKSDDS+MS-UIGothic"/>
              </a:rPr>
              <a:t>斜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00B6FF"/>
                </a:solidFill>
                <a:latin typeface="TKSDDS+MS-UIGothic"/>
                <a:cs typeface="TKSDDS+MS-UIGothic"/>
              </a:rPr>
              <a:t>角矩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KSDDS+MS-UIGothic"/>
                <a:cs typeface="TKSDDS+MS-UIGothic"/>
              </a:rPr>
              <a:t>下三角矩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4585" y="164000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300" spc="25">
                <a:solidFill>
                  <a:srgbClr val="00B6FF"/>
                </a:solidFill>
                <a:latin typeface="TKSDDS+MS-UIGothic"/>
                <a:cs typeface="TKSDDS+MS-UIGothic"/>
              </a:rPr>
              <a:t>性方程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2300" spc="25">
                <a:solidFill>
                  <a:srgbClr val="00B6FF"/>
                </a:solidFill>
                <a:latin typeface="TKSDDS+MS-UIGothic"/>
                <a:cs typeface="TKSDDS+MS-UIGothic"/>
              </a:rPr>
              <a:t>的解法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KSDDS+MS-UIGothic"/>
                <a:cs typeface="TKSDDS+MS-UIGothic"/>
              </a:rPr>
              <a:t>向量运算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00B6FF"/>
                </a:solidFill>
                <a:latin typeface="TKSDDS+MS-UIGothic"/>
                <a:cs typeface="TKSDDS+MS-UIGothic"/>
              </a:rPr>
              <a:t>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B6FF"/>
                </a:solidFill>
                <a:latin typeface="TKSDDS+MS-UIGothic"/>
                <a:cs typeface="TKSDDS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KSDDS+MS-UIGothic"/>
                <a:cs typeface="TKSDDS+MS-UIGothic"/>
              </a:rPr>
              <a:t>机器学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的加法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TKSDDS+MS-UIGothic"/>
                <a:cs typeface="TKSDD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的数乘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TKSDDS+MS-UIGothic"/>
                <a:cs typeface="TKSDD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的数乘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是用一个数乘以矩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的每一个元素，得到一个新的矩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个数可以是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数或复数，而矩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以是任意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度的。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的乘法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TKSDDS+MS-UIGothic"/>
                <a:cs typeface="TKSDD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的乘法是指将一个矩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的列向量与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另一个矩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的行向量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行点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TKSDDS+MS-UIGothic"/>
                <a:cs typeface="TKSDDS+MS-UIGothic"/>
              </a:rPr>
              <a:t>运算。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矩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的乘法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是将一个矩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的列向量与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另一个矩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的行向量逐一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对应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行点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运算，得到一个新的矩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。需要注意的是，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第一个矩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的列数必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等于第二个矩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TKSDDS+MS-UIGothic"/>
                <a:cs typeface="TKSDDS+MS-UIGothic"/>
              </a:rPr>
              <a:t>行数。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GRTSO+OGOEAD+MicrosoftYaHei-Bold"/>
                <a:cs typeface="AGRTSO+OGOEAD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TKSDDS+MS-UIGothic"/>
                <a:cs typeface="TKSDD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的逆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KSDDS+MS-UIGothic"/>
                <a:cs typeface="TKSDDS+MS-UIGothic"/>
              </a:rPr>
              <a:t>逆矩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2300" spc="23">
                <a:solidFill>
                  <a:srgbClr val="00B6FF"/>
                </a:solidFill>
                <a:latin typeface="TKSDDS+MS-UIGothic"/>
                <a:cs typeface="TKSDDS+MS-UIGothic"/>
              </a:rPr>
              <a:t>的定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KSDDS+MS-UIGothic"/>
                <a:cs typeface="TKSDDS+MS-UIGothic"/>
              </a:rPr>
              <a:t>逆矩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2300" spc="23">
                <a:solidFill>
                  <a:srgbClr val="00B6FF"/>
                </a:solidFill>
                <a:latin typeface="TKSDDS+MS-UIGothic"/>
                <a:cs typeface="TKSDDS+MS-UIGothic"/>
              </a:rPr>
              <a:t>的性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KSDDS+MS-UIGothic"/>
                <a:cs typeface="TKSDDS+MS-UIGothic"/>
              </a:rPr>
              <a:t>逆矩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阵</a:t>
            </a:r>
            <a:r>
              <a:rPr sz="2300" spc="23">
                <a:solidFill>
                  <a:srgbClr val="00B6FF"/>
                </a:solidFill>
                <a:latin typeface="TKSDDS+MS-UIGothic"/>
                <a:cs typeface="TKSDDS+MS-UIGothic"/>
              </a:rPr>
              <a:t>的求法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行列式的定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TKSDDS+MS-UIGothic"/>
                <a:cs typeface="TKSDDS+MS-UIGothic"/>
              </a:rPr>
              <a:t>与性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KSDDS+MS-UIGothic"/>
                <a:cs typeface="TKSDDS+MS-UIGothic"/>
              </a:rPr>
              <a:t>行列式的定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54582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OQCD+WFUCVK+MicrosoftYaHei"/>
                <a:cs typeface="KROQCD+WFUCVK+MicrosoftYaHei"/>
              </a:rPr>
              <a:t>n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FFF"/>
                </a:solidFill>
                <a:latin typeface="TKSDDS+MS-UIGothic"/>
                <a:cs typeface="TKSDDS+MS-UIGothic"/>
              </a:rPr>
              <a:t>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FFFFFF"/>
                </a:solidFill>
                <a:latin typeface="KROQCD+WFUCVK+MicrosoftYaHei"/>
                <a:cs typeface="KROQCD+WFUCVK+MicrosoftYaHei"/>
              </a:rPr>
              <a:t>A</a:t>
            </a:r>
            <a:r>
              <a:rPr sz="1500">
                <a:solidFill>
                  <a:srgbClr val="FFFFFF"/>
                </a:solidFill>
                <a:latin typeface="TKSDDS+MS-UIGothic"/>
                <a:cs typeface="TKSDDS+MS-UIGothic"/>
              </a:rPr>
              <a:t>的行列式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记为</a:t>
            </a:r>
            <a:r>
              <a:rPr sz="1500">
                <a:solidFill>
                  <a:srgbClr val="FFFFFF"/>
                </a:solidFill>
                <a:latin typeface="KROQCD+WFUCVK+MicrosoftYaHei"/>
                <a:cs typeface="KROQCD+WFUCVK+MicrosoftYaHei"/>
              </a:rPr>
              <a:t>det(A)</a:t>
            </a:r>
            <a:r>
              <a:rPr sz="1500">
                <a:solidFill>
                  <a:srgbClr val="FFFFFF"/>
                </a:solidFill>
                <a:latin typeface="TKSDDS+MS-UIGothic"/>
                <a:cs typeface="TKSDDS+MS-UIGothic"/>
              </a:rPr>
              <a:t>，是一个</a:t>
            </a:r>
            <a:r>
              <a:rPr sz="1500">
                <a:solidFill>
                  <a:srgbClr val="FFFFFF"/>
                </a:solidFill>
                <a:latin typeface="KROQCD+WFUCVK+MicrosoftYaHei"/>
                <a:cs typeface="KROQCD+WFUCVK+MicrosoftYaHei"/>
              </a:rPr>
              <a:t>n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FFF"/>
                </a:solidFill>
                <a:latin typeface="TKSDDS+MS-UIGothic"/>
                <a:cs typeface="TKSDDS+MS-UIGothic"/>
              </a:rPr>
              <a:t>排列式，其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TKSDDS+MS-UIGothic"/>
                <a:cs typeface="TKSDDS+MS-UIGothic"/>
              </a:rPr>
              <a:t>是一个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TKSDDS+MS-UIGothic"/>
                <a:cs typeface="TKSDDS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TKSDDS+MS-UIGothic"/>
                <a:cs typeface="TKSDDS+MS-UIGothic"/>
              </a:rPr>
              <a:t>行列式的性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3590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行列式与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置矩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的行列式相等，即</a:t>
            </a:r>
            <a:r>
              <a:rPr sz="1500">
                <a:solidFill>
                  <a:srgbClr val="005B80"/>
                </a:solidFill>
                <a:latin typeface="KROQCD+WFUCVK+MicrosoftYaHei"/>
                <a:cs typeface="KROQCD+WFUCVK+MicrosoftYaHei"/>
              </a:rPr>
              <a:t>det(AT)=det(A)</a:t>
            </a: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；行列式的乘法性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，即</a:t>
            </a:r>
            <a:r>
              <a:rPr sz="1500">
                <a:solidFill>
                  <a:srgbClr val="005B80"/>
                </a:solidFill>
                <a:latin typeface="KROQCD+WFUCVK+MicrosoftYaHei"/>
                <a:cs typeface="KROQCD+WFUCVK+MicrosoftYaHei"/>
              </a:rPr>
              <a:t>det(kA)=k^ndet(A)</a:t>
            </a: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；交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两行或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两列，行列式的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值变</a:t>
            </a:r>
            <a:r>
              <a:rPr sz="1500">
                <a:solidFill>
                  <a:srgbClr val="005B80"/>
                </a:solidFill>
                <a:latin typeface="TKSDDS+MS-UIGothic"/>
                <a:cs typeface="TKSDDS+MS-UIGothic"/>
              </a:rPr>
              <a:t>号。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https://d.book118.com/298067131007006035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MHRBSH+SMDOUC+ArialMT</vt:lpstr>
      <vt:lpstr>Times New Roman</vt:lpstr>
      <vt:lpstr>TKSDDS+MS-UIGothic</vt:lpstr>
      <vt:lpstr>SimSun</vt:lpstr>
      <vt:lpstr>AGRTSO+OGOEAD+MicrosoftYaHei-Bold</vt:lpstr>
      <vt:lpstr>KROQCD+WFUCVK+MicrosoftYaHei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2024-09-13T17:31:55.613</cp:lastPrinted>
  <dcterms:created xsi:type="dcterms:W3CDTF">2024-09-13T09:31:55Z</dcterms:created>
  <dcterms:modified xsi:type="dcterms:W3CDTF">2024-09-13T09:31:56Z</dcterms:modified>
</cp:coreProperties>
</file>