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F4136-506F-46FF-9A00-0AED695D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CAB54-7395-4DE1-8D5E-1ED17D83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027E4-7560-4DFE-B861-AC1BFB932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6C5C2-46F5-4797-AB81-E27571884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72CDE-04F9-46A2-8350-7F2199ECF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8A0F0-AF81-49AC-8B4D-32C5EEE81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2FE9A-9158-4491-AF13-AB46D6406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C82F4-3D83-4827-AB35-D0C861269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F7D82-8303-47BB-8578-F476EDB83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1EC93-0EF3-4ED3-AD3F-8B91BA810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473C4-B2E1-402E-8231-9B255355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1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2062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39750" y="1196975"/>
            <a:ext cx="4038600" cy="4968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730750" y="1196975"/>
            <a:ext cx="4038600" cy="4968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102401" tIns="51201" rIns="102401" bIns="51201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94488" y="260350"/>
            <a:ext cx="2074862" cy="59055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73775" cy="59055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081" name="日期占位符 4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fld id="{96F7E97D-8899-4525-BBC6-A6F12B391CA5}" type="datetime1">
              <a:rPr lang="zh-CN" altLang="en-US" sz="1300">
                <a:solidFill>
                  <a:srgbClr val="898989"/>
                </a:solidFill>
                <a:latin typeface="Calibri" pitchFamily="34" charset="0"/>
              </a:rPr>
              <a:t>2023/12/13</a:t>
            </a:fld>
            <a:endParaRPr lang="en-US" altLang="zh-CN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3082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strips dir="rd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0" name="文本占位符 2"/>
          <p:cNvSpPr>
            <a:spLocks noGrp="1"/>
          </p:cNvSpPr>
          <p:nvPr>
            <p:ph type="body" idx="1"/>
          </p:nvPr>
        </p:nvSpPr>
        <p:spPr>
          <a:xfrm>
            <a:off x="539750" y="1196975"/>
            <a:ext cx="8229600" cy="4968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2401" tIns="51201" rIns="102401" bIns="51201"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1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1032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6713"/>
          </a:xfrm>
          <a:prstGeom prst="rect">
            <a:avLst/>
          </a:prstGeom>
        </p:spPr>
        <p:txBody>
          <a:bodyPr lIns="102401" tIns="51201" rIns="102401" bIns="51201"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auto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baseline="0">
                <a:solidFill>
                  <a:prstClr val="black">
                    <a:tint val="75000"/>
                  </a:prst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</p:sldLayoutIdLst>
  <p:transition spd="slow">
    <p:strips dir="rd"/>
  </p:transition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1" i="0" u="none" baseline="0">
          <a:solidFill>
            <a:srgbClr val="FFFFFF"/>
          </a:solidFill>
          <a:effectLst/>
          <a:latin typeface="宋体" pitchFamily="2" charset="-122"/>
          <a:ea typeface="宋体" pitchFamily="2" charset="-122"/>
          <a:cs typeface="+mj-cs"/>
        </a:defRPr>
      </a:lvl1pPr>
    </p:titleStyle>
    <p:bodyStyle>
      <a:lvl1pPr marL="382588" indent="-382588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•"/>
        <a:defRPr kumimoji="0" sz="36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831850" indent="-319088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–"/>
        <a:defRPr kumimoji="0" sz="31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279525" indent="-255588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•"/>
        <a:defRPr kumimoji="0" sz="27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790700" indent="-255588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–"/>
        <a:defRPr kumimoji="0" sz="23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303463" indent="-255588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»"/>
        <a:defRPr kumimoji="0" sz="23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760663" indent="-255588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300">
          <a:solidFill>
            <a:schemeClr val="tx1"/>
          </a:solidFill>
          <a:latin typeface="+mn-lt"/>
          <a:ea typeface="+mn-ea"/>
        </a:defRPr>
      </a:lvl6pPr>
      <a:lvl7pPr marL="3217863" indent="-255588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300">
          <a:solidFill>
            <a:schemeClr val="tx1"/>
          </a:solidFill>
          <a:latin typeface="+mn-lt"/>
          <a:ea typeface="+mn-ea"/>
        </a:defRPr>
      </a:lvl7pPr>
      <a:lvl8pPr marL="3675063" indent="-255588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300">
          <a:solidFill>
            <a:schemeClr val="tx1"/>
          </a:solidFill>
          <a:latin typeface="+mn-lt"/>
          <a:ea typeface="+mn-ea"/>
        </a:defRPr>
      </a:lvl8pPr>
      <a:lvl9pPr marL="4132263" indent="-255588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3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100004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99" name="组合 1"/>
          <p:cNvGrpSpPr/>
          <p:nvPr/>
        </p:nvGrpSpPr>
        <p:grpSpPr>
          <a:xfrm>
            <a:off x="1828800" y="4037013"/>
            <a:ext cx="5043488" cy="534987"/>
            <a:chOff x="1875639" y="3075806"/>
            <a:chExt cx="3632465" cy="504056"/>
          </a:xfrm>
        </p:grpSpPr>
        <p:sp>
          <p:nvSpPr>
            <p:cNvPr id="4102" name="矩形 8"/>
            <p:cNvSpPr/>
            <p:nvPr/>
          </p:nvSpPr>
          <p:spPr>
            <a:xfrm>
              <a:off x="1875639" y="3075806"/>
              <a:ext cx="3490688" cy="504056"/>
            </a:xfrm>
            <a:prstGeom prst="rect">
              <a:avLst/>
            </a:prstGeom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Calibri"/>
                </a:defRPr>
              </a:lvl6pPr>
              <a:lvl7pPr>
                <a:defRPr lang="zh-CN">
                  <a:solidFill>
                    <a:srgbClr val="FFFFFF"/>
                  </a:solidFill>
                  <a:latin typeface="Calibri"/>
                </a:defRPr>
              </a:lvl7pPr>
              <a:lvl8pPr>
                <a:defRPr lang="zh-CN">
                  <a:solidFill>
                    <a:srgbClr val="FFFFFF"/>
                  </a:solidFill>
                  <a:latin typeface="Calibri"/>
                </a:defRPr>
              </a:lvl8pPr>
              <a:lvl9pPr>
                <a:defRPr lang="zh-CN">
                  <a:solidFill>
                    <a:srgbClr val="FFFFFF"/>
                  </a:solidFill>
                  <a:latin typeface="Calibri"/>
                </a:defRPr>
              </a:lvl9pPr>
            </a:lstStyle>
            <a:p>
              <a:pPr marL="0" lvl="0" indent="0" algn="ctr" hangingPunct="0"/>
              <a:endParaRPr lang="zh-CN" altLang="en-US">
                <a:solidFill>
                  <a:srgbClr val="FFFFFF"/>
                </a:solidFill>
                <a:latin typeface="Calibri" pitchFamily="34" charset="0"/>
              </a:endParaRPr>
            </a:p>
          </p:txBody>
        </p:sp>
        <p:sp>
          <p:nvSpPr>
            <p:cNvPr id="4103" name="矩形 9"/>
            <p:cNvSpPr/>
            <p:nvPr/>
          </p:nvSpPr>
          <p:spPr>
            <a:xfrm>
              <a:off x="5405201" y="3075806"/>
              <a:ext cx="102903" cy="504056"/>
            </a:xfrm>
            <a:prstGeom prst="rect">
              <a:avLst/>
            </a:prstGeom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pitchFamily="2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Calibri"/>
                </a:defRPr>
              </a:lvl6pPr>
              <a:lvl7pPr>
                <a:defRPr lang="zh-CN">
                  <a:solidFill>
                    <a:srgbClr val="FFFFFF"/>
                  </a:solidFill>
                  <a:latin typeface="Calibri"/>
                </a:defRPr>
              </a:lvl7pPr>
              <a:lvl8pPr>
                <a:defRPr lang="zh-CN">
                  <a:solidFill>
                    <a:srgbClr val="FFFFFF"/>
                  </a:solidFill>
                  <a:latin typeface="Calibri"/>
                </a:defRPr>
              </a:lvl8pPr>
              <a:lvl9pPr>
                <a:defRPr lang="zh-CN">
                  <a:solidFill>
                    <a:srgbClr val="FFFFFF"/>
                  </a:solidFill>
                  <a:latin typeface="Calibri"/>
                </a:defRPr>
              </a:lvl9pPr>
            </a:lstStyle>
            <a:p>
              <a:pPr marL="0" lvl="0" indent="0" algn="ctr" hangingPunct="0"/>
              <a:endParaRPr lang="zh-CN" altLang="en-US">
                <a:solidFill>
                  <a:srgbClr val="FFFFFF"/>
                </a:solidFill>
                <a:latin typeface="Calibri" pitchFamily="34" charset="0"/>
              </a:endParaRPr>
            </a:p>
          </p:txBody>
        </p:sp>
      </p:grpSp>
      <p:sp>
        <p:nvSpPr>
          <p:cNvPr id="4100" name="TextBox 9"/>
          <p:cNvSpPr txBox="1"/>
          <p:nvPr/>
        </p:nvSpPr>
        <p:spPr>
          <a:xfrm>
            <a:off x="1828800" y="4038600"/>
            <a:ext cx="5043488" cy="473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 任务一  电磁接触器检修与维护</a:t>
            </a:r>
          </a:p>
        </p:txBody>
      </p:sp>
      <p:sp>
        <p:nvSpPr>
          <p:cNvPr id="4101" name="TextBox 1"/>
          <p:cNvSpPr txBox="1"/>
          <p:nvPr/>
        </p:nvSpPr>
        <p:spPr>
          <a:xfrm>
            <a:off x="1349375" y="3171825"/>
            <a:ext cx="66611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项目六    辅助电路电器检修与维护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Box 79"/>
          <p:cNvSpPr txBox="1"/>
          <p:nvPr/>
        </p:nvSpPr>
        <p:spPr>
          <a:xfrm>
            <a:off x="1331913" y="115888"/>
            <a:ext cx="1295400" cy="596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目录</a:t>
            </a:r>
          </a:p>
        </p:txBody>
      </p:sp>
      <p:sp>
        <p:nvSpPr>
          <p:cNvPr id="5125" name="矩形 25"/>
          <p:cNvSpPr/>
          <p:nvPr/>
        </p:nvSpPr>
        <p:spPr>
          <a:xfrm>
            <a:off x="2473325" y="3886200"/>
            <a:ext cx="638175" cy="5730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2401" tIns="51201" rIns="102401" bIns="51201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26" name="文本框 38"/>
          <p:cNvSpPr txBox="1"/>
          <p:nvPr/>
        </p:nvSpPr>
        <p:spPr>
          <a:xfrm>
            <a:off x="2487613" y="3916363"/>
            <a:ext cx="549275" cy="5349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三</a:t>
            </a:r>
          </a:p>
        </p:txBody>
      </p:sp>
      <p:sp>
        <p:nvSpPr>
          <p:cNvPr id="5127" name="矩形 27"/>
          <p:cNvSpPr/>
          <p:nvPr/>
        </p:nvSpPr>
        <p:spPr>
          <a:xfrm>
            <a:off x="3111500" y="3886200"/>
            <a:ext cx="3898900" cy="5730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2401" tIns="51201" rIns="102401" bIns="51201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28" name="TextBox 121"/>
          <p:cNvSpPr txBox="1"/>
          <p:nvPr/>
        </p:nvSpPr>
        <p:spPr>
          <a:xfrm>
            <a:off x="3122613" y="3927475"/>
            <a:ext cx="3887787" cy="534988"/>
          </a:xfrm>
          <a:prstGeom prst="rect">
            <a:avLst/>
          </a:prstGeom>
          <a:noFill/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dist" eaLnBrk="1" hangingPunct="0"/>
            <a:r>
              <a:rPr lang="zh-CN" altLang="en-US" sz="2800" b="1" spc="0">
                <a:solidFill>
                  <a:srgbClr val="0D0D0D"/>
                </a:solidFill>
                <a:latin typeface="微软雅黑" pitchFamily="34" charset="-122"/>
                <a:ea typeface="微软雅黑" pitchFamily="34" charset="-122"/>
              </a:rPr>
              <a:t>电磁接触器的检修</a:t>
            </a:r>
            <a:endParaRPr lang="zh-CN" altLang="en-US" sz="2800" b="1">
              <a:solidFill>
                <a:srgbClr val="0D0D0D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129" name="矩形 20"/>
          <p:cNvSpPr/>
          <p:nvPr/>
        </p:nvSpPr>
        <p:spPr>
          <a:xfrm>
            <a:off x="2487613" y="1828800"/>
            <a:ext cx="635000" cy="59372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102401" tIns="51201" rIns="102401" bIns="51201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30" name="文本框 41"/>
          <p:cNvSpPr txBox="1"/>
          <p:nvPr/>
        </p:nvSpPr>
        <p:spPr>
          <a:xfrm>
            <a:off x="2546350" y="1828800"/>
            <a:ext cx="490538" cy="534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一</a:t>
            </a:r>
          </a:p>
        </p:txBody>
      </p:sp>
      <p:sp>
        <p:nvSpPr>
          <p:cNvPr id="5131" name="矩形 22"/>
          <p:cNvSpPr/>
          <p:nvPr/>
        </p:nvSpPr>
        <p:spPr>
          <a:xfrm>
            <a:off x="3122613" y="1828800"/>
            <a:ext cx="3887787" cy="593725"/>
          </a:xfrm>
          <a:prstGeom prst="rect">
            <a:avLst/>
          </a:prstGeom>
          <a:solidFill>
            <a:srgbClr val="FFFFFF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2401" tIns="51201" rIns="102401" bIns="51201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32" name="TextBox 121"/>
          <p:cNvSpPr txBox="1"/>
          <p:nvPr/>
        </p:nvSpPr>
        <p:spPr>
          <a:xfrm>
            <a:off x="3122613" y="1885950"/>
            <a:ext cx="3887787" cy="534988"/>
          </a:xfrm>
          <a:prstGeom prst="rect">
            <a:avLst/>
          </a:prstGeom>
          <a:noFill/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dist" eaLnBrk="1" hangingPunct="0"/>
            <a:r>
              <a:rPr lang="zh-CN" altLang="en-US" sz="2800" b="1" spc="0">
                <a:solidFill>
                  <a:srgbClr val="0D0D0D"/>
                </a:solidFill>
                <a:latin typeface="微软雅黑" pitchFamily="34" charset="-122"/>
                <a:ea typeface="微软雅黑" pitchFamily="34" charset="-122"/>
              </a:rPr>
              <a:t>接触器基础知识</a:t>
            </a:r>
            <a:endParaRPr lang="zh-CN" altLang="en-US" sz="2800" b="1">
              <a:solidFill>
                <a:srgbClr val="0D0D0D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133" name="矩形 26"/>
          <p:cNvSpPr/>
          <p:nvPr/>
        </p:nvSpPr>
        <p:spPr>
          <a:xfrm>
            <a:off x="2497138" y="2882900"/>
            <a:ext cx="635000" cy="59372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102401" tIns="51201" rIns="102401" bIns="51201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34" name="文本框 41"/>
          <p:cNvSpPr txBox="1"/>
          <p:nvPr/>
        </p:nvSpPr>
        <p:spPr>
          <a:xfrm>
            <a:off x="2555875" y="2882900"/>
            <a:ext cx="490538" cy="534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二</a:t>
            </a:r>
          </a:p>
        </p:txBody>
      </p:sp>
      <p:sp>
        <p:nvSpPr>
          <p:cNvPr id="5135" name="矩形 30"/>
          <p:cNvSpPr/>
          <p:nvPr/>
        </p:nvSpPr>
        <p:spPr>
          <a:xfrm>
            <a:off x="3132138" y="2882900"/>
            <a:ext cx="3887787" cy="593725"/>
          </a:xfrm>
          <a:prstGeom prst="rect">
            <a:avLst/>
          </a:prstGeom>
          <a:solidFill>
            <a:srgbClr val="FFFFFF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2401" tIns="51201" rIns="102401" bIns="51201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36" name="TextBox 121"/>
          <p:cNvSpPr txBox="1"/>
          <p:nvPr/>
        </p:nvSpPr>
        <p:spPr>
          <a:xfrm>
            <a:off x="3132138" y="2940050"/>
            <a:ext cx="3887787" cy="534988"/>
          </a:xfrm>
          <a:prstGeom prst="rect">
            <a:avLst/>
          </a:prstGeom>
          <a:noFill/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dist" eaLnBrk="1" hangingPunct="0"/>
            <a:r>
              <a:rPr lang="zh-CN" altLang="en-US" sz="2800" b="1" spc="0">
                <a:solidFill>
                  <a:srgbClr val="0D0D0D"/>
                </a:solidFill>
                <a:latin typeface="微软雅黑" pitchFamily="34" charset="-122"/>
                <a:ea typeface="微软雅黑" pitchFamily="34" charset="-122"/>
              </a:rPr>
              <a:t>机车常用电磁接触器</a:t>
            </a:r>
            <a:endParaRPr lang="zh-CN" altLang="en-US" sz="2800" b="1">
              <a:solidFill>
                <a:srgbClr val="0D0D0D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137" name="矩形 32"/>
          <p:cNvSpPr/>
          <p:nvPr/>
        </p:nvSpPr>
        <p:spPr>
          <a:xfrm>
            <a:off x="2497138" y="4921250"/>
            <a:ext cx="625475" cy="5842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102401" tIns="51201" rIns="102401" bIns="51201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38" name="文本框 47"/>
          <p:cNvSpPr txBox="1"/>
          <p:nvPr/>
        </p:nvSpPr>
        <p:spPr>
          <a:xfrm>
            <a:off x="2555875" y="4972050"/>
            <a:ext cx="561975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四</a:t>
            </a:r>
          </a:p>
        </p:txBody>
      </p:sp>
      <p:sp>
        <p:nvSpPr>
          <p:cNvPr id="5139" name="矩形 34"/>
          <p:cNvSpPr/>
          <p:nvPr/>
        </p:nvSpPr>
        <p:spPr>
          <a:xfrm>
            <a:off x="3122613" y="4921250"/>
            <a:ext cx="3897312" cy="584200"/>
          </a:xfrm>
          <a:prstGeom prst="rect">
            <a:avLst/>
          </a:prstGeom>
          <a:solidFill>
            <a:srgbClr val="FFFFFF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2401" tIns="51201" rIns="102401" bIns="51201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40" name="TextBox 121"/>
          <p:cNvSpPr txBox="1"/>
          <p:nvPr/>
        </p:nvSpPr>
        <p:spPr>
          <a:xfrm>
            <a:off x="3132138" y="4943475"/>
            <a:ext cx="3887787" cy="519113"/>
          </a:xfrm>
          <a:prstGeom prst="rect">
            <a:avLst/>
          </a:prstGeom>
          <a:noFill/>
        </p:spPr>
        <p:txBody>
          <a:bodyPr lIns="102401" tIns="51201" rIns="102401" bIns="51201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dist" eaLnBrk="1" hangingPunct="0"/>
            <a:r>
              <a:rPr lang="zh-CN" altLang="en-US" sz="2700" b="1" spc="0">
                <a:solidFill>
                  <a:srgbClr val="0D0D0D"/>
                </a:solidFill>
                <a:latin typeface="微软雅黑" pitchFamily="34" charset="-122"/>
                <a:ea typeface="微软雅黑" pitchFamily="34" charset="-122"/>
              </a:rPr>
              <a:t>电磁接触器检查与维护</a:t>
            </a:r>
            <a:endParaRPr lang="zh-CN" altLang="en-US" sz="2700" b="1">
              <a:solidFill>
                <a:srgbClr val="0D0D0D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1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/>
          <p:cNvSpPr>
            <a:spLocks noGrp="1"/>
          </p:cNvSpPr>
          <p:nvPr>
            <p:ph type="body" idx="4294967295"/>
          </p:nvPr>
        </p:nvSpPr>
        <p:spPr>
          <a:xfrm>
            <a:off x="609600" y="1905000"/>
            <a:ext cx="7848600" cy="3962400"/>
          </a:xfrm>
          <a:noFill/>
          <a:ln>
            <a:miter lim="800000"/>
          </a:ln>
        </p:spPr>
        <p:txBody>
          <a:bodyPr wrap="square" lIns="102401" tIns="51201" rIns="102401" bIns="51201" anchor="t" anchorCtr="0"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>
              <a:lnSpc>
                <a:spcPct val="120000"/>
              </a:lnSpc>
              <a:spcBef>
                <a:spcPct val="0"/>
              </a:spcBef>
              <a:buNone/>
            </a:pPr>
            <a:r>
              <a:rPr lang="en-US" altLang="zh-CN" sz="2800"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8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8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一</a:t>
            </a:r>
            <a:r>
              <a:rPr lang="en-US" altLang="zh-CN" sz="28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)</a:t>
            </a:r>
            <a:r>
              <a:rPr lang="zh-CN" altLang="en-US" sz="28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按电压高低、结构和工艺特点分类</a:t>
            </a:r>
          </a:p>
          <a:p>
            <a:pPr marL="0" lvl="0" indent="0">
              <a:lnSpc>
                <a:spcPct val="120000"/>
              </a:lnSpc>
              <a:spcBef>
                <a:spcPct val="0"/>
              </a:spcBef>
              <a:buNone/>
            </a:pPr>
            <a:r>
              <a:rPr lang="en-US" altLang="zh-CN" sz="2800" b="1">
                <a:latin typeface="微软雅黑" pitchFamily="34" charset="-122"/>
                <a:ea typeface="微软雅黑" pitchFamily="34" charset="-122"/>
              </a:rPr>
              <a:t>       3. </a:t>
            </a:r>
            <a:r>
              <a:rPr lang="zh-CN" altLang="en-US" sz="2800" b="1">
                <a:latin typeface="微软雅黑" pitchFamily="34" charset="-122"/>
                <a:ea typeface="微软雅黑" pitchFamily="34" charset="-122"/>
              </a:rPr>
              <a:t>自动电磁元件</a:t>
            </a:r>
            <a:r>
              <a:rPr lang="zh-CN" altLang="en-US" sz="2800">
                <a:latin typeface="微软雅黑" pitchFamily="34" charset="-122"/>
                <a:ea typeface="微软雅黑" pitchFamily="34" charset="-122"/>
              </a:rPr>
              <a:t>　阀用电磁铁、电磁离合器、磁放大器、磁性逻辑组件、传感器和自动电压调节器等。</a:t>
            </a:r>
          </a:p>
          <a:p>
            <a:pPr marL="0" lvl="0" indent="0">
              <a:lnSpc>
                <a:spcPct val="120000"/>
              </a:lnSpc>
              <a:spcBef>
                <a:spcPct val="0"/>
              </a:spcBef>
              <a:buNone/>
            </a:pPr>
            <a:r>
              <a:rPr lang="en-US" altLang="zh-CN" sz="2800">
                <a:latin typeface="微软雅黑" pitchFamily="34" charset="-122"/>
                <a:ea typeface="微软雅黑" pitchFamily="34" charset="-122"/>
              </a:rPr>
              <a:t>      </a:t>
            </a:r>
            <a:r>
              <a:rPr lang="en-US" altLang="zh-CN" sz="2800" b="1">
                <a:latin typeface="微软雅黑" pitchFamily="34" charset="-122"/>
                <a:ea typeface="微软雅黑" pitchFamily="34" charset="-122"/>
              </a:rPr>
              <a:t> 4. </a:t>
            </a:r>
            <a:r>
              <a:rPr lang="zh-CN" altLang="en-US" sz="2800" b="1">
                <a:latin typeface="微软雅黑" pitchFamily="34" charset="-122"/>
                <a:ea typeface="微软雅黑" pitchFamily="34" charset="-122"/>
              </a:rPr>
              <a:t>成套电器和自动化成套装置</a:t>
            </a:r>
            <a:r>
              <a:rPr lang="zh-CN" altLang="en-US" sz="2800">
                <a:latin typeface="微软雅黑" pitchFamily="34" charset="-122"/>
                <a:ea typeface="微软雅黑" pitchFamily="34" charset="-122"/>
              </a:rPr>
              <a:t>　电力用自动化继电保护屏、高压开关柜、低压开关柜、半导体逻辑控制装置、可编程序控制器、无触点自动化成套装置等。</a:t>
            </a:r>
          </a:p>
        </p:txBody>
      </p:sp>
      <p:sp>
        <p:nvSpPr>
          <p:cNvPr id="6147" name="Rectangle 4"/>
          <p:cNvSpPr/>
          <p:nvPr/>
        </p:nvSpPr>
        <p:spPr>
          <a:xfrm>
            <a:off x="685800" y="1143000"/>
            <a:ext cx="6477000" cy="762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二、电器的分类及电力机车电器</a:t>
            </a:r>
          </a:p>
        </p:txBody>
      </p:sp>
      <p:sp>
        <p:nvSpPr>
          <p:cNvPr id="6148" name="Rectangle 2"/>
          <p:cNvSpPr>
            <a:spLocks noGrp="1"/>
          </p:cNvSpPr>
          <p:nvPr>
            <p:ph type="title" idx="4294967295"/>
          </p:nvPr>
        </p:nvSpPr>
        <p:spPr>
          <a:xfrm>
            <a:off x="990600" y="152400"/>
            <a:ext cx="5867400" cy="5334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FFFFFF"/>
                </a:solidFill>
                <a:latin typeface="宋体" pitchFamily="2" charset="-122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latin typeface="黑体" pitchFamily="49" charset="-122"/>
                <a:ea typeface="黑体" pitchFamily="49" charset="-122"/>
              </a:rPr>
              <a:t>三、电磁接触器的检修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1190625"/>
            <a:ext cx="8229600" cy="5619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FFFFFF"/>
                </a:solidFill>
                <a:latin typeface="宋体" pitchFamily="2" charset="-122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28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交流接触器的检修范围</a:t>
            </a:r>
          </a:p>
        </p:txBody>
      </p:sp>
      <p:sp>
        <p:nvSpPr>
          <p:cNvPr id="7171" name="Rectangle 3"/>
          <p:cNvSpPr>
            <a:spLocks noGrp="1"/>
          </p:cNvSpPr>
          <p:nvPr>
            <p:ph idx="1"/>
          </p:nvPr>
        </p:nvSpPr>
        <p:spPr>
          <a:xfrm>
            <a:off x="539750" y="2035175"/>
            <a:ext cx="8229600" cy="3756025"/>
          </a:xfrm>
          <a:noFill/>
          <a:ln>
            <a:miter lim="800000"/>
          </a:ln>
        </p:spPr>
        <p:txBody>
          <a:bodyPr wrap="square" lIns="102401" tIns="51201" rIns="102401" bIns="51201" anchor="t" anchorCtr="0"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-382588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       1.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检查、紧固接触器各部件及其连线，连线无过热烧损，绝缘老化，控制线插接牢固。</a:t>
            </a:r>
          </a:p>
          <a:p>
            <a:pPr marL="0" lvl="0" indent="-382588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 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2.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检查灭弧罩各部分无裂损。</a:t>
            </a:r>
          </a:p>
          <a:p>
            <a:pPr marL="0" lvl="0" indent="-382588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 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3.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三相主触头无严重烧痕、无熔瘤，其厚度不小于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0.4mm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，三触头闭合断开要求同步，触桥无过热变形。</a:t>
            </a:r>
          </a:p>
          <a:p>
            <a:pPr marL="0" lvl="0" indent="-382588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 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4.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检查辅触头状态。</a:t>
            </a:r>
          </a:p>
          <a:p>
            <a:pPr marL="0" lvl="0" indent="-382588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 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5.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更换烧损、超限及不良触头。</a:t>
            </a:r>
          </a:p>
          <a:p>
            <a:pPr marL="0" lvl="0" indent="-382588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 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6.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检查触头厚度，开距</a:t>
            </a:r>
          </a:p>
        </p:txBody>
      </p:sp>
      <p:sp>
        <p:nvSpPr>
          <p:cNvPr id="7172" name="Rectangle 2"/>
          <p:cNvSpPr txBox="1"/>
          <p:nvPr/>
        </p:nvSpPr>
        <p:spPr>
          <a:xfrm>
            <a:off x="990600" y="152400"/>
            <a:ext cx="5867400" cy="5334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FFFF"/>
                </a:solidFill>
                <a:latin typeface="黑体" pitchFamily="49" charset="-122"/>
                <a:ea typeface="黑体" pitchFamily="49" charset="-122"/>
              </a:rPr>
              <a:t>三、电磁接触器的检修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3"/>
          <p:cNvSpPr>
            <a:spLocks noGrp="1"/>
          </p:cNvSpPr>
          <p:nvPr>
            <p:ph idx="1"/>
          </p:nvPr>
        </p:nvSpPr>
        <p:spPr>
          <a:xfrm>
            <a:off x="539750" y="1196975"/>
            <a:ext cx="8229600" cy="4968875"/>
          </a:xfrm>
          <a:noFill/>
          <a:ln>
            <a:miter lim="800000"/>
          </a:ln>
        </p:spPr>
        <p:txBody>
          <a:bodyPr wrap="square" lIns="102401" tIns="51201" rIns="102401" bIns="51201" anchor="t" anchorCtr="0"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       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接触器的常见故障及处理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zh-CN" sz="24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    </a:t>
            </a:r>
            <a:r>
              <a:rPr lang="zh-CN" altLang="en-US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）接触器的开闭不灵活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Tx/>
              <a:buAutoNum type="circleNumDbPlain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机械部分卡滞；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Tx/>
              <a:buAutoNum type="circleNumDbPlain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传动部分摩擦力过大；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Tx/>
              <a:buAutoNum type="circleNumDbPlain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气隙中有阻塞；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Tx/>
              <a:buAutoNum type="circleNumDbPlain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电空接触器漏风或风压不足；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 typeface="宋体" pitchFamily="2" charset="-122"/>
              <a:buChar char="→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排除相应故障</a:t>
            </a:r>
          </a:p>
        </p:txBody>
      </p:sp>
      <p:sp>
        <p:nvSpPr>
          <p:cNvPr id="8195" name="Rectangle 2"/>
          <p:cNvSpPr>
            <a:spLocks noGrp="1"/>
          </p:cNvSpPr>
          <p:nvPr>
            <p:ph type="title" idx="4294967295"/>
          </p:nvPr>
        </p:nvSpPr>
        <p:spPr>
          <a:xfrm>
            <a:off x="990600" y="152400"/>
            <a:ext cx="5867400" cy="5334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FFFFFF"/>
                </a:solidFill>
                <a:latin typeface="宋体" pitchFamily="2" charset="-122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latin typeface="黑体" pitchFamily="49" charset="-122"/>
                <a:ea typeface="黑体" pitchFamily="49" charset="-122"/>
              </a:rPr>
              <a:t>三、电磁接触器的检修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3"/>
          <p:cNvSpPr>
            <a:spLocks noGrp="1"/>
          </p:cNvSpPr>
          <p:nvPr>
            <p:ph idx="1"/>
          </p:nvPr>
        </p:nvSpPr>
        <p:spPr>
          <a:xfrm>
            <a:off x="539750" y="1196975"/>
            <a:ext cx="8229600" cy="4968875"/>
          </a:xfrm>
          <a:noFill/>
          <a:ln>
            <a:miter lim="800000"/>
          </a:ln>
        </p:spPr>
        <p:txBody>
          <a:bodyPr wrap="square" lIns="102401" tIns="51201" rIns="102401" bIns="51201" anchor="t" anchorCtr="0"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）通电后不能完全闭合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Tx/>
              <a:buAutoNum type="circleNumDbPlain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电源电压低于线圈最低工作电压；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 typeface="宋体" pitchFamily="2" charset="-122"/>
              <a:buChar char="→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   调整电源电压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②    触头开距过大；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 typeface="宋体" pitchFamily="2" charset="-122"/>
              <a:buChar char="→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   调整触头开距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③      触头弹簧与反力弹簧压力过大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 typeface="宋体" pitchFamily="2" charset="-122"/>
              <a:buChar char="→"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        调整或更换弹簧</a:t>
            </a:r>
          </a:p>
        </p:txBody>
      </p:sp>
      <p:sp>
        <p:nvSpPr>
          <p:cNvPr id="9219" name="Rectangle 2"/>
          <p:cNvSpPr>
            <a:spLocks noGrp="1"/>
          </p:cNvSpPr>
          <p:nvPr>
            <p:ph type="title" idx="4294967295"/>
          </p:nvPr>
        </p:nvSpPr>
        <p:spPr>
          <a:xfrm>
            <a:off x="990600" y="152400"/>
            <a:ext cx="5867400" cy="5334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FFFFFF"/>
                </a:solidFill>
                <a:latin typeface="宋体" pitchFamily="2" charset="-122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latin typeface="黑体" pitchFamily="49" charset="-122"/>
                <a:ea typeface="黑体" pitchFamily="49" charset="-122"/>
              </a:rPr>
              <a:t>三、电磁接触器的检修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196975"/>
            <a:ext cx="8229600" cy="4968875"/>
          </a:xfrm>
          <a:prstGeom prst="rect">
            <a:avLst/>
          </a:prstGeom>
        </p:spPr>
        <p:txBody>
          <a:bodyPr vert="horz" wrap="square" lIns="102401" tIns="51201" rIns="102401" bIns="51201" numCol="1" anchor="t" anchorCtr="0" compatLnSpc="1">
            <a:prstTxWarp prst="textNoShape">
              <a:avLst/>
            </a:prstTxWarp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 spc="0">
                <a:latin typeface="微软雅黑" pitchFamily="34" charset="-122"/>
                <a:ea typeface="微软雅黑" pitchFamily="34" charset="-122"/>
              </a:rPr>
              <a:t>     </a:t>
            </a:r>
            <a:r>
              <a:rPr lang="zh-CN" altLang="en-US" sz="2400" spc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 spc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spc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）接触器闭合过程过猛或线圈过热冒烟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 spc="0">
                <a:latin typeface="微软雅黑" pitchFamily="34" charset="-122"/>
                <a:ea typeface="微软雅黑" pitchFamily="34" charset="-122"/>
              </a:rPr>
              <a:t>       电源电压过高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Clr>
                <a:schemeClr val="tx1"/>
              </a:buClr>
              <a:buFont typeface="宋体" pitchFamily="2" charset="-122"/>
              <a:buChar char="→"/>
            </a:pPr>
            <a:r>
              <a:rPr lang="zh-CN" altLang="en-US" sz="2400" spc="0">
                <a:latin typeface="微软雅黑" pitchFamily="34" charset="-122"/>
                <a:ea typeface="微软雅黑" pitchFamily="34" charset="-122"/>
              </a:rPr>
              <a:t>调整电源电压或更换线圈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 spc="0">
                <a:latin typeface="微软雅黑" pitchFamily="34" charset="-122"/>
                <a:ea typeface="微软雅黑" pitchFamily="34" charset="-122"/>
              </a:rPr>
              <a:t>    </a:t>
            </a:r>
            <a:r>
              <a:rPr lang="zh-CN" altLang="en-US" sz="2400" spc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 spc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2400" spc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）断电后不释放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 spc="0">
                <a:latin typeface="微软雅黑" pitchFamily="34" charset="-122"/>
                <a:ea typeface="微软雅黑" pitchFamily="34" charset="-122"/>
              </a:rPr>
              <a:t>     反力弹簧反力过弱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 spc="0">
                <a:latin typeface="微软雅黑" pitchFamily="34" charset="-122"/>
                <a:ea typeface="微软雅黑" pitchFamily="34" charset="-122"/>
              </a:rPr>
              <a:t>     剩磁过大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 spc="0">
                <a:latin typeface="微软雅黑" pitchFamily="34" charset="-122"/>
                <a:ea typeface="微软雅黑" pitchFamily="34" charset="-122"/>
              </a:rPr>
              <a:t>     触头熔焊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 spc="0">
                <a:latin typeface="微软雅黑" pitchFamily="34" charset="-122"/>
                <a:ea typeface="微软雅黑" pitchFamily="34" charset="-122"/>
              </a:rPr>
              <a:t>     电空接触器电控阀卡住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  <a:p>
            <a:pPr marL="382588" lvl="0" indent="-382588" eaLnBrk="1" hangingPunct="0">
              <a:buClr>
                <a:schemeClr val="tx1"/>
              </a:buClr>
              <a:buFont typeface="宋体" pitchFamily="2" charset="-122"/>
              <a:buNone/>
            </a:pPr>
            <a:endParaRPr lang="en-US" altLang="zh-CN" sz="2400">
              <a:latin typeface="宋体" pitchFamily="2" charset="-122"/>
            </a:endParaRPr>
          </a:p>
        </p:txBody>
      </p:sp>
      <p:sp>
        <p:nvSpPr>
          <p:cNvPr id="10243" name="Rectangle 2"/>
          <p:cNvSpPr>
            <a:spLocks noGrp="1"/>
          </p:cNvSpPr>
          <p:nvPr>
            <p:ph type="title" idx="4294967295"/>
          </p:nvPr>
        </p:nvSpPr>
        <p:spPr>
          <a:xfrm>
            <a:off x="990600" y="152400"/>
            <a:ext cx="5867400" cy="5334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FFFFFF"/>
                </a:solidFill>
                <a:latin typeface="宋体" pitchFamily="2" charset="-122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latin typeface="黑体" pitchFamily="49" charset="-122"/>
                <a:ea typeface="黑体" pitchFamily="49" charset="-122"/>
              </a:rPr>
              <a:t>三、电磁接触器的检修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1143000"/>
            <a:ext cx="8229600" cy="5619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FFFFFF"/>
                </a:solidFill>
                <a:latin typeface="宋体" pitchFamily="2" charset="-122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SS9</a:t>
            </a:r>
            <a:r>
              <a:rPr lang="zh-CN" altLang="en-US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改机车上</a:t>
            </a: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6C</a:t>
            </a:r>
            <a:r>
              <a:rPr lang="zh-CN" altLang="en-US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交流接触器的维护检查</a:t>
            </a:r>
          </a:p>
        </p:txBody>
      </p:sp>
      <p:sp>
        <p:nvSpPr>
          <p:cNvPr id="11267" name="Rectangle 3"/>
          <p:cNvSpPr>
            <a:spLocks noGrp="1"/>
          </p:cNvSpPr>
          <p:nvPr>
            <p:ph idx="1"/>
          </p:nvPr>
        </p:nvSpPr>
        <p:spPr>
          <a:xfrm>
            <a:off x="539750" y="2035175"/>
            <a:ext cx="8229600" cy="4060825"/>
          </a:xfrm>
          <a:noFill/>
          <a:ln>
            <a:miter lim="800000"/>
          </a:ln>
        </p:spPr>
        <p:txBody>
          <a:bodyPr wrap="square" lIns="102401" tIns="51201" rIns="102401" bIns="51201" anchor="t" anchorCtr="0"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、机车运行达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万公里进行辅修时，检查维护项目：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）在确认断电情况下进行以下项目：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清理接触器外部，应无尘垢油污；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检查接触器外观，应无破损或异常；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检查各接线端子应无松脱；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检查接触器安装应无松动现象。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）上述项目完成后，通电检查，接触器应无异音；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）辅修作业，无需打开接触器灭弧罩，并不必对动、静触头进行检修。</a:t>
            </a:r>
          </a:p>
        </p:txBody>
      </p:sp>
      <p:sp>
        <p:nvSpPr>
          <p:cNvPr id="11268" name="Rectangle 2"/>
          <p:cNvSpPr txBox="1"/>
          <p:nvPr/>
        </p:nvSpPr>
        <p:spPr>
          <a:xfrm>
            <a:off x="990600" y="152400"/>
            <a:ext cx="5867400" cy="5334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FFFF"/>
                </a:solidFill>
                <a:latin typeface="黑体" pitchFamily="49" charset="-122"/>
                <a:ea typeface="黑体" pitchFamily="49" charset="-122"/>
              </a:rPr>
              <a:t>三、电磁接触器的检修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3"/>
          <p:cNvSpPr>
            <a:spLocks noGrp="1"/>
          </p:cNvSpPr>
          <p:nvPr>
            <p:ph idx="1"/>
          </p:nvPr>
        </p:nvSpPr>
        <p:spPr>
          <a:xfrm>
            <a:off x="304800" y="1295400"/>
            <a:ext cx="8229600" cy="4114800"/>
          </a:xfrm>
          <a:noFill/>
          <a:ln>
            <a:miter lim="800000"/>
          </a:ln>
        </p:spPr>
        <p:txBody>
          <a:bodyPr wrap="square" lIns="102401" tIns="51201" rIns="102401" bIns="51201" anchor="t" anchorCtr="0"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、机车运行达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万公里进行小修时，对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6C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系列接触器的检查维护项目：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）在确认断电情况下进行以下项目：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清理接触器外部，应无尘垢油污；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检查接触器外观，应无破损或异常；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检查各接线端子应无松脱；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检查接触器安装应无松动现象。</a:t>
            </a:r>
          </a:p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打开灭弧罩，用棉布蘸酒精清理触头、支架和灭弧罩上黑色碳粉。</a:t>
            </a:r>
          </a:p>
        </p:txBody>
      </p:sp>
      <p:sp>
        <p:nvSpPr>
          <p:cNvPr id="12291" name="Rectangle 2"/>
          <p:cNvSpPr>
            <a:spLocks noGrp="1"/>
          </p:cNvSpPr>
          <p:nvPr>
            <p:ph type="title" idx="4294967295"/>
          </p:nvPr>
        </p:nvSpPr>
        <p:spPr>
          <a:xfrm>
            <a:off x="990600" y="152400"/>
            <a:ext cx="5867400" cy="5334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FFFFFF"/>
                </a:solidFill>
                <a:latin typeface="宋体" pitchFamily="2" charset="-122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latin typeface="黑体" pitchFamily="49" charset="-122"/>
                <a:ea typeface="黑体" pitchFamily="49" charset="-122"/>
              </a:rPr>
              <a:t>三、电磁接触器的检修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3"/>
          <p:cNvSpPr>
            <a:spLocks noGrp="1"/>
          </p:cNvSpPr>
          <p:nvPr>
            <p:ph idx="1"/>
          </p:nvPr>
        </p:nvSpPr>
        <p:spPr>
          <a:xfrm>
            <a:off x="304800" y="1295400"/>
            <a:ext cx="8229600" cy="4114800"/>
          </a:xfrm>
          <a:noFill/>
          <a:ln>
            <a:miter lim="800000"/>
          </a:ln>
        </p:spPr>
        <p:txBody>
          <a:bodyPr wrap="square" lIns="102401" tIns="51201" rIns="102401" bIns="51201" anchor="t" anchorCtr="0">
            <a:noAutofit/>
          </a:bodyPr>
          <a:lstStyle>
            <a:lvl1pPr marL="382588" indent="-382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831850" indent="-3190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31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279525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7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790700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303463" indent="-255588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3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7606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6pPr>
            <a:lvl7pPr marL="32178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7pPr>
            <a:lvl8pPr marL="36750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8pPr>
            <a:lvl9pPr marL="4132263" indent="-255588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3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65125" lvl="0" indent="-282575" eaLnBrk="1" hangingPunct="1">
              <a:buFont typeface="Wingdings" pitchFamily="2" charset="2"/>
              <a:buNone/>
            </a:pP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、机车运行达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12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万公里进行小修时，对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6C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系列接触器的检查维护项目：</a:t>
            </a:r>
          </a:p>
          <a:p>
            <a:pPr marL="365125" lvl="0" indent="-282575" eaLnBrk="1" hangingPunct="1"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）上述项目完成后，通电检查，接触器应无异音；</a:t>
            </a:r>
          </a:p>
          <a:p>
            <a:pPr marL="365125" lvl="0" indent="-282575" eaLnBrk="1" hangingPunct="1"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）不允许用纱布，锉刀对动、静触头进行磨修。</a:t>
            </a:r>
          </a:p>
          <a:p>
            <a:pPr marL="365125" lvl="0" indent="-282575" eaLnBrk="1" hangingPunct="1">
              <a:buFont typeface="Wingdings" pitchFamily="2" charset="2"/>
              <a:buNone/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打开灭弧罩后不允许用强力推压动触头机构进行合、分检查。</a:t>
            </a:r>
          </a:p>
        </p:txBody>
      </p:sp>
      <p:sp>
        <p:nvSpPr>
          <p:cNvPr id="13315" name="Rectangle 2"/>
          <p:cNvSpPr>
            <a:spLocks noGrp="1"/>
          </p:cNvSpPr>
          <p:nvPr>
            <p:ph type="title" idx="4294967295"/>
          </p:nvPr>
        </p:nvSpPr>
        <p:spPr>
          <a:xfrm>
            <a:off x="990600" y="152400"/>
            <a:ext cx="5867400" cy="5334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rgbClr val="FFFFFF"/>
                </a:solidFill>
                <a:latin typeface="宋体" pitchFamily="2" charset="-122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latin typeface="黑体" pitchFamily="49" charset="-122"/>
                <a:ea typeface="黑体" pitchFamily="49" charset="-122"/>
              </a:rPr>
              <a:t>三、电磁接触器的检修</a:t>
            </a:r>
          </a:p>
        </p:txBody>
      </p:sp>
    </p:spTree>
  </p:cSld>
  <p:clrMapOvr>
    <a:masterClrMapping/>
  </p:clrMapOvr>
  <p:transition spd="slow">
    <p:strips dir="rd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https://d.book118.com/298071000047006023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1_Office 主题​​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1_Office 主题​​">
      <a:majorFont>
        <a:latin typeface="宋体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Office 主题​​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微软雅黑</vt:lpstr>
      <vt:lpstr>黑体</vt:lpstr>
      <vt:lpstr>Wingdings</vt:lpstr>
      <vt:lpstr>Office Theme</vt:lpstr>
      <vt:lpstr>PowerPoint Presentation</vt:lpstr>
      <vt:lpstr>PowerPoint Presentation</vt:lpstr>
      <vt:lpstr>三、电磁接触器的检修</vt:lpstr>
      <vt:lpstr>交流接触器的检修范围</vt:lpstr>
      <vt:lpstr>三、电磁接触器的检修</vt:lpstr>
      <vt:lpstr>三、电磁接触器的检修</vt:lpstr>
      <vt:lpstr>三、电磁接触器的检修</vt:lpstr>
      <vt:lpstr>SS9改机车上6C交流接触器的维护检查</vt:lpstr>
      <vt:lpstr>三、电磁接触器的检修</vt:lpstr>
      <vt:lpstr>三、电磁接触器的检修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2024-08-29T21:13:02.334</cp:lastPrinted>
  <dcterms:created xsi:type="dcterms:W3CDTF">2024-08-29T13:13:02Z</dcterms:created>
  <dcterms:modified xsi:type="dcterms:W3CDTF">2024-08-29T13:13:03Z</dcterms:modified>
</cp:coreProperties>
</file>