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1E824B-82A1-44FE-88CC-53A76B60C9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BE60B-9AAD-4D33-9B9D-9C0A25EE8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C48F28-95BA-4321-96EF-E2E2F3635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9BD663-CAE6-443E-90FC-2F9ADCAC5A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4DF2D8-2D4A-4640-A443-ECE4F3E184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946ECE-0E34-42D4-8E58-95E7474B14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9ED091-2DEE-473B-B7FB-7090B72113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E81B73-9563-4BBE-87F1-2AF5F6D6F9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320D28-26CC-43E5-9764-B2D202584E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EDA458-3236-4957-9102-BD016D990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00BDFE-6F3C-48AC-BDFE-F6F97AB5B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7307413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学生日常护理课件\n## 1.学生日常护理概述\n### 1.1学生日常护理的定义与重要性\n### 1.2学生日常护理的主要对象\n### 1.3学生日常护理的实施原则\n## 2.学生日常生活护理\n### 2.1学生日常洗漱与卫生\n### 2.2学生饮食与营养\n### 2.3学生作息规律与睡眠\n## 3.学生心理健康护理\n### 3.1学生心理压力的识别与应对\n### 3.2学生情绪调节与心理健康\n### 3.3学生心理问题的预防与干预\n## 4.学生安全与健康教育\n### 4.1学生安全教育的重要性\n### 4.2学生健康教育的实施\n### 4.3学生健康习惯的培养\n## 5.学生常见疾病预防与护理\n### 5.1学生常见疾病的预防\n### 5.2学生常见疾病的护理\n### 5.3学生用药安全与指导\n## 6.学生意外伤害的急救与处理\n### 6.1学生意外伤害的急救知识\n### 6.2学生意外伤害的处理方法\n### 6.3学生意外伤害的预防策略\n## 7.学生日常护理的实践与探索\n### 7.1学生日常护理的实践案例\n### 7.2学生日常护理的经验分享\n### 7.3学生日常护理的未来展望\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a:t>学生日常护理课件</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6" name="" descr="{&quot;isTemplate&quot;:true,&quot;type&quot;:2}"/>
        <p:cNvGrpSpPr/>
        <p:nvPr/>
      </p:nvGrpSpPr>
      <p:grpSpPr>
        <a:xfrm>
          <a:off x="0" y="0"/>
          <a:ext cx="0" cy="0"/>
        </a:xfrm>
      </p:grpSpPr>
      <p:sp>
        <p:nvSpPr>
          <p:cNvPr id="107"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学生日常护理概述</a:t>
            </a:r>
            <a:endParaRPr/>
          </a:p>
        </p:txBody>
      </p:sp>
      <p:sp>
        <p:nvSpPr>
          <p:cNvPr id="10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grpSp>
        <p:nvGrpSpPr>
          <p:cNvPr id="15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8" name=""/>
            <p:cNvGrpSpPr/>
            <p:nvPr/>
          </p:nvGrpSpPr>
          <p:grpSpPr>
            <a:xfrm>
              <a:off x="685800" y="3146904"/>
              <a:ext cx="5760000" cy="3225487"/>
              <a:chOff x="685800" y="3146904"/>
              <a:chExt cx="5760000" cy="3225487"/>
            </a:xfrm>
          </p:grpSpPr>
          <p:sp>
            <p:nvSpPr>
              <p:cNvPr id="15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学生日常护理是指针对学生在日常生活和学习过程中所需的健康护理和心理护理</a:t>
                </a:r>
                <a:endParaRPr kumimoji="1" lang="en-US" altLang="zh-CN" sz="1800" b="1">
                  <a:solidFill>
                    <a:schemeClr val="bg1"/>
                  </a:solidFill>
                  <a:latin typeface="+mj-ea"/>
                  <a:ea typeface="+mj-ea"/>
                </a:endParaRPr>
              </a:p>
            </p:txBody>
          </p:sp>
          <p:sp>
            <p:nvSpPr>
              <p:cNvPr id="16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健康护理包括生活习惯、饮食、作息等方面的护理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心理护理包括心理压力、情绪调节、心理健康等方面的护理</a:t>
                </a:r>
                <a:endParaRPr/>
              </a:p>
            </p:txBody>
          </p:sp>
        </p:grpSp>
        <p:grpSp>
          <p:nvGrpSpPr>
            <p:cNvPr id="161" name=""/>
            <p:cNvGrpSpPr/>
            <p:nvPr/>
          </p:nvGrpSpPr>
          <p:grpSpPr>
            <a:xfrm>
              <a:off x="6016236" y="3146904"/>
              <a:ext cx="5400000" cy="3225487"/>
              <a:chOff x="6016236" y="3146904"/>
              <a:chExt cx="5400000" cy="3225487"/>
            </a:xfrm>
          </p:grpSpPr>
          <p:sp>
            <p:nvSpPr>
              <p:cNvPr id="16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学生日常护理的重要性</a:t>
                </a:r>
                <a:endParaRPr kumimoji="1" lang="en-US" altLang="zh-CN" sz="1800" b="1">
                  <a:solidFill>
                    <a:schemeClr val="bg1"/>
                  </a:solidFill>
                  <a:latin typeface="+mj-ea"/>
                  <a:ea typeface="+mj-ea"/>
                </a:endParaRPr>
              </a:p>
            </p:txBody>
          </p:sp>
          <p:sp>
            <p:nvSpPr>
              <p:cNvPr id="16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有助于提高学生的</a:t>
                </a:r>
                <a:r>
                  <a:rPr lang="zh-CN" sz="1400" b="1">
                    <a:solidFill>
                      <a:schemeClr val="tx1">
                        <a:lumMod val="50000"/>
                        <a:lumOff val="50000"/>
                        <a:alpha val="100000"/>
                      </a:schemeClr>
                    </a:solidFill>
                    <a:latin typeface="微软雅黑"/>
                    <a:ea typeface="微软雅黑"/>
                  </a:rPr>
                  <a:t>身体素质</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心理素质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有助于培养学生的</a:t>
                </a:r>
                <a:r>
                  <a:rPr lang="zh-CN" sz="1400" b="1">
                    <a:solidFill>
                      <a:schemeClr val="tx1">
                        <a:lumMod val="50000"/>
                        <a:lumOff val="50000"/>
                        <a:alpha val="100000"/>
                      </a:schemeClr>
                    </a:solidFill>
                    <a:latin typeface="微软雅黑"/>
                    <a:ea typeface="微软雅黑"/>
                  </a:rPr>
                  <a:t>良好生活习惯</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健康生活方式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有助于预防和减少学生的</a:t>
                </a:r>
                <a:r>
                  <a:rPr lang="zh-CN" sz="1400" b="1">
                    <a:solidFill>
                      <a:schemeClr val="tx1">
                        <a:lumMod val="50000"/>
                        <a:lumOff val="50000"/>
                        <a:alpha val="100000"/>
                      </a:schemeClr>
                    </a:solidFill>
                    <a:latin typeface="微软雅黑"/>
                    <a:ea typeface="微软雅黑"/>
                  </a:rPr>
                  <a:t>疾病发生</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意外伤害</a:t>
                </a:r>
                <a:endParaRPr/>
              </a:p>
            </p:txBody>
          </p:sp>
        </p:grpSp>
      </p:grpSp>
      <p:sp>
        <p:nvSpPr>
          <p:cNvPr id="16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学生日常护理的定义与重要性</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sp>
        <p:nvSpPr>
          <p:cNvPr id="172"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学生日常护理的主要对象</a:t>
            </a:r>
            <a:endParaRPr lang="en-US" sz="3600" b="1">
              <a:latin typeface="微软雅黑"/>
              <a:ea typeface="微软雅黑"/>
            </a:endParaRPr>
          </a:p>
        </p:txBody>
      </p:sp>
      <p:sp>
        <p:nvSpPr>
          <p:cNvPr id="173"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学生日常护理的主要对象是</a:t>
            </a:r>
            <a:r>
              <a:rPr lang="zh-CN" sz="1400" b="1" spc="300">
                <a:solidFill>
                  <a:schemeClr val="tx1">
                    <a:lumMod val="50000"/>
                    <a:lumOff val="50000"/>
                    <a:alpha val="100000"/>
                  </a:schemeClr>
                </a:solidFill>
                <a:latin typeface="微软雅黑"/>
                <a:ea typeface="微软雅黑"/>
              </a:rPr>
              <a:t>在校学生</a:t>
            </a:r>
            <a:r>
              <a:rPr lang="zh-CN" sz="1400" spc="300">
                <a:solidFill>
                  <a:schemeClr val="tx1">
                    <a:lumMod val="50000"/>
                    <a:lumOff val="50000"/>
                    <a:alpha val="100000"/>
                  </a:schemeClr>
                </a:solidFill>
                <a:latin typeface="微软雅黑"/>
                <a:ea typeface="微软雅黑"/>
              </a:rPr>
              <a:t>，包括小学生、中学生和大学生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不同年龄段的学生有不同的护理需求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不同性别、性格和学习成绩的学生也有不同的护理需求</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学生日常护理的对象还包括</a:t>
            </a:r>
            <a:r>
              <a:rPr lang="zh-CN" sz="1400" b="1" spc="300">
                <a:solidFill>
                  <a:schemeClr val="tx1">
                    <a:lumMod val="50000"/>
                    <a:lumOff val="50000"/>
                    <a:alpha val="100000"/>
                  </a:schemeClr>
                </a:solidFill>
                <a:latin typeface="微软雅黑"/>
                <a:ea typeface="微软雅黑"/>
              </a:rPr>
              <a:t>家长</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老师</a:t>
            </a:r>
            <a:r>
              <a:rPr lang="zh-CN" sz="1400" spc="300">
                <a:solidFill>
                  <a:schemeClr val="tx1">
                    <a:lumMod val="50000"/>
                    <a:lumOff val="50000"/>
                    <a:alpha val="100000"/>
                  </a:schemeClr>
                </a:solidFill>
                <a:latin typeface="微软雅黑"/>
                <a:ea typeface="微软雅黑"/>
              </a:rPr>
              <a:t>，他们需要关注学生的健康状况和心理状况，提供适当的护理和指导</a:t>
            </a:r>
            <a:endParaRPr/>
          </a:p>
        </p:txBody>
      </p:sp>
      <p:cxnSp>
        <p:nvCxnSpPr>
          <p:cNvPr id="174"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5"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grpSp>
        <p:nvGrpSpPr>
          <p:cNvPr id="177"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8" name=""/>
            <p:cNvGrpSpPr/>
            <p:nvPr/>
          </p:nvGrpSpPr>
          <p:grpSpPr>
            <a:xfrm>
              <a:off x="685801" y="3146904"/>
              <a:ext cx="4207178" cy="3287791"/>
              <a:chOff x="685801" y="3146904"/>
              <a:chExt cx="4207178" cy="3287791"/>
            </a:xfrm>
          </p:grpSpPr>
          <p:sp>
            <p:nvSpPr>
              <p:cNvPr id="17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个体化原则：针对每个学生的具体情况，制定个性化的护理计划和方法</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考虑学生的年龄、性别、性格、学习能力等因素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考虑学生的家庭环境、学校环境、社会环境等因素</a:t>
                </a:r>
                <a:endParaRPr/>
              </a:p>
            </p:txBody>
          </p:sp>
        </p:grpSp>
        <p:grpSp>
          <p:nvGrpSpPr>
            <p:cNvPr id="181" name=""/>
            <p:cNvGrpSpPr/>
            <p:nvPr/>
          </p:nvGrpSpPr>
          <p:grpSpPr>
            <a:xfrm>
              <a:off x="4408278" y="3146904"/>
              <a:ext cx="3798485" cy="3287791"/>
              <a:chOff x="4408278" y="3146904"/>
              <a:chExt cx="3798485" cy="3287791"/>
            </a:xfrm>
          </p:grpSpPr>
          <p:sp>
            <p:nvSpPr>
              <p:cNvPr id="18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全面性原则：关注学生的身体健康和心理健康，提供全面的护理服务</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身体健康方面：关注学生的饮食、睡眠、运动等方面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心理健康方面：关注学生的心理压力、情绪调节、心理健康等方面</a:t>
                </a:r>
                <a:endParaRPr/>
              </a:p>
            </p:txBody>
          </p:sp>
        </p:grpSp>
        <p:grpSp>
          <p:nvGrpSpPr>
            <p:cNvPr id="184" name=""/>
            <p:cNvGrpSpPr/>
            <p:nvPr/>
          </p:nvGrpSpPr>
          <p:grpSpPr>
            <a:xfrm>
              <a:off x="7707715" y="3146904"/>
              <a:ext cx="3798485" cy="3287791"/>
              <a:chOff x="7707715" y="3146904"/>
              <a:chExt cx="3798485" cy="3287791"/>
            </a:xfrm>
          </p:grpSpPr>
          <p:sp>
            <p:nvSpPr>
              <p:cNvPr id="18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持续性原则：学生日常护理是一个长期的、持续的过程</a:t>
                </a:r>
                <a:endParaRPr kumimoji="1" lang="en-US" altLang="zh-CN" sz="1800" b="1">
                  <a:solidFill>
                    <a:schemeClr val="bg1"/>
                  </a:solidFill>
                  <a:latin typeface="+mj-ea"/>
                  <a:ea typeface="+mj-ea"/>
                </a:endParaRPr>
              </a:p>
            </p:txBody>
          </p:sp>
          <p:sp>
            <p:nvSpPr>
              <p:cNvPr id="18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需要持续关注学生的健康状况和心理状况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需要根据学生的变化和需求，调整护理计划和方法</a:t>
                </a:r>
                <a:endParaRPr/>
              </a:p>
            </p:txBody>
          </p:sp>
        </p:grpSp>
      </p:grpSp>
      <p:sp>
        <p:nvSpPr>
          <p:cNvPr id="18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学生日常护理的实施原则</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2}"/>
        <p:cNvGrpSpPr/>
        <p:nvPr/>
      </p:nvGrpSpPr>
      <p:grpSpPr>
        <a:xfrm>
          <a:off x="0" y="0"/>
          <a:ext cx="0" cy="0"/>
        </a:xfrm>
      </p:grpSpPr>
      <p:sp>
        <p:nvSpPr>
          <p:cNvPr id="189"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学生日常生活护理</a:t>
            </a:r>
            <a:endParaRPr/>
          </a:p>
        </p:txBody>
      </p:sp>
      <p:sp>
        <p:nvSpPr>
          <p:cNvPr id="19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4" name="Group 598"/>
            <p:cNvGrpSpPr/>
            <p:nvPr/>
          </p:nvGrpSpPr>
          <p:grpSpPr>
            <a:xfrm>
              <a:off x="763829" y="1414808"/>
              <a:ext cx="6972294" cy="2337649"/>
              <a:chOff x="763829" y="1414808"/>
              <a:chExt cx="6972294" cy="2337649"/>
            </a:xfrm>
          </p:grpSpPr>
          <p:sp>
            <p:nvSpPr>
              <p:cNvPr id="1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学生日常洗漱与卫生的重要性</a:t>
                </a:r>
                <a:endParaRPr/>
              </a:p>
            </p:txBody>
          </p:sp>
          <p:sp>
            <p:nvSpPr>
              <p:cNvPr id="1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有助于保持学生的</a:t>
                </a:r>
                <a:r>
                  <a:rPr lang="zh-CN" sz="1400" b="1">
                    <a:solidFill>
                      <a:schemeClr val="tx1">
                        <a:alpha val="100000"/>
                      </a:schemeClr>
                    </a:solidFill>
                    <a:latin typeface="Microsoft Yahei"/>
                    <a:ea typeface="Microsoft Yahei"/>
                  </a:rPr>
                  <a:t>个人卫生</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环境卫生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有助于预防学生的</a:t>
                </a:r>
                <a:r>
                  <a:rPr lang="zh-CN" sz="1400" b="1">
                    <a:solidFill>
                      <a:schemeClr val="tx1">
                        <a:alpha val="100000"/>
                      </a:schemeClr>
                    </a:solidFill>
                    <a:latin typeface="Microsoft Yahei"/>
                    <a:ea typeface="Microsoft Yahei"/>
                  </a:rPr>
                  <a:t>疾病发生</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传染病的传播</a:t>
                </a:r>
                <a:endParaRPr/>
              </a:p>
            </p:txBody>
          </p:sp>
          <p:sp>
            <p:nvSpPr>
              <p:cNvPr id="1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1" name="Group 591"/>
            <p:cNvGrpSpPr/>
            <p:nvPr/>
          </p:nvGrpSpPr>
          <p:grpSpPr>
            <a:xfrm>
              <a:off x="689593" y="3949139"/>
              <a:ext cx="7078256" cy="2128975"/>
              <a:chOff x="689593" y="3949139"/>
              <a:chExt cx="7078256" cy="2128975"/>
            </a:xfrm>
          </p:grpSpPr>
          <p:sp>
            <p:nvSpPr>
              <p:cNvPr id="2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学生日常洗漱与卫生的内容</a:t>
                </a:r>
                <a:endParaRPr/>
              </a:p>
            </p:txBody>
          </p:sp>
          <p:sp>
            <p:nvSpPr>
              <p:cNvPr id="2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养成良好的</a:t>
                </a:r>
                <a:r>
                  <a:rPr lang="zh-CN" sz="1400" b="1">
                    <a:solidFill>
                      <a:schemeClr val="tx1">
                        <a:alpha val="100000"/>
                      </a:schemeClr>
                    </a:solidFill>
                    <a:latin typeface="Microsoft Yahei"/>
                    <a:ea typeface="Microsoft Yahei"/>
                  </a:rPr>
                  <a:t>洗手习惯</a:t>
                </a:r>
                <a:r>
                  <a:rPr lang="zh-CN" sz="1400">
                    <a:solidFill>
                      <a:schemeClr val="tx1">
                        <a:alpha val="100000"/>
                      </a:schemeClr>
                    </a:solidFill>
                    <a:latin typeface="Microsoft Yahei"/>
                    <a:ea typeface="Microsoft Yahei"/>
                  </a:rPr>
                  <a:t>，尤其在吃饭、上厕所后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每天</a:t>
                </a:r>
                <a:r>
                  <a:rPr lang="zh-CN" sz="1400" b="1">
                    <a:solidFill>
                      <a:schemeClr val="tx1">
                        <a:alpha val="100000"/>
                      </a:schemeClr>
                    </a:solidFill>
                    <a:latin typeface="Microsoft Yahei"/>
                    <a:ea typeface="Microsoft Yahei"/>
                  </a:rPr>
                  <a:t>洗澡</a:t>
                </a:r>
                <a:r>
                  <a:rPr lang="zh-CN" sz="1400">
                    <a:solidFill>
                      <a:schemeClr val="tx1">
                        <a:alpha val="100000"/>
                      </a:schemeClr>
                    </a:solidFill>
                    <a:latin typeface="Microsoft Yahei"/>
                    <a:ea typeface="Microsoft Yahei"/>
                  </a:rPr>
                  <a:t>，保持身体清洁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勤换</a:t>
                </a:r>
                <a:r>
                  <a:rPr lang="zh-CN" sz="1400" b="1">
                    <a:solidFill>
                      <a:schemeClr val="tx1">
                        <a:alpha val="100000"/>
                      </a:schemeClr>
                    </a:solidFill>
                    <a:latin typeface="Microsoft Yahei"/>
                    <a:ea typeface="Microsoft Yahei"/>
                  </a:rPr>
                  <a:t>衣服</a:t>
                </a:r>
                <a:r>
                  <a:rPr lang="zh-CN" sz="1400">
                    <a:solidFill>
                      <a:schemeClr val="tx1">
                        <a:alpha val="100000"/>
                      </a:schemeClr>
                    </a:solidFill>
                    <a:latin typeface="Microsoft Yahei"/>
                    <a:ea typeface="Microsoft Yahei"/>
                  </a:rPr>
                  <a:t>，保持衣物整洁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注意</a:t>
                </a:r>
                <a:r>
                  <a:rPr lang="zh-CN" sz="1400" b="1">
                    <a:solidFill>
                      <a:schemeClr val="tx1">
                        <a:alpha val="100000"/>
                      </a:schemeClr>
                    </a:solidFill>
                    <a:latin typeface="Microsoft Yahei"/>
                    <a:ea typeface="Microsoft Yahei"/>
                  </a:rPr>
                  <a:t>口腔卫生</a:t>
                </a:r>
                <a:r>
                  <a:rPr lang="zh-CN" sz="1400">
                    <a:solidFill>
                      <a:schemeClr val="tx1">
                        <a:alpha val="100000"/>
                      </a:schemeClr>
                    </a:solidFill>
                    <a:latin typeface="Microsoft Yahei"/>
                    <a:ea typeface="Microsoft Yahei"/>
                  </a:rPr>
                  <a:t>，每天早晚刷牙，饭后漱口</a:t>
                </a:r>
                <a:endParaRPr/>
              </a:p>
            </p:txBody>
          </p:sp>
          <p:sp>
            <p:nvSpPr>
              <p:cNvPr id="2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学生日常洗漱与卫生</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grpSp>
        <p:nvGrpSpPr>
          <p:cNvPr id="21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11" name="Group 686"/>
            <p:cNvGrpSpPr/>
            <p:nvPr/>
          </p:nvGrpSpPr>
          <p:grpSpPr>
            <a:xfrm>
              <a:off x="1075314" y="1520189"/>
              <a:ext cx="9868911" cy="2072418"/>
              <a:chOff x="1075314" y="1520189"/>
              <a:chExt cx="9868911" cy="2072418"/>
            </a:xfrm>
          </p:grpSpPr>
          <p:sp>
            <p:nvSpPr>
              <p:cNvPr id="21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良好的饮食和营养是学生身体发育和智力发展的基础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有助于提高学生的</a:t>
                </a:r>
                <a:r>
                  <a:rPr lang="zh-CN" sz="1400" b="1">
                    <a:solidFill>
                      <a:schemeClr val="tx1">
                        <a:alpha val="100000"/>
                      </a:schemeClr>
                    </a:solidFill>
                    <a:latin typeface="Microsoft Yahei"/>
                    <a:ea typeface="Microsoft Yahei"/>
                  </a:rPr>
                  <a:t>身体素质</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学习能力</a:t>
                </a:r>
                <a:endParaRPr/>
              </a:p>
            </p:txBody>
          </p:sp>
          <p:sp>
            <p:nvSpPr>
              <p:cNvPr id="21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学生饮食与营养的重要性</a:t>
                </a:r>
                <a:endParaRPr/>
              </a:p>
            </p:txBody>
          </p:sp>
          <p:sp>
            <p:nvSpPr>
              <p:cNvPr id="21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16" name="Group 691"/>
            <p:cNvGrpSpPr/>
            <p:nvPr/>
          </p:nvGrpSpPr>
          <p:grpSpPr>
            <a:xfrm>
              <a:off x="1075314" y="3881882"/>
              <a:ext cx="9868911" cy="2072418"/>
              <a:chOff x="1075314" y="3881882"/>
              <a:chExt cx="9868911" cy="2072418"/>
            </a:xfrm>
          </p:grpSpPr>
          <p:sp>
            <p:nvSpPr>
              <p:cNvPr id="21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均衡膳食，保证学生摄入足够的</a:t>
                </a:r>
                <a:r>
                  <a:rPr lang="zh-CN" sz="1400" b="1">
                    <a:solidFill>
                      <a:schemeClr val="tx1">
                        <a:alpha val="100000"/>
                      </a:schemeClr>
                    </a:solidFill>
                    <a:latin typeface="Microsoft Yahei"/>
                    <a:ea typeface="Microsoft Yahei"/>
                  </a:rPr>
                  <a:t>蛋白质</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脂肪</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碳水化合物</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维生素</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矿物质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减少</a:t>
                </a:r>
                <a:r>
                  <a:rPr lang="zh-CN" sz="1400" b="1">
                    <a:solidFill>
                      <a:schemeClr val="tx1">
                        <a:alpha val="100000"/>
                      </a:schemeClr>
                    </a:solidFill>
                    <a:latin typeface="Microsoft Yahei"/>
                    <a:ea typeface="Microsoft Yahei"/>
                  </a:rPr>
                  <a:t>高热量</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高脂肪</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高糖</a:t>
                </a:r>
                <a:r>
                  <a:rPr lang="zh-CN" sz="1400">
                    <a:solidFill>
                      <a:schemeClr val="tx1">
                        <a:alpha val="100000"/>
                      </a:schemeClr>
                    </a:solidFill>
                    <a:latin typeface="Microsoft Yahei"/>
                    <a:ea typeface="Microsoft Yahei"/>
                  </a:rPr>
                  <a:t>的食物摄入，预防肥胖和糖尿病等慢性病的发生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养成良好的</a:t>
                </a:r>
                <a:r>
                  <a:rPr lang="zh-CN" sz="1400" b="1">
                    <a:solidFill>
                      <a:schemeClr val="tx1">
                        <a:alpha val="100000"/>
                      </a:schemeClr>
                    </a:solidFill>
                    <a:latin typeface="Microsoft Yahei"/>
                    <a:ea typeface="Microsoft Yahei"/>
                  </a:rPr>
                  <a:t>饮食习惯</a:t>
                </a:r>
                <a:r>
                  <a:rPr lang="zh-CN" sz="1400">
                    <a:solidFill>
                      <a:schemeClr val="tx1">
                        <a:alpha val="100000"/>
                      </a:schemeClr>
                    </a:solidFill>
                    <a:latin typeface="Microsoft Yahei"/>
                    <a:ea typeface="Microsoft Yahei"/>
                  </a:rPr>
                  <a:t>，如定时定量、不挑食、不暴饮暴食</a:t>
                </a:r>
                <a:endParaRPr/>
              </a:p>
            </p:txBody>
          </p:sp>
          <p:sp>
            <p:nvSpPr>
              <p:cNvPr id="21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学生饮食与营养的内容</a:t>
                </a:r>
                <a:endParaRPr/>
              </a:p>
            </p:txBody>
          </p:sp>
          <p:sp>
            <p:nvSpPr>
              <p:cNvPr id="21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学生饮食与营养</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pic>
        <p:nvPicPr>
          <p:cNvPr id="22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5" name="Group 598"/>
            <p:cNvGrpSpPr/>
            <p:nvPr/>
          </p:nvGrpSpPr>
          <p:grpSpPr>
            <a:xfrm>
              <a:off x="763829" y="1414808"/>
              <a:ext cx="6972294" cy="2337649"/>
              <a:chOff x="763829" y="1414808"/>
              <a:chExt cx="6972294" cy="2337649"/>
            </a:xfrm>
          </p:grpSpPr>
          <p:sp>
            <p:nvSpPr>
              <p:cNvPr id="22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学生作息规律与睡眠的重要性</a:t>
                </a:r>
                <a:endParaRPr/>
              </a:p>
            </p:txBody>
          </p:sp>
          <p:sp>
            <p:nvSpPr>
              <p:cNvPr id="22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良好的作息规律和睡眠有助于提高学生的</a:t>
                </a:r>
                <a:r>
                  <a:rPr lang="zh-CN" sz="1400" b="1">
                    <a:solidFill>
                      <a:schemeClr val="tx1">
                        <a:alpha val="100000"/>
                      </a:schemeClr>
                    </a:solidFill>
                    <a:latin typeface="Microsoft Yahei"/>
                    <a:ea typeface="Microsoft Yahei"/>
                  </a:rPr>
                  <a:t>学习效率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身心健康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有助于预防学生的</a:t>
                </a:r>
                <a:r>
                  <a:rPr lang="zh-CN" sz="1400" b="1">
                    <a:solidFill>
                      <a:schemeClr val="tx1">
                        <a:alpha val="100000"/>
                      </a:schemeClr>
                    </a:solidFill>
                    <a:latin typeface="Microsoft Yahei"/>
                    <a:ea typeface="Microsoft Yahei"/>
                  </a:rPr>
                  <a:t>近视</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失眠</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焦虑</a:t>
                </a:r>
                <a:r>
                  <a:rPr lang="zh-CN" sz="1400">
                    <a:solidFill>
                      <a:schemeClr val="tx1">
                        <a:alpha val="100000"/>
                      </a:schemeClr>
                    </a:solidFill>
                    <a:latin typeface="Microsoft Yahei"/>
                    <a:ea typeface="Microsoft Yahei"/>
                  </a:rPr>
                  <a:t>等问题</a:t>
                </a:r>
                <a:endParaRPr/>
              </a:p>
            </p:txBody>
          </p:sp>
          <p:sp>
            <p:nvSpPr>
              <p:cNvPr id="22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2" name="Group 591"/>
            <p:cNvGrpSpPr/>
            <p:nvPr/>
          </p:nvGrpSpPr>
          <p:grpSpPr>
            <a:xfrm>
              <a:off x="689593" y="3949139"/>
              <a:ext cx="7078256" cy="2128975"/>
              <a:chOff x="689593" y="3949139"/>
              <a:chExt cx="7078256" cy="2128975"/>
            </a:xfrm>
          </p:grpSpPr>
          <p:sp>
            <p:nvSpPr>
              <p:cNvPr id="23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学生作息规律与睡眠的内容</a:t>
                </a:r>
                <a:endParaRPr/>
              </a:p>
            </p:txBody>
          </p:sp>
          <p:sp>
            <p:nvSpPr>
              <p:cNvPr id="23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养成良好的</a:t>
                </a:r>
                <a:r>
                  <a:rPr lang="zh-CN" sz="1400" b="1">
                    <a:solidFill>
                      <a:schemeClr val="tx1">
                        <a:alpha val="100000"/>
                      </a:schemeClr>
                    </a:solidFill>
                    <a:latin typeface="Microsoft Yahei"/>
                    <a:ea typeface="Microsoft Yahei"/>
                  </a:rPr>
                  <a:t>作息习惯</a:t>
                </a:r>
                <a:r>
                  <a:rPr lang="zh-CN" sz="1400">
                    <a:solidFill>
                      <a:schemeClr val="tx1">
                        <a:alpha val="100000"/>
                      </a:schemeClr>
                    </a:solidFill>
                    <a:latin typeface="Microsoft Yahei"/>
                    <a:ea typeface="Microsoft Yahei"/>
                  </a:rPr>
                  <a:t>，如早睡早起、保证充足的睡眠时间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a:t>
                </a:r>
                <a:r>
                  <a:rPr lang="zh-CN" sz="1400" b="1">
                    <a:solidFill>
                      <a:schemeClr val="tx1">
                        <a:alpha val="100000"/>
                      </a:schemeClr>
                    </a:solidFill>
                    <a:latin typeface="Microsoft Yahei"/>
                    <a:ea typeface="Microsoft Yahei"/>
                  </a:rPr>
                  <a:t>卧室环境</a:t>
                </a:r>
                <a:r>
                  <a:rPr lang="zh-CN" sz="1400">
                    <a:solidFill>
                      <a:schemeClr val="tx1">
                        <a:alpha val="100000"/>
                      </a:schemeClr>
                    </a:solidFill>
                    <a:latin typeface="Microsoft Yahei"/>
                    <a:ea typeface="Microsoft Yahei"/>
                  </a:rPr>
                  <a:t>整洁、安静、舒适，有利于入睡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避免在</a:t>
                </a:r>
                <a:r>
                  <a:rPr lang="zh-CN" sz="1400" b="1">
                    <a:solidFill>
                      <a:schemeClr val="tx1">
                        <a:alpha val="100000"/>
                      </a:schemeClr>
                    </a:solidFill>
                    <a:latin typeface="Microsoft Yahei"/>
                    <a:ea typeface="Microsoft Yahei"/>
                  </a:rPr>
                  <a:t>睡前</a:t>
                </a:r>
                <a:r>
                  <a:rPr lang="zh-CN" sz="1400">
                    <a:solidFill>
                      <a:schemeClr val="tx1">
                        <a:alpha val="100000"/>
                      </a:schemeClr>
                    </a:solidFill>
                    <a:latin typeface="Microsoft Yahei"/>
                    <a:ea typeface="Microsoft Yahei"/>
                  </a:rPr>
                  <a:t>进行剧烈运动、喝咖啡等影响睡眠的活动</a:t>
                </a:r>
                <a:endParaRPr/>
              </a:p>
            </p:txBody>
          </p:sp>
          <p:sp>
            <p:nvSpPr>
              <p:cNvPr id="23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学生作息规律与睡眠</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学生心理健康护理</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https://d.book118.com/298073074137006046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Arial Black</vt:lpstr>
      <vt:lpstr>微软雅黑</vt:lpstr>
      <vt:lpstr>黑体</vt:lpstr>
      <vt:lpstr>Microsoft YaHei</vt:lpstr>
      <vt:lpstr>Microsoft YaHei Light</vt:lpstr>
      <vt:lpstr>Microsoft Yahei</vt:lpstr>
      <vt:lpstr>Office Theme</vt:lpstr>
      <vt:lpstr>学生日常护理课件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2024-09-27T23:14:57.050</cp:lastPrinted>
  <dcterms:created xsi:type="dcterms:W3CDTF">2024-09-27T15:14:57Z</dcterms:created>
  <dcterms:modified xsi:type="dcterms:W3CDTF">2024-09-27T15:14:58Z</dcterms:modified>
</cp:coreProperties>
</file>