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2" r:id="rId31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tags" Target="tags/tag308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tags" Target="../tags/tag31.xml" /><Relationship Id="rId14" Type="http://schemas.openxmlformats.org/officeDocument/2006/relationships/tags" Target="../tags/tag3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tags" Target="../tags/tag51.xml" /><Relationship Id="rId6" Type="http://schemas.openxmlformats.org/officeDocument/2006/relationships/tags" Target="../tags/tag52.xml" /><Relationship Id="rId7" Type="http://schemas.openxmlformats.org/officeDocument/2006/relationships/tags" Target="../tags/tag53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tags" Target="../tags/tag79.xml" /><Relationship Id="rId9" Type="http://schemas.openxmlformats.org/officeDocument/2006/relationships/tags" Target="../tags/tag8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tags" Target="../tags/tag11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2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10" Type="http://schemas.openxmlformats.org/officeDocument/2006/relationships/tags" Target="../tags/tag13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3912AA-3545-4F43-A10F-DE015F259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0C6D0C-4A04-4E99-BA6A-47150EFE8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0E620-0962-4186-A41C-674CEE5F4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DDB065-58F3-4DC2-8D1B-7FC9E9F69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7777AB-3F82-471B-A05A-92CAD2452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098E92-A5C4-420E-9042-E910FEE3C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03D2D1-27D7-47B4-9D7D-2ECA72FF0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4A98F5-837B-4332-AF90-D31A236C7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9C472C-9D49-49DF-BCEA-311493159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DC8E6-4022-4C6E-B09D-CF45DCDCE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04229-5AA9-4852-B0CA-076FF63DE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-127311" y="5"/>
            <a:ext cx="12429370" cy="2108195"/>
            <a:chOff x="-127311" y="5"/>
            <a:chExt cx="12429370" cy="2108195"/>
          </a:xfrm>
        </p:grpSpPr>
        <p:sp>
          <p:nvSpPr>
            <p:cNvPr id="8" name="任意多边形: 形状 7"/>
            <p:cNvSpPr/>
            <p:nvPr>
              <p:custDataLst>
                <p:tags r:id="rId2"/>
              </p:custDataLst>
            </p:nvPr>
          </p:nvSpPr>
          <p:spPr>
            <a:xfrm rot="4971377">
              <a:off x="5633770" y="-4560088"/>
              <a:ext cx="907207" cy="12429370"/>
            </a:xfrm>
            <a:custGeom>
              <a:gdLst>
                <a:gd name="connsiteX0" fmla="*/ 0 w 1132861"/>
                <a:gd name="connsiteY0" fmla="*/ 0 h 12429370"/>
                <a:gd name="connsiteX1" fmla="*/ 421422 w 1132861"/>
                <a:gd name="connsiteY1" fmla="*/ 52817 h 12429370"/>
                <a:gd name="connsiteX2" fmla="*/ 1132861 w 1132861"/>
                <a:gd name="connsiteY2" fmla="*/ 12429370 h 12429370"/>
                <a:gd name="connsiteX3" fmla="*/ 0 w 1132861"/>
                <a:gd name="connsiteY3" fmla="*/ 12287388 h 1242937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61" h="12429370">
                  <a:moveTo>
                    <a:pt x="0" y="0"/>
                  </a:moveTo>
                  <a:lnTo>
                    <a:pt x="421422" y="52817"/>
                  </a:lnTo>
                  <a:lnTo>
                    <a:pt x="1132861" y="12429370"/>
                  </a:lnTo>
                  <a:lnTo>
                    <a:pt x="0" y="122873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 rot="5400000">
              <a:off x="5215200" y="-5215203"/>
              <a:ext cx="1761592" cy="12192007"/>
            </a:xfrm>
            <a:custGeom>
              <a:gdLst>
                <a:gd name="connsiteX0" fmla="*/ 0 w 1930397"/>
                <a:gd name="connsiteY0" fmla="*/ 12192007 h 12192007"/>
                <a:gd name="connsiteX1" fmla="*/ 0 w 1930397"/>
                <a:gd name="connsiteY1" fmla="*/ 0 h 12192007"/>
                <a:gd name="connsiteX2" fmla="*/ 758239 w 1930397"/>
                <a:gd name="connsiteY2" fmla="*/ 0 h 12192007"/>
                <a:gd name="connsiteX3" fmla="*/ 1930397 w 1930397"/>
                <a:gd name="connsiteY3" fmla="*/ 12192007 h 121920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397" h="12192007">
                  <a:moveTo>
                    <a:pt x="0" y="12192007"/>
                  </a:moveTo>
                  <a:lnTo>
                    <a:pt x="0" y="0"/>
                  </a:lnTo>
                  <a:lnTo>
                    <a:pt x="758239" y="0"/>
                  </a:lnTo>
                  <a:lnTo>
                    <a:pt x="1930397" y="12192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5107084">
              <a:off x="4552342" y="-3275210"/>
              <a:ext cx="536239" cy="9742831"/>
            </a:xfrm>
            <a:custGeom>
              <a:gdLst>
                <a:gd name="connsiteX0" fmla="*/ 0 w 587624"/>
                <a:gd name="connsiteY0" fmla="*/ 0 h 9742831"/>
                <a:gd name="connsiteX1" fmla="*/ 587624 w 587624"/>
                <a:gd name="connsiteY1" fmla="*/ 9742831 h 9742831"/>
                <a:gd name="connsiteX2" fmla="*/ 0 w 587624"/>
                <a:gd name="connsiteY2" fmla="*/ 9685968 h 97428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624" h="9742831">
                  <a:moveTo>
                    <a:pt x="0" y="0"/>
                  </a:moveTo>
                  <a:lnTo>
                    <a:pt x="587624" y="9742831"/>
                  </a:lnTo>
                  <a:lnTo>
                    <a:pt x="0" y="96859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5"/>
              </p:custDataLst>
            </p:nvPr>
          </p:nvSpPr>
          <p:spPr>
            <a:xfrm rot="15897559">
              <a:off x="9001004" y="-1390393"/>
              <a:ext cx="846410" cy="5663579"/>
            </a:xfrm>
            <a:custGeom>
              <a:gdLst>
                <a:gd name="connsiteX0" fmla="*/ 927517 w 927517"/>
                <a:gd name="connsiteY0" fmla="*/ 5663579 h 5663579"/>
                <a:gd name="connsiteX1" fmla="*/ 0 w 927517"/>
                <a:gd name="connsiteY1" fmla="*/ 5577535 h 5663579"/>
                <a:gd name="connsiteX2" fmla="*/ 419317 w 927517"/>
                <a:gd name="connsiteY2" fmla="*/ 0 h 5663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517" h="5663579">
                  <a:moveTo>
                    <a:pt x="927517" y="5663579"/>
                  </a:moveTo>
                  <a:lnTo>
                    <a:pt x="0" y="5577535"/>
                  </a:lnTo>
                  <a:lnTo>
                    <a:pt x="419317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" name="等腰三角形 11"/>
          <p:cNvSpPr/>
          <p:nvPr userDrawn="1">
            <p:custDataLst>
              <p:tags r:id="rId6"/>
            </p:custDataLst>
          </p:nvPr>
        </p:nvSpPr>
        <p:spPr>
          <a:xfrm rot="16200000">
            <a:off x="7826138" y="2492134"/>
            <a:ext cx="997432" cy="7734300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730319" y="2702794"/>
            <a:ext cx="7117545" cy="111853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730319" y="3886684"/>
            <a:ext cx="7117545" cy="676319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3630542" y="4681986"/>
            <a:ext cx="2523129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6402188" y="4681986"/>
            <a:ext cx="2523127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4001597" y="5613400"/>
            <a:ext cx="8190403" cy="12446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2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3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>
            <a:off x="5187002" y="2377388"/>
            <a:ext cx="570170" cy="707886"/>
            <a:chOff x="10608342" y="5053054"/>
            <a:chExt cx="1583658" cy="1966165"/>
          </a:xfrm>
        </p:grpSpPr>
        <p:sp>
          <p:nvSpPr>
            <p:cNvPr id="11" name="任意多边形: 形状 10"/>
            <p:cNvSpPr/>
            <p:nvPr>
              <p:custDataLst>
                <p:tags r:id="rId5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>
              <p:custDataLst>
                <p:tags r:id="rId6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7"/>
            </p:custDataLst>
          </p:nvPr>
        </p:nvGrpSpPr>
        <p:grpSpPr>
          <a:xfrm rot="10800000">
            <a:off x="-1" y="0"/>
            <a:ext cx="12192000" cy="1244600"/>
            <a:chOff x="4001597" y="5613400"/>
            <a:chExt cx="8190403" cy="1244600"/>
          </a:xfrm>
        </p:grpSpPr>
        <p:sp>
          <p:nvSpPr>
            <p:cNvPr id="15" name="任意多边形: 形状 14"/>
            <p:cNvSpPr/>
            <p:nvPr>
              <p:custDataLst>
                <p:tags r:id="rId8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>
              <p:custDataLst>
                <p:tags r:id="rId9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3500907" y="3090044"/>
            <a:ext cx="5190185" cy="740727"/>
          </a:xfrm>
        </p:spPr>
        <p:txBody>
          <a:bodyPr lIns="90170" tIns="46990" rIns="90170" bIns="0" anchor="b" anchorCtr="0">
            <a:normAutofit/>
          </a:bodyPr>
          <a:lstStyle>
            <a:lvl1pPr algn="ctr">
              <a:defRPr sz="4000" u="none" strike="noStrike" kern="1200" cap="none" spc="3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3500907" y="3883113"/>
            <a:ext cx="5190185" cy="1477027"/>
          </a:xfrm>
        </p:spPr>
        <p:txBody>
          <a:bodyPr lIns="90170" tIns="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10608342" y="5053054"/>
            <a:ext cx="1583658" cy="1966165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88374" y="2588654"/>
            <a:ext cx="5015250" cy="1519707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5"/>
            </p:custDataLst>
          </p:nvPr>
        </p:nvGrpSpPr>
        <p:grpSpPr>
          <a:xfrm flipH="1">
            <a:off x="8603626" y="3112882"/>
            <a:ext cx="436739" cy="542227"/>
            <a:chOff x="10608342" y="5053054"/>
            <a:chExt cx="1583658" cy="1966165"/>
          </a:xfrm>
        </p:grpSpPr>
        <p:sp>
          <p:nvSpPr>
            <p:cNvPr id="7" name="任意多边形: 形状 6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 userDrawn="1">
            <p:custDataLst>
              <p:tags r:id="rId8"/>
            </p:custDataLst>
          </p:nvPr>
        </p:nvGrpSpPr>
        <p:grpSpPr>
          <a:xfrm>
            <a:off x="3151635" y="3119499"/>
            <a:ext cx="436739" cy="542227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2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>
              <p:custDataLst>
                <p:tags r:id="rId3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838200" y="794326"/>
            <a:ext cx="10515600" cy="540484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6200000">
            <a:off x="11009630" y="351790"/>
            <a:ext cx="737870" cy="916305"/>
            <a:chOff x="10608342" y="5053054"/>
            <a:chExt cx="1583658" cy="1966165"/>
          </a:xfrm>
        </p:grpSpPr>
        <p:sp>
          <p:nvSpPr>
            <p:cNvPr id="12" name="任意多边形: 形状 11"/>
            <p:cNvSpPr/>
            <p:nvPr>
              <p:custDataLst>
                <p:tags r:id="rId3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4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5"/>
            </p:custDataLst>
          </p:nvPr>
        </p:nvGrpSpPr>
        <p:grpSpPr>
          <a:xfrm rot="5400000">
            <a:off x="443865" y="5584825"/>
            <a:ext cx="737870" cy="916305"/>
            <a:chOff x="10608342" y="5053054"/>
            <a:chExt cx="1583658" cy="1966165"/>
          </a:xfrm>
        </p:grpSpPr>
        <p:sp>
          <p:nvSpPr>
            <p:cNvPr id="16" name="任意多边形: 形状 15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9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 marL="0" indent="0"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微软雅黑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微软雅黑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微软雅黑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微软雅黑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grpSp>
        <p:nvGrpSpPr>
          <p:cNvPr id="11" name="组合 10"/>
          <p:cNvGrpSpPr/>
          <p:nvPr userDrawn="1">
            <p:custDataLst>
              <p:tags r:id="rId8"/>
            </p:custDataLst>
          </p:nvPr>
        </p:nvGrpSpPr>
        <p:grpSpPr>
          <a:xfrm>
            <a:off x="-1" y="0"/>
            <a:ext cx="4823460" cy="769938"/>
            <a:chOff x="-1" y="0"/>
            <a:chExt cx="4823460" cy="769938"/>
          </a:xfrm>
        </p:grpSpPr>
        <p:sp>
          <p:nvSpPr>
            <p:cNvPr id="12" name="任意多边形: 形状 11"/>
            <p:cNvSpPr/>
            <p:nvPr>
              <p:custDataLst>
                <p:tags r:id="rId9"/>
              </p:custDataLst>
            </p:nvPr>
          </p:nvSpPr>
          <p:spPr>
            <a:xfrm rot="10800000">
              <a:off x="0" y="0"/>
              <a:ext cx="4823459" cy="769938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14" name="等腰三角形 13"/>
            <p:cNvSpPr/>
            <p:nvPr>
              <p:custDataLst>
                <p:tags r:id="rId10"/>
              </p:custDataLst>
            </p:nvPr>
          </p:nvSpPr>
          <p:spPr>
            <a:xfrm rot="10800000">
              <a:off x="-1" y="0"/>
              <a:ext cx="3754576" cy="562171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u="none" strike="noStrike" kern="1200" cap="none" spc="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8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rial" pitchFamily="34" charset="0"/>
                <a:ea typeface="微软雅黑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3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ea typeface="微软雅黑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04520" y="669290"/>
            <a:ext cx="10976610" cy="565150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组合 15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17" name="任意多边形: 形状 16"/>
            <p:cNvSpPr/>
            <p:nvPr>
              <p:custDataLst>
                <p:tags r:id="rId2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rial" pitchFamily="34" charset="0"/>
                <a:ea typeface="微软雅黑"/>
              </a:endParaRPr>
            </a:p>
          </p:txBody>
        </p:sp>
        <p:sp>
          <p:nvSpPr>
            <p:cNvPr id="18" name="等腰三角形 17"/>
            <p:cNvSpPr/>
            <p:nvPr>
              <p:custDataLst>
                <p:tags r:id="rId3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  <p:sp>
        <p:nvSpPr>
          <p:cNvPr id="15" name="矩形 1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>
              <a:solidFill>
                <a:schemeClr val="bg1"/>
              </a:solidFill>
              <a:latin typeface="Viner Hand ITC" panose="03070502030502020203" charset="0"/>
              <a:ea typeface="微软雅黑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latin typeface="Arial" pitchFamily="34" charset="0"/>
              <a:ea typeface="微软雅黑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10800000">
            <a:off x="0" y="0"/>
            <a:ext cx="5457825" cy="1529715"/>
            <a:chOff x="4001597" y="5613400"/>
            <a:chExt cx="8190403" cy="1244600"/>
          </a:xfrm>
        </p:grpSpPr>
        <p:sp>
          <p:nvSpPr>
            <p:cNvPr id="16" name="任意多边形: 形状 15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  <p:grpSp>
        <p:nvGrpSpPr>
          <p:cNvPr id="18" name="组合 17"/>
          <p:cNvGrpSpPr/>
          <p:nvPr userDrawn="1">
            <p:custDataLst>
              <p:tags r:id="rId5"/>
            </p:custDataLst>
          </p:nvPr>
        </p:nvGrpSpPr>
        <p:grpSpPr>
          <a:xfrm>
            <a:off x="6734175" y="5323840"/>
            <a:ext cx="5457825" cy="1529715"/>
            <a:chOff x="4001597" y="5613400"/>
            <a:chExt cx="8190403" cy="1244600"/>
          </a:xfrm>
        </p:grpSpPr>
        <p:sp>
          <p:nvSpPr>
            <p:cNvPr id="19" name="任意多边形: 形状 1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20" name="等腰三角形 1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ea typeface="微软雅黑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8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2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22" Type="http://schemas.openxmlformats.org/officeDocument/2006/relationships/tags" Target="../tags/tag157.xml" /><Relationship Id="rId23" Type="http://schemas.openxmlformats.org/officeDocument/2006/relationships/tags" Target="../tags/tag158.xml" /><Relationship Id="rId24" Type="http://schemas.openxmlformats.org/officeDocument/2006/relationships/tags" Target="../tags/tag159.xml" /><Relationship Id="rId25" Type="http://schemas.openxmlformats.org/officeDocument/2006/relationships/tags" Target="../tags/tag160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7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image" Target="../media/image1.png" /><Relationship Id="rId8" Type="http://schemas.openxmlformats.org/officeDocument/2006/relationships/image" Target="../media/image2.jpeg" /><Relationship Id="rId9" Type="http://schemas.openxmlformats.org/officeDocument/2006/relationships/tags" Target="../tags/tag17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image" Target="../media/image3.jpeg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85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image" Target="../media/image1.png" /><Relationship Id="rId8" Type="http://schemas.openxmlformats.org/officeDocument/2006/relationships/image" Target="../media/image2.jpeg" /><Relationship Id="rId9" Type="http://schemas.openxmlformats.org/officeDocument/2006/relationships/tags" Target="../tags/tag18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png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image" Target="../media/image7.png" /><Relationship Id="rId6" Type="http://schemas.openxmlformats.org/officeDocument/2006/relationships/tags" Target="../tags/tag211.xml" /><Relationship Id="rId7" Type="http://schemas.openxmlformats.org/officeDocument/2006/relationships/tags" Target="../tags/tag2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image" Target="../media/image8.png" /><Relationship Id="rId6" Type="http://schemas.openxmlformats.org/officeDocument/2006/relationships/image" Target="../media/image9.jpeg" /><Relationship Id="rId7" Type="http://schemas.openxmlformats.org/officeDocument/2006/relationships/tags" Target="../tags/tag241.xml" /><Relationship Id="rId8" Type="http://schemas.openxmlformats.org/officeDocument/2006/relationships/tags" Target="../tags/tag2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63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Relationship Id="rId6" Type="http://schemas.openxmlformats.org/officeDocument/2006/relationships/tags" Target="../tags/tag26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68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image" Target="../media/image10.png" /><Relationship Id="rId6" Type="http://schemas.openxmlformats.org/officeDocument/2006/relationships/tags" Target="../tags/tag281.xml" /><Relationship Id="rId7" Type="http://schemas.openxmlformats.org/officeDocument/2006/relationships/tags" Target="../tags/tag28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83.xml" /><Relationship Id="rId3" Type="http://schemas.openxmlformats.org/officeDocument/2006/relationships/tags" Target="../tags/tag284.xml" /><Relationship Id="rId4" Type="http://schemas.openxmlformats.org/officeDocument/2006/relationships/tags" Target="../tags/tag285.xml" /><Relationship Id="rId5" Type="http://schemas.openxmlformats.org/officeDocument/2006/relationships/tags" Target="../tags/tag286.xml" /><Relationship Id="rId6" Type="http://schemas.openxmlformats.org/officeDocument/2006/relationships/tags" Target="../tags/tag28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88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98.xml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303.xml" /><Relationship Id="rId3" Type="http://schemas.openxmlformats.org/officeDocument/2006/relationships/tags" Target="../tags/tag304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7612307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table 14"/>
          <p:cNvGraphicFramePr>
            <a:graphicFrameLocks noGrp="1"/>
          </p:cNvGraphicFramePr>
          <p:nvPr/>
        </p:nvGraphicFramePr>
        <p:xfrm>
          <a:off x="21590" y="0"/>
          <a:ext cx="12169773" cy="424069"/>
        </p:xfrm>
        <a:graphic>
          <a:graphicData uri="http://schemas.openxmlformats.org/drawingml/2006/table">
            <a:tbl>
              <a:tblPr/>
              <a:tblGrid>
                <a:gridCol w="8303259"/>
                <a:gridCol w="3681729"/>
                <a:gridCol w="184785"/>
              </a:tblGrid>
              <a:tr h="125729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ts val="940"/>
                        </a:lnSpc>
                      </a:pPr>
                      <a:endParaRPr lang="en-US" altLang="en-US" sz="7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2C7E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ts val="940"/>
                        </a:lnSpc>
                      </a:pPr>
                      <a:endParaRPr lang="en-US" altLang="en-US" sz="7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C7EF"/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/>
                    </a:p>
                  </a:txBody>
                  <a:tcPr marL="0" marR="0" marT="0" marB="0">
                    <a:lnL>
                      <a:noFill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2C7EF"/>
                    </a:solidFill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ts val="470"/>
                        </a:lnSpc>
                      </a:pPr>
                      <a:endParaRPr lang="en-US" altLang="en-US" sz="300"/>
                    </a:p>
                  </a:txBody>
                  <a:tcPr marL="0" marR="0" marT="0" marB="0">
                    <a:lnL w="952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2C7E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ts val="470"/>
                        </a:lnSpc>
                      </a:pPr>
                      <a:endParaRPr lang="en-US" altLang="en-US" sz="300"/>
                    </a:p>
                  </a:txBody>
                  <a:tcPr marL="0" marR="0" marT="0" marB="0">
                    <a:lnL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2C7EF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>
                      <a:noFill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/>
                    </a:p>
                  </a:txBody>
                  <a:tcPr marL="0" marR="0" marT="0" marB="0">
                    <a:lnL w="952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/>
                    </a:p>
                  </a:txBody>
                  <a:tcPr marL="0" marR="0" marT="0" marB="0">
                    <a:lnL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/>
                    </a:p>
                  </a:txBody>
                  <a:tcPr marL="0" marR="0" marT="0" marB="0">
                    <a:lnL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946275" y="2702560"/>
            <a:ext cx="9258300" cy="111823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 fontScale="5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600" b="1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 rtl="0" eaLnBrk="0">
              <a:lnSpc>
                <a:spcPct val="97000"/>
              </a:lnSpc>
              <a:buNone/>
            </a:pPr>
            <a:r>
              <a:rPr lang="en-US" altLang="en-US" sz="5900">
                <a:solidFill>
                  <a:schemeClr val="accent1"/>
                </a:solidFill>
              </a:rPr>
              <a:t>多种青少年近视防控方法的效果优劣解析</a:t>
            </a:r>
            <a:endParaRPr lang="en-US" altLang="en-US" sz="5900">
              <a:solidFill>
                <a:schemeClr val="accent1"/>
              </a:solidFill>
            </a:endParaRPr>
          </a:p>
        </p:txBody>
      </p:sp>
      <p:sp>
        <p:nvSpPr>
          <p:cNvPr id="4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730319" y="3886684"/>
            <a:ext cx="7117545" cy="676319"/>
          </a:xfrm>
          <a:prstGeom prst="rect">
            <a:avLst/>
          </a:prstGeom>
        </p:spPr>
        <p:txBody>
          <a:bodyPr vert="horz" lIns="90000" tIns="46800" rIns="90000" bIns="46800" rtlCol="0" anchor="t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Tx/>
              <a:buNone/>
            </a:pPr>
            <a:r>
              <a:rPr sz="1800">
                <a:solidFill>
                  <a:schemeClr val="dk1">
                    <a:lumMod val="85000"/>
                    <a:lumOff val="15000"/>
                  </a:schemeClr>
                </a:solidFill>
              </a:rPr>
              <a:t>青少年近视防控</a:t>
            </a:r>
            <a:endParaRPr sz="180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30542" y="4681986"/>
            <a:ext cx="2523129" cy="412826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sym typeface="+mn-lt"/>
              </a:rPr>
              <a:t>汇报人姓名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sym typeface="+mn-lt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402188" y="4681986"/>
            <a:ext cx="2523127" cy="412826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sym typeface="+mn-lt"/>
              </a:rPr>
              <a:t>汇报日期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6" name="textbox 36"/>
          <p:cNvSpPr/>
          <p:nvPr/>
        </p:nvSpPr>
        <p:spPr>
          <a:xfrm>
            <a:off x="2090013" y="1772425"/>
            <a:ext cx="7827644" cy="33439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marL="43180" algn="l" rtl="0" eaLnBrk="0">
              <a:lnSpc>
                <a:spcPct val="83000"/>
              </a:lnSpc>
            </a:pPr>
            <a:r>
              <a:rPr sz="4400" kern="0" spc="-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临床上控制近视进展的有效办法</a:t>
            </a:r>
            <a:endParaRPr lang="en-US" altLang="en-US" sz="440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marL="21590" algn="l" rtl="0" eaLnBrk="0">
              <a:lnSpc>
                <a:spcPts val="5870"/>
              </a:lnSpc>
            </a:pPr>
            <a:r>
              <a:rPr sz="4400" kern="0" spc="-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一、佩戴角膜塑形镜</a:t>
            </a:r>
            <a:endParaRPr lang="en-US" altLang="en-US" sz="440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marL="21590" algn="l" rtl="0" eaLnBrk="0">
              <a:lnSpc>
                <a:spcPct val="83000"/>
              </a:lnSpc>
              <a:spcBef>
                <a:spcPts val="305"/>
              </a:spcBef>
            </a:pPr>
            <a:r>
              <a:rPr sz="4400" kern="0" spc="-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二、多焦点软性角膜接触</a:t>
            </a:r>
            <a:r>
              <a:rPr sz="4400" kern="0" spc="-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镜</a:t>
            </a:r>
            <a:endParaRPr lang="en-US" altLang="en-US" sz="440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ts val="5905"/>
              </a:lnSpc>
            </a:pPr>
            <a:r>
              <a:rPr sz="4400" kern="0" spc="-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三、低浓度阿托品滴眼液</a:t>
            </a:r>
            <a:endParaRPr lang="en-US" altLang="en-US" sz="440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marL="64770" algn="l" rtl="0" eaLnBrk="0">
              <a:lnSpc>
                <a:spcPct val="95000"/>
              </a:lnSpc>
              <a:spcBef>
                <a:spcPts val="245"/>
              </a:spcBef>
            </a:pPr>
            <a:r>
              <a:rPr sz="4400" kern="0" spc="-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四、框架眼镜</a:t>
            </a:r>
            <a:endParaRPr lang="en-US" altLang="en-US" sz="4400" kern="0" spc="-100">
              <a:solidFill>
                <a:srgbClr val="000000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40" name="rect"/>
          <p:cNvSpPr/>
          <p:nvPr>
            <p:custDataLst>
              <p:tags r:id="rId5"/>
            </p:custDataLst>
          </p:nvPr>
        </p:nvSpPr>
        <p:spPr>
          <a:xfrm>
            <a:off x="38100" y="16764"/>
            <a:ext cx="12153900" cy="345947"/>
          </a:xfrm>
          <a:prstGeom prst="rect">
            <a:avLst/>
          </a:prstGeom>
          <a:solidFill>
            <a:srgbClr val="52C7E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textbox 44"/>
          <p:cNvSpPr/>
          <p:nvPr>
            <p:custDataLst>
              <p:tags r:id="rId6"/>
            </p:custDataLst>
          </p:nvPr>
        </p:nvSpPr>
        <p:spPr>
          <a:xfrm>
            <a:off x="9713772" y="70078"/>
            <a:ext cx="1616710" cy="2832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000"/>
              </a:lnSpc>
            </a:pPr>
            <a:endParaRPr lang="en-US" altLang="en-US" sz="1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7776159" y="295262"/>
          <a:ext cx="4238625" cy="310515"/>
        </p:xfrm>
        <a:graphic>
          <a:graphicData uri="http://schemas.openxmlformats.org/drawingml/2006/table">
            <a:tbl>
              <a:tblPr/>
              <a:tblGrid>
                <a:gridCol w="549275"/>
                <a:gridCol w="3689350"/>
              </a:tblGrid>
              <a:tr h="3105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0" marR="0" marT="0" marB="0">
                    <a:lnL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737" y="16256"/>
            <a:ext cx="12160262" cy="14871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175095" y="243166"/>
            <a:ext cx="16904" cy="347154"/>
          </a:xfrm>
          <a:prstGeom prst="rect">
            <a:avLst/>
          </a:prstGeom>
        </p:spPr>
      </p:pic>
      <p:sp>
        <p:nvSpPr>
          <p:cNvPr id="62" name="path"/>
          <p:cNvSpPr/>
          <p:nvPr>
            <p:custDataLst>
              <p:tags r:id="rId9"/>
            </p:custDataLst>
          </p:nvPr>
        </p:nvSpPr>
        <p:spPr>
          <a:xfrm>
            <a:off x="21590" y="243166"/>
            <a:ext cx="10147" cy="347154"/>
          </a:xfrm>
          <a:custGeom>
            <a:rect l="0" t="0" r="0" b="0"/>
            <a:pathLst>
              <a:path w="15" h="546">
                <a:moveTo>
                  <a:pt x="0" y="535"/>
                </a:moveTo>
                <a:lnTo>
                  <a:pt x="0" y="546"/>
                </a:lnTo>
                <a:lnTo>
                  <a:pt x="15" y="546"/>
                </a:lnTo>
              </a:path>
              <a:path w="15" h="546">
                <a:moveTo>
                  <a:pt x="15" y="0"/>
                </a:moveTo>
                <a:lnTo>
                  <a:pt x="0" y="0"/>
                </a:lnTo>
                <a:lnTo>
                  <a:pt x="0" y="527"/>
                </a:lnTo>
                <a:lnTo>
                  <a:pt x="15" y="527"/>
                </a:lnTo>
              </a:path>
            </a:pathLst>
          </a:custGeom>
          <a:solidFill>
            <a:srgbClr val="52C7E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66" name="textbox 66"/>
          <p:cNvSpPr/>
          <p:nvPr/>
        </p:nvSpPr>
        <p:spPr>
          <a:xfrm>
            <a:off x="841098" y="678700"/>
            <a:ext cx="9258300" cy="29864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9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35560" indent="-23495" algn="l" rtl="0" eaLnBrk="0">
              <a:lnSpc>
                <a:spcPct val="100000"/>
              </a:lnSpc>
              <a:spcBef>
                <a:spcPct val="0"/>
              </a:spcBef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近视研究新发现之:人眼视网膜上有一些物质在“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指挥</a:t>
            </a:r>
            <a:r>
              <a:rPr sz="2700" kern="0" spc="-9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”着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眼球朝近视发展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16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12000"/>
              </a:lnSpc>
            </a:pPr>
            <a:endParaRPr lang="en-US" altLang="en-US" sz="6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algn="l" rtl="0" eaLnBrk="0">
              <a:lnSpc>
                <a:spcPct val="102000"/>
              </a:lnSpc>
              <a:spcBef>
                <a:spcPts val="5"/>
              </a:spcBef>
            </a:pP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研究基本确认，近视的发生发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展是因为眼轴变长。那么是什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么导致了它变长呢?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科学家发现，眼球在感受到内在或外在</a:t>
            </a:r>
            <a:r>
              <a:rPr sz="2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压力之后，一些视网膜上的物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质作为信号载体，开始指挥眼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球过度生长，朝近视发展。</a:t>
            </a:r>
            <a:endParaRPr lang="en-US" altLang="en-US" sz="2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06340" y="3304031"/>
            <a:ext cx="4930140" cy="3070860"/>
          </a:xfrm>
          <a:prstGeom prst="rect">
            <a:avLst/>
          </a:prstGeom>
        </p:spPr>
      </p:pic>
      <p:sp>
        <p:nvSpPr>
          <p:cNvPr id="74" name="textbox 74"/>
          <p:cNvSpPr/>
          <p:nvPr>
            <p:custDataLst>
              <p:tags r:id="rId6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76" name="textbox 76"/>
          <p:cNvSpPr/>
          <p:nvPr>
            <p:custDataLst>
              <p:tags r:id="rId7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88" name="textbox 88"/>
          <p:cNvSpPr/>
          <p:nvPr/>
        </p:nvSpPr>
        <p:spPr>
          <a:xfrm>
            <a:off x="961161" y="1316786"/>
            <a:ext cx="9734550" cy="43922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875" algn="l" rtl="0" eaLnBrk="0">
              <a:lnSpc>
                <a:spcPct val="98000"/>
              </a:lnSpc>
            </a:pPr>
            <a:r>
              <a:rPr sz="23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一、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临床上控制近视进展的有效方法之一</a:t>
            </a:r>
            <a:r>
              <a:rPr sz="2300" b="1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: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配戴角膜塑形镜</a:t>
            </a:r>
            <a:r>
              <a:rPr sz="2300" kern="0" spc="9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角膜塑形镜能有效控制近视儿童青少年的眼轴增长，从而延缓近视进展，这一作用可以从多项临床研究结果中获得循证证据的支持，从临床的需求和实效来看，在严格把控适应证、规范验配、定期随访的前提下，配戴角膜塑形镜是一种安全有效的近视防控方法。角膜塑形镜是一种逆几何设计的硬性透气型角膜接触镜，通过压平中央角膜暂时改变人眼的屈</a:t>
            </a:r>
            <a:r>
              <a:rPr sz="2300" kern="0" spc="5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光状态。</a:t>
            </a:r>
            <a:endParaRPr lang="en-US" altLang="en-US" sz="23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58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lang="en-US" altLang="en-US" sz="5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635" algn="l" rtl="0" eaLnBrk="0">
              <a:lnSpc>
                <a:spcPct val="107000"/>
              </a:lnSpc>
              <a:spcBef>
                <a:spcPts val="5"/>
              </a:spcBef>
            </a:pP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早在</a:t>
            </a:r>
            <a:r>
              <a:rPr sz="2300" b="1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1960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年前后，</a:t>
            </a:r>
            <a:r>
              <a:rPr sz="2300" b="1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Jessen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就用</a:t>
            </a:r>
            <a:r>
              <a:rPr sz="2300" b="1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PMA</a:t>
            </a:r>
            <a:r>
              <a:rPr sz="2300" b="1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聚甲基丙烯酸甲酯</a:t>
            </a:r>
            <a:r>
              <a:rPr sz="2300" b="1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材料制成了</a:t>
            </a:r>
            <a:r>
              <a:rPr sz="2300" kern="0" spc="9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世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2300" kern="0" spc="7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界上第</a:t>
            </a:r>
            <a:r>
              <a:rPr sz="2300" b="1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sz="2300" kern="0" spc="7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副角膜塑形镜，</a:t>
            </a:r>
            <a:r>
              <a:rPr sz="2300" kern="0" spc="-6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7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由于镜片较差的舒适度与材料的不透氧，导致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2300" kern="0" spc="8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其未能在临床上使用</a:t>
            </a:r>
            <a:r>
              <a:rPr sz="2300" kern="0" spc="7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。随着镜片材料的改良与设计的优化，</a:t>
            </a:r>
            <a:r>
              <a:rPr sz="2300" kern="0" spc="-5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7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目前角塑得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300" kern="0" spc="8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到广泛使用</a:t>
            </a:r>
            <a:endParaRPr lang="en-US" altLang="en-US" sz="2300" kern="0" spc="8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2" name="rect"/>
          <p:cNvSpPr/>
          <p:nvPr>
            <p:custDataLst>
              <p:tags r:id="rId5"/>
            </p:custDataLst>
          </p:nvPr>
        </p:nvSpPr>
        <p:spPr>
          <a:xfrm>
            <a:off x="38100" y="16764"/>
            <a:ext cx="12153900" cy="345947"/>
          </a:xfrm>
          <a:prstGeom prst="rect">
            <a:avLst/>
          </a:prstGeom>
          <a:solidFill>
            <a:srgbClr val="52C7E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textbox 96"/>
          <p:cNvSpPr/>
          <p:nvPr>
            <p:custDataLst>
              <p:tags r:id="rId6"/>
            </p:custDataLst>
          </p:nvPr>
        </p:nvSpPr>
        <p:spPr>
          <a:xfrm>
            <a:off x="9713772" y="70078"/>
            <a:ext cx="1616710" cy="2832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000"/>
              </a:lnSpc>
            </a:pPr>
            <a:endParaRPr lang="en-US" altLang="en-US" sz="1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graphicFrame>
        <p:nvGraphicFramePr>
          <p:cNvPr id="98" name="table 98"/>
          <p:cNvGraphicFramePr>
            <a:graphicFrameLocks noGrp="1"/>
          </p:cNvGraphicFramePr>
          <p:nvPr/>
        </p:nvGraphicFramePr>
        <p:xfrm>
          <a:off x="7776159" y="295262"/>
          <a:ext cx="4238625" cy="310515"/>
        </p:xfrm>
        <a:graphic>
          <a:graphicData uri="http://schemas.openxmlformats.org/drawingml/2006/table">
            <a:tbl>
              <a:tblPr/>
              <a:tblGrid>
                <a:gridCol w="549275"/>
                <a:gridCol w="3689350"/>
              </a:tblGrid>
              <a:tr h="3105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0" marR="0" marT="0" marB="0">
                    <a:lnL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2C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4" name="picture 1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737" y="16256"/>
            <a:ext cx="12160262" cy="14871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175095" y="243166"/>
            <a:ext cx="16904" cy="347154"/>
          </a:xfrm>
          <a:prstGeom prst="rect">
            <a:avLst/>
          </a:prstGeom>
        </p:spPr>
      </p:pic>
      <p:sp>
        <p:nvSpPr>
          <p:cNvPr id="114" name="path"/>
          <p:cNvSpPr/>
          <p:nvPr>
            <p:custDataLst>
              <p:tags r:id="rId9"/>
            </p:custDataLst>
          </p:nvPr>
        </p:nvSpPr>
        <p:spPr>
          <a:xfrm>
            <a:off x="21590" y="243166"/>
            <a:ext cx="10147" cy="347154"/>
          </a:xfrm>
          <a:custGeom>
            <a:rect l="0" t="0" r="0" b="0"/>
            <a:pathLst>
              <a:path w="15" h="546">
                <a:moveTo>
                  <a:pt x="0" y="535"/>
                </a:moveTo>
                <a:lnTo>
                  <a:pt x="0" y="546"/>
                </a:lnTo>
                <a:lnTo>
                  <a:pt x="15" y="546"/>
                </a:lnTo>
              </a:path>
              <a:path w="15" h="546">
                <a:moveTo>
                  <a:pt x="15" y="0"/>
                </a:moveTo>
                <a:lnTo>
                  <a:pt x="0" y="0"/>
                </a:lnTo>
                <a:lnTo>
                  <a:pt x="0" y="527"/>
                </a:lnTo>
                <a:lnTo>
                  <a:pt x="15" y="527"/>
                </a:lnTo>
              </a:path>
            </a:pathLst>
          </a:custGeom>
          <a:solidFill>
            <a:srgbClr val="52C7E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118" name="picture 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5928" y="472440"/>
            <a:ext cx="4876800" cy="2956559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092952" y="807720"/>
            <a:ext cx="3048000" cy="2286000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299704" y="3063239"/>
            <a:ext cx="3857243" cy="3649979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rgbClr val="FFFFFF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rgbClr val="FFFFFF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128" name="textbox 128"/>
          <p:cNvSpPr/>
          <p:nvPr>
            <p:custDataLst>
              <p:tags r:id="rId8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40" name="textbox 140"/>
          <p:cNvSpPr/>
          <p:nvPr/>
        </p:nvSpPr>
        <p:spPr>
          <a:xfrm>
            <a:off x="828675" y="854594"/>
            <a:ext cx="9596755" cy="49091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31750" algn="l" rtl="0" eaLnBrk="0">
              <a:lnSpc>
                <a:spcPct val="97000"/>
              </a:lnSpc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角膜塑形镜近视进展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控制的效果怎么样？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45720" algn="l" rtl="0" eaLnBrk="0">
              <a:lnSpc>
                <a:spcPct val="97000"/>
              </a:lnSpc>
              <a:spcBef>
                <a:spcPts val="1895"/>
              </a:spcBef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随着临床应用研究的不断开展，人们发现角膜塑形镜能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有效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24765" algn="l" rtl="0" eaLnBrk="0">
              <a:lnSpc>
                <a:spcPts val="3810"/>
              </a:lnSpc>
              <a:spcBef>
                <a:spcPts val="1395"/>
              </a:spcBef>
            </a:pPr>
            <a:r>
              <a:rPr sz="2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控制儿童青少年近视的进展。美国眼科学会(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American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r" rtl="0" eaLnBrk="0">
              <a:lnSpc>
                <a:spcPts val="3810"/>
              </a:lnSpc>
              <a:spcBef>
                <a:spcPts val="1230"/>
              </a:spcBef>
            </a:pP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Academy</a:t>
            </a:r>
            <a:r>
              <a:rPr sz="2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of</a:t>
            </a:r>
            <a:r>
              <a:rPr sz="2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Ophthalmology</a:t>
            </a:r>
            <a:r>
              <a:rPr sz="2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AAO</a:t>
            </a:r>
            <a:r>
              <a:rPr sz="2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)在2019年的</a:t>
            </a:r>
            <a:r>
              <a:rPr sz="2700" kern="0" spc="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一份报告显示，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28575" indent="-2540" algn="l" rtl="0" eaLnBrk="0">
              <a:lnSpc>
                <a:spcPct val="154000"/>
              </a:lnSpc>
              <a:spcBef>
                <a:spcPts val="50"/>
              </a:spcBef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通过2年的配戴，角膜塑形镜大约减缓50%的眼轴增长，角膜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塑形镜组的平均眼轴增长为0.3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2700" kern="0" spc="-4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，对照组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(单光框架眼镜、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单光软性接触镜)的眼轴增长为0.6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2700" kern="0" spc="-3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。一些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学者对以往角膜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塑形镜控制近视的研究做了荟萃分析，在4篇荟萃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分析中，</a:t>
            </a:r>
            <a:endParaRPr lang="en-US" altLang="en-US" sz="2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4" name="textbox 144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148" name="textbox 148"/>
          <p:cNvSpPr/>
          <p:nvPr>
            <p:custDataLst>
              <p:tags r:id="rId6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60" name="textbox 160"/>
          <p:cNvSpPr/>
          <p:nvPr/>
        </p:nvSpPr>
        <p:spPr>
          <a:xfrm>
            <a:off x="841098" y="856500"/>
            <a:ext cx="9258300" cy="42652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48895" algn="l" rtl="0" eaLnBrk="0">
              <a:lnSpc>
                <a:spcPct val="86000"/>
              </a:lnSpc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。都纳入了相同的6篇文献，他们的结果非常接近:相较于对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12065" algn="l" rtl="0" eaLnBrk="0">
              <a:lnSpc>
                <a:spcPct val="157000"/>
              </a:lnSpc>
              <a:spcBef>
                <a:spcPts val="70"/>
              </a:spcBef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照组，角膜塑形镜组在两年内减少了0.25~0.27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的眼轴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增长。随后，又有大量的国内外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研究证明角膜塑形镜在近视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控制上是有效的，因此，角膜塑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形镜作为一种近视防控的方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法在临床上广泛应用，尤其在近视高发的亚洲国家。那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么，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角膜塑形镜延缓近视进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展的机理何在呢?角膜塑形镜控制近</a:t>
            </a:r>
            <a:r>
              <a:rPr sz="2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视进展的作用机制至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今尚未确定，有许多理论尝</a:t>
            </a:r>
            <a:endParaRPr lang="en-US" altLang="en-US" sz="2700" kern="0" spc="9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64" name="textbox 164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6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80" name="textbox 180"/>
          <p:cNvSpPr/>
          <p:nvPr/>
        </p:nvSpPr>
        <p:spPr>
          <a:xfrm>
            <a:off x="122278" y="540904"/>
            <a:ext cx="11135359" cy="42684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1270" algn="l" rtl="0" eaLnBrk="0">
              <a:lnSpc>
                <a:spcPct val="103000"/>
              </a:lnSpc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试解释这一机理，其中，</a:t>
            </a:r>
            <a:r>
              <a:rPr sz="2700" kern="0" spc="-11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“周边屈光理论</a:t>
            </a:r>
            <a:r>
              <a:rPr sz="2700" kern="0" spc="-9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”是被较多人认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可的一种可能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机制。针对灵长类动物的研究发现，周边视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网膜的信号在眼轴增长中的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调控作用要比中央视网膜的信号更重要，近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视性的周边视网膜离焦会延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缓眼球向近视方向发育，而远视性的周边视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网膜离焦则促进眼球向近视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方向发育。角膜塑形镜通过特殊的逆几何设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计，使角膜上皮细胞从中央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向周边移行，同时中央区角膜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上皮细胞在正压力下压缩，曲率变平坦;中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周边区的角膜上皮细胞在负压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吸引下膨胀，曲率变陡峭;再加上细胞间液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的流动，使角膜前表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面的曲率发生变化，并在眼底形成不同的焦平面。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7780" indent="-3810" algn="l" rtl="0" eaLnBrk="0">
              <a:lnSpc>
                <a:spcPct val="101000"/>
              </a:lnSpc>
              <a:spcBef>
                <a:spcPts val="185"/>
              </a:spcBef>
            </a:pP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研究证明，塑形后的角膜产生了周边视网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膜的近视性离焦，而周边近视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性离焦可能在调节人眼屈光发育中起到一定引领作用</a:t>
            </a:r>
            <a:endParaRPr lang="en-US" altLang="en-US" sz="2700" kern="0" spc="9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84" name="textbox 184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200" name="picture 2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4904" y="739139"/>
            <a:ext cx="11782043" cy="5974079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rgbClr val="FFFFFF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rgbClr val="FFFFFF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206" name="textbox 206"/>
          <p:cNvSpPr/>
          <p:nvPr>
            <p:custDataLst>
              <p:tags r:id="rId6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18" name="textbox 218"/>
          <p:cNvSpPr/>
          <p:nvPr/>
        </p:nvSpPr>
        <p:spPr>
          <a:xfrm>
            <a:off x="276732" y="1310131"/>
            <a:ext cx="9464040" cy="42043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23495" algn="l" rtl="0" eaLnBrk="0">
              <a:lnSpc>
                <a:spcPts val="3810"/>
              </a:lnSpc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(2)如何有效实现角膜塑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形镜控制近视进展的良好效果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85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5715" algn="l" rtl="0" eaLnBrk="0">
              <a:lnSpc>
                <a:spcPct val="102000"/>
              </a:lnSpc>
              <a:spcBef>
                <a:spcPts val="695"/>
              </a:spcBef>
            </a:pPr>
            <a:r>
              <a:rPr sz="23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不是所有的近视患者都适合角膜塑形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镜，也不是所有的近视患者都能利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用其实现良好的近视进展控制效果。近年来，科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学家们尝试找到影响角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膜塑形镜近视控制效果的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关键因素，以期应用到临床提高其控制效力。</a:t>
            </a:r>
            <a:endParaRPr lang="en-US" altLang="en-US" sz="23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algn="l" rtl="0" eaLnBrk="0">
              <a:lnSpc>
                <a:spcPct val="89000"/>
              </a:lnSpc>
              <a:spcBef>
                <a:spcPts val="170"/>
              </a:spcBef>
            </a:pP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许多研究发现，角膜塑形镜配戴者的年龄与眼轴的增长呈负相关，</a:t>
            </a:r>
            <a:endParaRPr lang="en-US" altLang="en-US" sz="23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indent="1905" algn="l" rtl="0" eaLnBrk="0">
              <a:lnSpc>
                <a:spcPct val="109000"/>
              </a:lnSpc>
              <a:spcBef>
                <a:spcPts val="70"/>
              </a:spcBef>
            </a:pP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Cheung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等人将受试者按年龄分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为低龄儿童(6~8岁)</a:t>
            </a:r>
            <a:r>
              <a:rPr sz="2300" kern="0" spc="-3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、大龄儿童(9~</a:t>
            </a:r>
            <a:r>
              <a:rPr sz="2300" kern="0" spc="-3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12岁)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和青少年(13~</a:t>
            </a:r>
            <a:r>
              <a:rPr sz="2300" kern="0" spc="-3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15岁)3组，并将眼轴进展≥0.2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定义为眼轴增长较快，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由此分别计算配戴角膜塑形镜前后，各年龄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组中眼轴增长较快的人占该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组总人数的比例。通过比较戴镜前后的比例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发现，在低龄儿童中，戴镜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前后这一比例为93%与29%</a:t>
            </a:r>
            <a:r>
              <a:rPr sz="2300" kern="0" spc="-3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，大龄</a:t>
            </a:r>
            <a:r>
              <a:rPr sz="23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儿童为25%与0，</a:t>
            </a:r>
            <a:endParaRPr lang="en-US" altLang="en-US" sz="2300" kern="0" spc="6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22" name="textbox 222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8" name="textbox 238"/>
          <p:cNvSpPr/>
          <p:nvPr/>
        </p:nvSpPr>
        <p:spPr>
          <a:xfrm>
            <a:off x="231597" y="1410766"/>
            <a:ext cx="10631805" cy="21983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6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5715" algn="l" rtl="0" eaLnBrk="0">
              <a:lnSpc>
                <a:spcPct val="103000"/>
              </a:lnSpc>
              <a:spcBef>
                <a:spcPct val="0"/>
              </a:spcBef>
            </a:pP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戴镜前后有统计学差异，即配戴角膜塑形镜对这两组的眼轴增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长起到了控制作  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用;在青少年中，戴镜前后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的比例为13%与0</a:t>
            </a:r>
            <a:r>
              <a:rPr sz="2300" kern="0" spc="-3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，没有统计学差异。同时，通过计算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3组的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NNT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(需治疗人数)得出，低龄儿童为1.56(即每用角膜塑形镜治疗2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名低龄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3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儿童就有1名儿童避免了较快的眼轴增</a:t>
            </a:r>
            <a:r>
              <a:rPr sz="23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长)</a:t>
            </a:r>
            <a:r>
              <a:rPr sz="2300" kern="0" spc="-3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，大龄儿童为4</a:t>
            </a:r>
            <a:r>
              <a:rPr sz="2300" kern="0" spc="-3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，青少年为7.69</a:t>
            </a:r>
            <a:r>
              <a:rPr sz="2300" kern="0" spc="-3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，可以</a:t>
            </a:r>
            <a:r>
              <a:rPr sz="23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看出在年龄越小的人群中，配戴角膜塑形镜能取得越好的近视控制效</a:t>
            </a:r>
            <a:r>
              <a:rPr sz="23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果。因此，</a:t>
            </a:r>
            <a:r>
              <a:rPr sz="23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3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儿童一旦开始近视，应该尽早采取干预措施，延缓近视进展。</a:t>
            </a:r>
            <a:endParaRPr lang="en-US" altLang="en-US" sz="2300" kern="0" spc="9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0" name="textbox 240"/>
          <p:cNvSpPr/>
          <p:nvPr>
            <p:custDataLst>
              <p:tags r:id="rId5"/>
            </p:custDataLst>
          </p:nvPr>
        </p:nvSpPr>
        <p:spPr>
          <a:xfrm>
            <a:off x="921359" y="6467982"/>
            <a:ext cx="798830" cy="1733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-1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Arial"/>
              </a:rPr>
              <a:t>2023-12-20</a:t>
            </a:r>
            <a:endParaRPr lang="en-US" altLang="en-US" sz="1200" kern="0" spc="-10">
              <a:solidFill>
                <a:schemeClr val="dk1"/>
              </a:solidFill>
              <a:latin typeface="微软雅黑" panose="020b0503020204020204" charset="-122"/>
              <a:ea typeface="微软雅黑"/>
              <a:cs typeface="Arial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42" name="textbox 242"/>
          <p:cNvSpPr/>
          <p:nvPr/>
        </p:nvSpPr>
        <p:spPr>
          <a:xfrm>
            <a:off x="619783" y="724661"/>
            <a:ext cx="10793094" cy="47555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050" algn="l" rtl="0" eaLnBrk="0">
              <a:lnSpc>
                <a:spcPts val="3810"/>
              </a:lnSpc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(3)角膜塑形镜配戴的安全性取决于配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戴者的理解力和依从性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3810" algn="l" rtl="0" eaLnBrk="0">
              <a:lnSpc>
                <a:spcPct val="103000"/>
              </a:lnSpc>
              <a:spcBef>
                <a:spcPts val="810"/>
              </a:spcBef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角膜塑形镜通过改变角膜的曲率来达到降低近视、提高裸眼视力的   目的，因此它降低近视的作用是有限的。研究表明，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通过1个月的配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戴，近视度数低于4.00D的配戴者，约90%白天裸眼视力能达到4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.9</a:t>
            </a:r>
            <a:r>
              <a:rPr sz="2700" kern="0" spc="-4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而对于近视度数较高、角膜较平坦的配戴者，效果较差。由于角膜   自身有记忆功能，当第2天摘镜后或镜片停戴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后，角膜会随记忆回弹，</a:t>
            </a:r>
            <a:r>
              <a:rPr sz="2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因此角膜塑形镜改变屈光度的作用是暂时的和可逆的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，完全停戴1个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月，角膜会逐渐恢复到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戴镜前的状态。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6510" indent="28575" algn="l" rtl="0" eaLnBrk="0">
              <a:lnSpc>
                <a:spcPct val="101000"/>
              </a:lnSpc>
              <a:spcBef>
                <a:spcPts val="175"/>
              </a:spcBef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同时，角膜塑形镜属于一种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特殊的接触镜，和角膜直接接触，验配 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不当、使用不规范，也会增加角膜损伤和感染的风险。所以，</a:t>
            </a:r>
            <a:endParaRPr lang="en-US" altLang="en-US" sz="2700" kern="0" spc="9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6" name="textbox 24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62" name="textbox 262"/>
          <p:cNvSpPr/>
          <p:nvPr/>
        </p:nvSpPr>
        <p:spPr>
          <a:xfrm>
            <a:off x="277068" y="551700"/>
            <a:ext cx="9940290" cy="51206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21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37465" algn="l" rtl="0" eaLnBrk="0">
              <a:lnSpc>
                <a:spcPct val="104000"/>
              </a:lnSpc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国家食品药品监督管理总局将角膜塑形镜列为三类医疗器械并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进行重点监管，对角膜塑形镜的注册、从业人员的培训与资格  认证、戴镜的操作与定期的随访等做出了严格的规定。因此，  我们需要严格把控适应证，通过规范检查为配戴者选择合适的  镜片，并对配戴者进行宣教和定期随访，从而保障角膜塑形镜  的安全使用。只要做好以上规范，角膜塑形镜是一种安全的近 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视防控方法工具。</a:t>
            </a:r>
            <a:r>
              <a:rPr sz="2700" kern="0" spc="-2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Bullimore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等的研究表明，角膜塑形镜导致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感染性角膜炎的发病率是7.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7‰</a:t>
            </a:r>
            <a:r>
              <a:rPr sz="2700" kern="0" spc="-4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，与硅水凝胶软镜长戴类似。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6510" indent="2540" algn="l" rtl="0" eaLnBrk="0">
              <a:lnSpc>
                <a:spcPct val="102000"/>
              </a:lnSpc>
              <a:spcBef>
                <a:spcPts val="15"/>
              </a:spcBef>
            </a:pPr>
            <a:r>
              <a:rPr sz="2700" kern="0" spc="90">
                <a:ln w="10151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综上所述，配戴角膜塑形镜是一种有效的近视控制手段，其控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ln w="10151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制效果受诸多因素影响，未来仍需要更多的基础研究和临床研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90">
                <a:ln w="10151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究阐明其控制近视的机理，并结合不同配戴者的眼部参数特征，</a:t>
            </a:r>
            <a:r>
              <a:rPr sz="2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ln w="10151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设计更优化的个性化矫正方案，提升近视防控效果。</a:t>
            </a:r>
            <a:endParaRPr lang="en-US" altLang="en-US" sz="2700" kern="0" spc="100">
              <a:ln w="10151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66" name="textbox 26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82" name="textbox 282"/>
          <p:cNvSpPr/>
          <p:nvPr/>
        </p:nvSpPr>
        <p:spPr>
          <a:xfrm>
            <a:off x="453113" y="1240039"/>
            <a:ext cx="8665209" cy="47605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685" algn="l" rtl="0" eaLnBrk="0">
              <a:lnSpc>
                <a:spcPct val="86000"/>
              </a:lnSpc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二、临床上控制近视进展的有效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方法之二: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30480" algn="l" rtl="0" eaLnBrk="0">
              <a:lnSpc>
                <a:spcPts val="3345"/>
              </a:lnSpc>
            </a:pP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多焦软性接触镜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lang="en-US" altLang="en-US" sz="10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rtl="0" eaLnBrk="0">
              <a:lnSpc>
                <a:spcPct val="113000"/>
              </a:lnSpc>
            </a:pPr>
            <a:endParaRPr lang="en-US" altLang="en-US" sz="6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-1270" algn="l" rtl="0" eaLnBrk="0">
              <a:lnSpc>
                <a:spcPct val="107000"/>
              </a:lnSpc>
              <a:spcBef>
                <a:spcPts val="5"/>
              </a:spcBef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近期的临床研究发现，多焦点设计的软性接触镜(简称多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焦软镜)能有效控制儿童青少年近视的增长，它的近视控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制效果受戴镜时长、镜片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设计、配戴者年龄、屈光度等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因素的影响。根据研究结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果建议，当将多焦软镜应用于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儿童青少年控制近视，应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采取日戴日抛的配戴方式，既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简化了护理流程，又能有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效降低感染性角膜炎的发病概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率，从而保证有效性和安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全性。多焦软镜的历史最早可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追溯到1938年，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Feinbloom</a:t>
            </a:r>
            <a:r>
              <a:rPr sz="2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设计了分段式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的双焦和三焦</a:t>
            </a:r>
            <a:endParaRPr lang="en-US" altLang="en-US" sz="2700" kern="0" spc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86" name="textbox 28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308" name="picture 3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25795" y="3599688"/>
            <a:ext cx="6931152" cy="3258311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95072" y="320040"/>
            <a:ext cx="6123432" cy="3238500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rgbClr val="FFFFFF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rgbClr val="FFFFFF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314" name="textbox 314"/>
          <p:cNvSpPr/>
          <p:nvPr>
            <p:custDataLst>
              <p:tags r:id="rId7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22" name="textbox 322"/>
          <p:cNvSpPr/>
          <p:nvPr/>
        </p:nvSpPr>
        <p:spPr>
          <a:xfrm>
            <a:off x="278488" y="940319"/>
            <a:ext cx="10086340" cy="46837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5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1270" algn="l" rtl="0" eaLnBrk="0">
              <a:lnSpc>
                <a:spcPct val="103000"/>
              </a:lnSpc>
            </a:pP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巩膜接触镜，但是由于这些镜片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戴在眼睛上会产生旋转无法稳定</a:t>
            </a:r>
            <a:r>
              <a:rPr sz="2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而没有应用于临床。1957年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DeCarl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研制的双焦接触镜解决了旋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转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的问题，是目前各种软镜设计的基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础。包括后来发展而来的双焦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点和多焦点接触镜均是在软镜材料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的平台上建立的，因为软镜材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料可以设计成更大直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径，并且有更好的柔软度，与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RGP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镜的材料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相比，软镜镜片的移动度和中央定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位更有可控性，所以目前世界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上流行的多焦点接触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镜以软镜为主。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17780" algn="l" rtl="0" eaLnBrk="0">
              <a:lnSpc>
                <a:spcPct val="102000"/>
              </a:lnSpc>
              <a:spcBef>
                <a:spcPts val="120"/>
              </a:spcBef>
            </a:pP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多焦软镜设计的最初目的是为了解决老视患者同时看远和看近的</a:t>
            </a:r>
            <a:r>
              <a:rPr sz="2700" kern="0" spc="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视觉需求问题，因此在同一软镜上存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在多个不同的屈光度，按中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央区功能不同可分为两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种:①中心看远，周边给予正镜近附加帮助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看近;②周边看远，中心偏鼻侧给予正镜近附加辅助看近</a:t>
            </a:r>
            <a:endParaRPr lang="en-US" altLang="en-US" sz="2700" kern="0" spc="9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26" name="textbox 32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42" name="textbox 342"/>
          <p:cNvSpPr/>
          <p:nvPr/>
        </p:nvSpPr>
        <p:spPr>
          <a:xfrm>
            <a:off x="278488" y="1310131"/>
            <a:ext cx="9966325" cy="43427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21590" algn="l" rtl="0" eaLnBrk="0">
              <a:lnSpc>
                <a:spcPts val="3810"/>
              </a:lnSpc>
            </a:pP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sz="2700" kern="0" spc="-4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1)科学研判多焦软镜控制近视的效果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3810" algn="l" rtl="0" eaLnBrk="0">
              <a:lnSpc>
                <a:spcPct val="101000"/>
              </a:lnSpc>
              <a:spcBef>
                <a:spcPts val="165"/>
              </a:spcBef>
            </a:pP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我们通过科学研究资料分析多焦软镜控制近视的效果。2017年，</a:t>
            </a:r>
            <a:r>
              <a:rPr sz="2700" kern="0" spc="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Li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等人总结了渐变多焦点设计软镜和同心圆双焦设计软镜的近 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视控制效果，通过分析5项随机对照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试验与3项队列研究，认为  同心圆双焦设计多焦软镜相较于对照组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一年减缓0.31D屈光度   增长，减缓眼轴增长0.</a:t>
            </a:r>
            <a:r>
              <a:rPr sz="2700" kern="0" spc="-4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;渐变多焦点设计多焦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软镜相较于  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对照组一年减缓屈光度增长0.22D</a:t>
            </a:r>
            <a:r>
              <a:rPr sz="2700" kern="0" spc="-3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，减缓眼轴增长0.</a:t>
            </a:r>
            <a:r>
              <a:rPr sz="2700" kern="0" spc="-4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2700" kern="0" spc="-3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。相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对单光软镜或框架眼镜，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这两种设计多焦软镜2年近视屈光度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-1270" algn="l" rtl="0" eaLnBrk="0">
              <a:lnSpc>
                <a:spcPct val="108000"/>
              </a:lnSpc>
              <a:spcBef>
                <a:spcPts val="15"/>
              </a:spcBef>
              <a:tabLst>
                <a:tab pos="7823200"/>
              </a:tabLst>
            </a:pPr>
            <a:r>
              <a:rPr sz="2700" u="sng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控制效果为30%~38%</a:t>
            </a:r>
            <a:r>
              <a:rPr sz="2700" u="sng" kern="0" spc="-3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u="sng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，眼轴控制效果为31%~51%</a:t>
            </a:r>
            <a:r>
              <a:rPr sz="2700" u="sng" kern="0" spc="-4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u="sng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，同心圆双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u="sng" kern="0" spc="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焦设计似乎比渐变多焦点设计控制近视效果更好。</a:t>
            </a:r>
            <a:r>
              <a:rPr sz="2700" u="sng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	</a:t>
            </a:r>
            <a:endParaRPr lang="en-US" altLang="en-US" sz="2700" u="sng" kern="0" spc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46" name="textbox 34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62" name="textbox 362"/>
          <p:cNvSpPr/>
          <p:nvPr/>
        </p:nvSpPr>
        <p:spPr>
          <a:xfrm>
            <a:off x="393869" y="708786"/>
            <a:ext cx="9567544" cy="47574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2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20320" indent="1905" algn="l" rtl="0" eaLnBrk="0">
              <a:lnSpc>
                <a:spcPct val="106000"/>
              </a:lnSpc>
            </a:pPr>
            <a:r>
              <a:rPr sz="2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59%和59%</a:t>
            </a:r>
            <a:r>
              <a:rPr sz="2700" kern="0" spc="-4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，眼轴控制效果为63%</a:t>
            </a:r>
            <a:r>
              <a:rPr sz="2700" kern="0" spc="-4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、53%和52%</a:t>
            </a:r>
            <a:r>
              <a:rPr sz="2700" kern="0" spc="-3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。这项研</a:t>
            </a:r>
            <a:r>
              <a:rPr sz="2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究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在种族、样本量和研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究时长上较前人的研究都有较大的提升。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3年</a:t>
            </a:r>
            <a:r>
              <a:rPr sz="2700" kern="0" spc="-3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Part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 研究完成后，对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照组重新验配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MiSight</a:t>
            </a:r>
            <a:r>
              <a:rPr sz="2700" kern="0" spc="-4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，实验组继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续配戴</a:t>
            </a:r>
            <a:r>
              <a:rPr sz="2700" kern="0" spc="-3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MiSight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,3年后再次评估(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Part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2)</a:t>
            </a:r>
            <a:r>
              <a:rPr sz="2700" kern="0" spc="-3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。研究发现，两组等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效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球镜变化及眼轴长度无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显著差异，累计6年的研究表明配戴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21590" algn="l" rtl="0" eaLnBrk="0">
              <a:lnSpc>
                <a:spcPct val="100000"/>
              </a:lnSpc>
              <a:spcBef>
                <a:spcPts val="185"/>
              </a:spcBef>
            </a:pP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MiSight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镜片在较大年龄开始近视控制仍然有效。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因此，2019</a:t>
            </a:r>
            <a:r>
              <a:rPr sz="2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年底，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FDA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批准了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MiSight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多焦软镜用于8~</a:t>
            </a:r>
            <a:r>
              <a:rPr sz="2700" kern="0" spc="-4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12岁，屈光度为-    4.00~-0.75D且散光不大于0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.75D</a:t>
            </a:r>
            <a:r>
              <a:rPr sz="2700" kern="0" spc="-4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，无眼部疾病有晶体眼儿童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矫正近视，这也是首个获得</a:t>
            </a:r>
            <a:r>
              <a:rPr sz="2700" kern="0" spc="-3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FDA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批准的近视控制产品。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20320" indent="13335" algn="l" rtl="0" eaLnBrk="0">
              <a:lnSpc>
                <a:spcPct val="108000"/>
              </a:lnSpc>
              <a:spcBef>
                <a:spcPts val="20"/>
              </a:spcBef>
            </a:pP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MiSight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软镜于2021年8月获得国家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药品监督管理局(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NMPA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     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批准，适用于8~</a:t>
            </a:r>
            <a:r>
              <a:rPr sz="2700" kern="0" spc="-4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</a:t>
            </a:r>
            <a:r>
              <a:rPr sz="2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岁的青少年。</a:t>
            </a:r>
            <a:endParaRPr lang="en-US" altLang="en-US" sz="2700" kern="0" spc="5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66" name="textbox 36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82" name="textbox 382"/>
          <p:cNvSpPr/>
          <p:nvPr/>
        </p:nvSpPr>
        <p:spPr>
          <a:xfrm>
            <a:off x="222467" y="849121"/>
            <a:ext cx="8904605" cy="3479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77470" algn="l" rtl="0" eaLnBrk="0">
              <a:lnSpc>
                <a:spcPts val="3810"/>
              </a:lnSpc>
            </a:pP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(2)多焦软镜控制近视机制</a:t>
            </a:r>
            <a:endParaRPr lang="en-US" altLang="en-US" sz="2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69850" indent="16510" algn="l" rtl="0" eaLnBrk="0">
              <a:lnSpc>
                <a:spcPct val="103000"/>
              </a:lnSpc>
              <a:spcBef>
                <a:spcPts val="25"/>
              </a:spcBef>
            </a:pP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多焦软镜控制近视的效果已通过诸多研究证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实，那么它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是通过什么机制来控制</a:t>
            </a:r>
            <a:r>
              <a:rPr sz="2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近视呢?有学者认为，多焦软镜 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的近视控制作用可能和周边视网膜形成近视性离焦有关。</a:t>
            </a:r>
            <a:r>
              <a:rPr sz="2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“周边离焦”理论是在小鸡近视模型和猴子近视模型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上通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过精准设计的实验获得的实验结果和理论，这个理论在  各种光学矫正设计中得到应用，也包括了多焦软镜的设  </a:t>
            </a:r>
            <a:r>
              <a:rPr sz="2700" kern="0" spc="-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计。</a:t>
            </a:r>
            <a:endParaRPr lang="en-US" altLang="en-US" sz="2700" kern="0" spc="-2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86" name="textbox 38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402" name="textbox 402"/>
          <p:cNvSpPr/>
          <p:nvPr/>
        </p:nvSpPr>
        <p:spPr>
          <a:xfrm>
            <a:off x="681634" y="701014"/>
            <a:ext cx="8212455" cy="41649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685" algn="l" rtl="0" eaLnBrk="0">
              <a:lnSpc>
                <a:spcPts val="2455"/>
              </a:lnSpc>
            </a:pP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(4)多焦软镜配戴时应注意的问题1)注意配戴方式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875" indent="26670" algn="l" rtl="0" eaLnBrk="0">
              <a:lnSpc>
                <a:spcPct val="102000"/>
              </a:lnSpc>
              <a:spcBef>
                <a:spcPts val="25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由于需要控制近视发生发展的人群多为儿童青少年，因此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多焦软镜更建议采用日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戴抛弃型镜片。</a:t>
            </a:r>
            <a:r>
              <a:rPr sz="1700" kern="0" spc="-4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日戴的模式，降低了缺氧的风险;日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抛的方式，简化了护理流程，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从而保证儿童青少年配戴的安全和便捷，也大大降低了感染性角膜炎的发病概率。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这也是目前临床上推荐首选抛弃型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多焦软镜，用于日戴，不建议睡觉时配戴。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algn="l" rtl="0" eaLnBrk="0">
              <a:lnSpc>
                <a:spcPts val="2455"/>
              </a:lnSpc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2)注意选择镜片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indent="43180" algn="l" rtl="0" eaLnBrk="0">
              <a:lnSpc>
                <a:spcPct val="102000"/>
              </a:lnSpc>
              <a:spcBef>
                <a:spcPts val="25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目前市场上多焦软镜种类较多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，有些是同心圆设计，有些是渐变多焦设计，且同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心圆设计上也有差异，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渐变设计的屈光度变化也有不同，另外各种类型镜片的材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料、含水量、透氧性等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方面也有区别，针对镜片的选择，更加需要专业性，所以  建议由专业的眼视光医师来帮助选择相对合适的镜片。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algn="l" rtl="0" eaLnBrk="0">
              <a:lnSpc>
                <a:spcPts val="2305"/>
              </a:lnSpc>
            </a:pP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3)注意选择合适的配戴者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indent="10160" algn="l" rtl="0" eaLnBrk="0">
              <a:lnSpc>
                <a:spcPct val="106000"/>
              </a:lnSpc>
              <a:spcBef>
                <a:spcPts val="40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多焦软镜作为近视防控手段之一，也是一种接触镜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之一(三类医疗器械)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，并不是每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个孩子都适合配戴软性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接触镜，专业医师在选择多焦软镜作为近视防控手段工具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时，需要综合评估配戴者的条件:①孩子的眼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睛要符合软镜配戴的适应条件。②多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焦软镜主要适用于有近视控制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需求，</a:t>
            </a:r>
            <a:endParaRPr lang="en-US" altLang="en-US" sz="1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06" name="textbox 40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422" name="textbox 422"/>
          <p:cNvSpPr/>
          <p:nvPr/>
        </p:nvSpPr>
        <p:spPr>
          <a:xfrm>
            <a:off x="459948" y="751725"/>
            <a:ext cx="9259569" cy="42684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4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-1270" algn="l" rtl="0" eaLnBrk="0">
              <a:lnSpc>
                <a:spcPct val="103000"/>
              </a:lnSpc>
            </a:pP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但又不适合或不愿配戴角膜塑形镜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者，如近视度数过高或角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膜曲率太平坦者配戴角膜塑形镜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的风险相应增大，这时多焦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软镜就是一个很好的选择。③验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配时，需评估配戴者配戴时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的视觉质量及主观感受，相较于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角膜塑形镜，多焦软镜舒适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度更强、适应更快、护理更简单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，且摘镜后不存在屈光度回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退问题。但尽管有以上诸多优点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，验配多焦软镜进行近视控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制时，必须到具有医疗资质的专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业机构进行细致检查，严控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适应证，选择合适镜片，配后接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受规范的宣教，学习正确使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用镜片并定期随访复查，从而保</a:t>
            </a:r>
            <a:r>
              <a:rPr sz="2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证这一手段在儿童青少年人</a:t>
            </a:r>
            <a:r>
              <a:rPr sz="2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2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群近视控制中的有效性和安全性。</a:t>
            </a:r>
            <a:endParaRPr lang="en-US" altLang="en-US" sz="2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26" name="textbox 42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442" name="textbox 442"/>
          <p:cNvSpPr/>
          <p:nvPr/>
        </p:nvSpPr>
        <p:spPr>
          <a:xfrm>
            <a:off x="682091" y="749096"/>
            <a:ext cx="9354819" cy="42068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7145" algn="l" rtl="0" eaLnBrk="0">
              <a:lnSpc>
                <a:spcPct val="98000"/>
              </a:lnSpc>
            </a:pPr>
            <a:r>
              <a:rPr sz="2300" kern="0" spc="11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三、临床上控制近视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进展的有效方法之三</a:t>
            </a:r>
            <a:r>
              <a:rPr sz="2300" b="1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:</a:t>
            </a:r>
            <a:r>
              <a:rPr sz="2300" kern="0" spc="10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低浓度阿托品滴眼剂</a:t>
            </a:r>
            <a:endParaRPr lang="en-US" altLang="en-US" sz="23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875" indent="7620" algn="l" rtl="0" eaLnBrk="0">
              <a:lnSpc>
                <a:spcPct val="102000"/>
              </a:lnSpc>
              <a:spcBef>
                <a:spcPts val="110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阿托品在眼科中的应用，常见的有滴眼液和眼药膏这两种形式。阿托品滴眼剂在眼科领域是 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一种成熟的药物，具有很长的使用历史，最早可以追溯到20世纪70年代。最常用的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浓度是  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1%</a:t>
            </a:r>
            <a:r>
              <a:rPr sz="1700" kern="0" spc="-2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，阿托品是一种非选择性毒蕈碱受体(M受体)阻滞剂，能对抗平滑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肌的收缩，让肌肉麻痹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后处于非收缩状态，因此临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床上常用阿托品作为睫状肌麻痹剂和散瞳剂。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050" algn="l" rtl="0" eaLnBrk="0">
              <a:lnSpc>
                <a:spcPts val="2455"/>
              </a:lnSpc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sz="1700" kern="0" spc="-2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1)阿托品与近视防控研究的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历史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algn="l" rtl="0" eaLnBrk="0">
              <a:lnSpc>
                <a:spcPct val="103000"/>
              </a:lnSpc>
              <a:spcBef>
                <a:spcPts val="10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有关阿托品对近视的干预研究一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直都在进行，随着研究的发展，证实了阿托品对近视进展具 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有良好的控制作用。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algn="l" rtl="0" eaLnBrk="0">
              <a:lnSpc>
                <a:spcPct val="100000"/>
              </a:lnSpc>
              <a:spcBef>
                <a:spcPts val="120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动物实验结果表明，在豚鼠形觉剥夺性近视的形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成过程中应用阿托品可以抑制近视的发生，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r" rtl="0" eaLnBrk="0">
              <a:lnSpc>
                <a:spcPct val="100000"/>
              </a:lnSpc>
              <a:spcBef>
                <a:spcPts val="120"/>
              </a:spcBef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但阿托品不能改善已经形成的近视。在雏鸡等动物模型上也验证了阿托品对预防近视的作用。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algn="l" rtl="0" eaLnBrk="0">
              <a:lnSpc>
                <a:spcPct val="88000"/>
              </a:lnSpc>
              <a:spcBef>
                <a:spcPts val="130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其后在对人的研究中使用不同浓度的阿托品滴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眼剂，也证实了对近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335" algn="l" rtl="0" eaLnBrk="0">
              <a:lnSpc>
                <a:spcPts val="2160"/>
              </a:lnSpc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视发生发展有不同程度的减缓作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indent="635" algn="l" rtl="0" eaLnBrk="0">
              <a:lnSpc>
                <a:spcPct val="104000"/>
              </a:lnSpc>
              <a:spcBef>
                <a:spcPts val="345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温州医科大学研究团队收集了6000多篇有关近视防控的文章，对已论证过的16种近视防控方</a:t>
            </a:r>
            <a:r>
              <a:rPr sz="1700" kern="0" spc="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1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法的近视控制效率做了一个对比研究分析，论文发表在高影响力专业杂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志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Ophthalmology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上，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结果发现，从眼轴变化的速度来看，近视控制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效果最好的前三位是</a:t>
            </a:r>
            <a:endParaRPr lang="en-US" altLang="en-US" sz="1700" kern="0" spc="9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46" name="textbox 44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462" name="textbox 462"/>
          <p:cNvSpPr/>
          <p:nvPr/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rgbClr val="FFFFFF"/>
              </a:solidFill>
              <a:latin typeface="微软雅黑" panose="020b0503020204020204" charset="-122"/>
              <a:ea typeface="微软雅黑"/>
            </a:endParaRPr>
          </a:p>
          <a:p>
            <a:pPr marL="94615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rgbClr val="FFFFFF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pic>
        <p:nvPicPr>
          <p:cNvPr id="464" name="picture 4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3840" y="0"/>
            <a:ext cx="11663172" cy="4853940"/>
          </a:xfrm>
          <a:prstGeom prst="rect">
            <a:avLst/>
          </a:prstGeom>
        </p:spPr>
      </p:pic>
      <p:sp>
        <p:nvSpPr>
          <p:cNvPr id="470" name="textbox 470"/>
          <p:cNvSpPr/>
          <p:nvPr>
            <p:custDataLst>
              <p:tags r:id="rId6"/>
            </p:custDataLst>
          </p:nvPr>
        </p:nvSpPr>
        <p:spPr>
          <a:xfrm>
            <a:off x="109004" y="6510985"/>
            <a:ext cx="3426459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00"/>
              </a:lnSpc>
            </a:pPr>
            <a:endParaRPr lang="en-US" altLang="en-US" sz="1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（市儿</a:t>
            </a:r>
            <a:r>
              <a:rPr sz="1700" kern="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童医院）</a:t>
            </a:r>
            <a:endParaRPr lang="en-US" altLang="en-US" sz="1700" kern="0" spc="80">
              <a:solidFill>
                <a:schemeClr val="dk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482" name="textbox 482"/>
          <p:cNvSpPr/>
          <p:nvPr/>
        </p:nvSpPr>
        <p:spPr>
          <a:xfrm>
            <a:off x="682091" y="740892"/>
            <a:ext cx="9060815" cy="43986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685" indent="635" algn="l" rtl="0" eaLnBrk="0">
              <a:lnSpc>
                <a:spcPct val="103000"/>
              </a:lnSpc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高浓度阿托品滴眼剂、中浓度阿托品滴眼剂和低浓度阿托品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滴眼剂。浓度越高，近视控制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效果越好。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050" indent="-3810" algn="l" rtl="0" eaLnBrk="0">
              <a:lnSpc>
                <a:spcPct val="106000"/>
              </a:lnSpc>
              <a:spcBef>
                <a:spcPts val="130"/>
              </a:spcBef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这些研究，把对阿托品滴眼剂临床应用的有效性探索往前推进了一大步。          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(2)阿托品的作用机制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11430" algn="l" rtl="0" eaLnBrk="0">
              <a:lnSpc>
                <a:spcPct val="102000"/>
              </a:lnSpc>
              <a:spcBef>
                <a:spcPts val="15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阿托品控制近视发展的机制是什么?经典的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调节紧张学说认为，阿托品是通过对睫状肌的麻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痹作用和对眼调节功能的阻滞来发挥作用的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，但是该假说被后面很多研究所否定。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indent="-1270" algn="l" rtl="0" eaLnBrk="0">
              <a:lnSpc>
                <a:spcPct val="101000"/>
              </a:lnSpc>
              <a:spcBef>
                <a:spcPts val="120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近几年，更多科学研究认为阿托品是通过非调节机制控制近视，即阿托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品抑制眼轴增长的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作用并不是通过麻痹睫状肌、放松调节实现的。而是通过抑制后极部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巩膜重塑延缓眼轴增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长来实现的，是由M1和M4受体介导，通过作用于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M1和M4受体来实现。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indent="2540" algn="l" rtl="0" eaLnBrk="0">
              <a:lnSpc>
                <a:spcPct val="108000"/>
              </a:lnSpc>
              <a:spcBef>
                <a:spcPts val="60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非调节机制的例子很多，如雏鸡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的睫状肌是横纹肌，该横纹睫状肌是由尼古丁受体(N受体)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而不是M受体神经支配的，而阿托品可以有效预防雏鸡的近视，这表明阿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托品不是完全通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过阻断调节来减缓近视进展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，还通过尼古丁受体途径来减缓近视进展。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335" indent="3810" algn="l" rtl="0" eaLnBrk="0">
              <a:lnSpc>
                <a:spcPct val="104000"/>
              </a:lnSpc>
              <a:spcBef>
                <a:spcPts val="155"/>
              </a:spcBef>
            </a:pP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Gallego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等于2012年对诱导的雏鸡近视模型进行阿托品治疗，发现阿托品抑制近视进展的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作用主要表现在对巩膜的形态学变化的影响上，巩膜神经纤维层增厚，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而软骨层变薄，这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些变化导致屈光不正向正视化方向恢复，眼轴停止增长，因此认为阿托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品是通过作用于巩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膜纤维层发挥控制近视作用。</a:t>
            </a:r>
            <a:endParaRPr lang="en-US" altLang="en-US" sz="1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86" name="textbox 48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502" name="textbox 502"/>
          <p:cNvSpPr/>
          <p:nvPr/>
        </p:nvSpPr>
        <p:spPr>
          <a:xfrm>
            <a:off x="681634" y="701014"/>
            <a:ext cx="8201659" cy="39325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685" algn="l" rtl="0" eaLnBrk="0">
              <a:lnSpc>
                <a:spcPts val="2455"/>
              </a:lnSpc>
            </a:pP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(3)科学分析阿托品的近视防控效果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51435" indent="-26670" algn="l" rtl="0" eaLnBrk="0">
              <a:lnSpc>
                <a:spcPct val="103000"/>
              </a:lnSpc>
              <a:spcBef>
                <a:spcPts val="5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阿托品滴眼剂的近视防控效果及其不良反应，均呈现浓度依赖效应，因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此，具有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良好临床控制效果且不良反应可耐受的适宜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浓度是研究和临床关注的重点。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-1905" algn="l" rtl="0" eaLnBrk="0">
              <a:lnSpc>
                <a:spcPct val="103000"/>
              </a:lnSpc>
              <a:spcBef>
                <a:spcPts val="115"/>
              </a:spcBef>
            </a:pP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2015年，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Chia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团队在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Ophthalmology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发表了使用阿托品延缓儿童近视进展的相关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研究。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ATOM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研究是一项旨在探讨不同浓度阿托品滴眼剂对儿童近视治疗作用、安</a:t>
            </a:r>
            <a:r>
              <a:rPr sz="1700" kern="0" spc="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全性和前瞻性随机双盲研究，分为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3个阿托品浓度组(0.01%</a:t>
            </a:r>
            <a:r>
              <a:rPr sz="1700" kern="0" spc="-2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、0.05%</a:t>
            </a:r>
            <a:r>
              <a:rPr sz="1700" kern="0" spc="-2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、0.1%)</a:t>
            </a:r>
            <a:r>
              <a:rPr sz="1700" kern="0" spc="-2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。在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第1阶段研究中，发现阿托品的浓度越高，近视控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制作用越好，但在停药后，近视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反弹也越快。在第2阶段研究中，给予近视儿童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240" algn="l" rtl="0" eaLnBrk="0">
              <a:lnSpc>
                <a:spcPts val="2305"/>
              </a:lnSpc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0.01%的阿托品，持续两年后再停药1年。在第2阶段开始时，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3个组的眼轴长度差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7145" algn="l" rtl="0" eaLnBrk="0">
              <a:lnSpc>
                <a:spcPts val="2160"/>
              </a:lnSpc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别不大，然而，到第2阶段结束时，0.01%组的平均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眼轴长度变化为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8415" indent="2540" algn="l" rtl="0" eaLnBrk="0">
              <a:lnSpc>
                <a:spcPct val="110000"/>
              </a:lnSpc>
              <a:spcBef>
                <a:spcPts val="40"/>
              </a:spcBef>
            </a:pP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[(0.</a:t>
            </a:r>
            <a:r>
              <a:rPr sz="1700" kern="0" spc="-2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19±0.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18)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]小于0.1%组[(0.24±0.21)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]和0.5%组[(0.26±0.23)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mm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]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，结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果显示，该浓度阿托品能有效减缓近视加深的速度，而且停药后的近视反弹现象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不明显(图32)</a:t>
            </a:r>
            <a:r>
              <a:rPr sz="1700" kern="0" spc="-2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。因此，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可以得出结论，在为期5年试验期中，与应用高剂量阿托品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比较，0.01%的剂量可有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效延缓近视进展，且不良反应最少。</a:t>
            </a:r>
            <a:endParaRPr lang="en-US" altLang="en-US" sz="1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06" name="textbox 50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522" name="textbox 522"/>
          <p:cNvSpPr/>
          <p:nvPr/>
        </p:nvSpPr>
        <p:spPr>
          <a:xfrm>
            <a:off x="683920" y="742162"/>
            <a:ext cx="8203565" cy="41224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30480" indent="-12700" algn="l" rtl="0" eaLnBrk="0">
              <a:lnSpc>
                <a:spcPct val="98000"/>
              </a:lnSpc>
            </a:pP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另一项最新的由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Yam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团队发起的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LAMP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研究，为了评估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不同的低浓度阿托品滴眼剂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的近视控制效果及其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安全性，选择了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635" algn="l" rtl="0" eaLnBrk="0">
              <a:lnSpc>
                <a:spcPct val="106000"/>
              </a:lnSpc>
              <a:spcBef>
                <a:spcPts val="125"/>
              </a:spcBef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0.01%</a:t>
            </a:r>
            <a:r>
              <a:rPr sz="1700" kern="0" spc="-2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、0.025%和0.05%3种低浓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度阿托品滴眼剂来进行长达5年的试验，</a:t>
            </a:r>
            <a:r>
              <a:rPr sz="1700" kern="0" spc="-5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以确定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哪种浓度是长期控制近视的最佳浓度。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在试验的第1阶段，在使用3种不同浓度阿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托品滴眼剂1年的实验中发现0.05%的阿托品滴眼剂治疗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效果最好，在1年内控制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屈光度进展和眼轴延长最有效，而且3组受试者的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耐受性都良好，没有对视力相关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的生活质量造成不良影响。出于伦理的考虑，在第2年将安慰剂组转换为0.05%阿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托品滴眼剂组。虽然0.01%阿托品滴眼剂在第2年表现出较好的疗效，但在两年的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总时间中仍然是0.05%阿托品滴眼剂组近视控制效果最佳。在第3年开始时，每组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的儿童以1:1的比例随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机分配到继续治疗和洗脱组。结果表明，与停止使用阿托品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相比，继续治疗在所有浓度下均取得了更好的效果。持续3年的治疗期间0.05%阿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托品滴眼剂的近视控制效果依旧最强(图33)。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335" indent="26670" algn="l" rtl="0" eaLnBrk="0">
              <a:lnSpc>
                <a:spcPct val="106000"/>
              </a:lnSpc>
              <a:spcBef>
                <a:spcPts val="30"/>
              </a:spcBef>
            </a:pP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由此可见，较为适宜的近视防控用阿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托品滴眼剂是低浓度阿托品滴眼剂(≤0.05%)，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其中以0.01%阿托品滴眼剂最为常用。其他适宜浓度的有效性、安全性，仍在研</a:t>
            </a:r>
            <a:r>
              <a:rPr sz="1700" kern="0" spc="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究过程中。</a:t>
            </a:r>
            <a:endParaRPr lang="en-US" altLang="en-US" sz="1700" kern="0" spc="6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26" name="textbox 52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542" name="textbox 542"/>
          <p:cNvSpPr/>
          <p:nvPr/>
        </p:nvSpPr>
        <p:spPr>
          <a:xfrm>
            <a:off x="683005" y="701014"/>
            <a:ext cx="8211184" cy="50304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8415" algn="l" rtl="0" eaLnBrk="0">
              <a:lnSpc>
                <a:spcPts val="2455"/>
              </a:lnSpc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(5)长期使用的安全性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-1270" algn="l" rtl="0" eaLnBrk="0">
              <a:lnSpc>
                <a:spcPct val="103000"/>
              </a:lnSpc>
              <a:spcBef>
                <a:spcPts val="5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近视防控的最终目标是减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少高度近视的发生率，减少潜在的致盲性并发症，如脉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络膜新生血管、视网膜脱离和青光眼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等。具体方法即通过不同的近视防控措施，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-635" algn="l" rtl="0" eaLnBrk="0">
              <a:lnSpc>
                <a:spcPct val="104000"/>
              </a:lnSpc>
              <a:spcBef>
                <a:spcPts val="170"/>
              </a:spcBef>
            </a:pP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在眼睛生长最活跃的年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龄减缓近视进展，使得最终的近视水平低于自然生长水平。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除去常规的光学干预措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施，更多公共卫生措施的研发和审批需求迫在眉睫，如将  0.01%阿托品滴眼剂这样有效、低成本的近视延缓药物发展为一种公共卫生干预</a:t>
            </a:r>
            <a:r>
              <a:rPr sz="1700" kern="0" spc="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措施。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335" indent="10160" algn="l" rtl="0" eaLnBrk="0">
              <a:lnSpc>
                <a:spcPct val="105000"/>
              </a:lnSpc>
              <a:spcBef>
                <a:spcPts val="95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虽然不同浓度的阿托品滴眼剂已被广泛应用于临床。但是由于阿托品作用机制和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作用部位的不确切及不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良反应的影响，它在儿童中的使用仍然存在争议。阿托品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滴眼剂治疗儿童近视的临床价值和剂量也存在一些不确定性。20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13年发表在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IOVS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上的一篇文献认为阿托品滴眼剂的用药浓度低于0.02%时，不会引起与瞳孔扩大</a:t>
            </a:r>
            <a:r>
              <a:rPr sz="1700" kern="0" spc="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或调节能力下降相关的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症状。而随着用药浓度的增加，不良反应发生率也逐渐增  加，程度也逐渐加重，因此不良反应是浓度依赖性的。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indent="3175" algn="l" rtl="0" eaLnBrk="0">
              <a:lnSpc>
                <a:spcPct val="108000"/>
              </a:lnSpc>
              <a:spcBef>
                <a:spcPts val="135"/>
              </a:spcBef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大多数文献已经对阿托品滴眼剂的不良反应进行了定性分析，但缺乏对其的定量  </a:t>
            </a:r>
            <a:r>
              <a:rPr sz="1700" kern="0" spc="1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评估。2017年发表在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JAMA</a:t>
            </a:r>
            <a:r>
              <a:rPr sz="1700" kern="0" spc="1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Ophthalmology</a:t>
            </a:r>
            <a:r>
              <a:rPr sz="1700" kern="0" spc="1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上的一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篇荟萃分析在汇总了以往多篇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高质量文献研究的基础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上，对不同浓度阿托品滴眼剂的不良反应进行了定量分析。</a:t>
            </a:r>
            <a:r>
              <a:rPr sz="1700" kern="0" spc="-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在所有被纳入的研究中，阿托品滴眼剂组的2425名患者总共报告了30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8起不良反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应事件，发生率为12.7%</a:t>
            </a:r>
            <a:r>
              <a:rPr sz="1700" kern="0" spc="-2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，其中，</a:t>
            </a:r>
            <a:endParaRPr lang="en-US" altLang="en-US" sz="1700" kern="0" spc="6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46" name="textbox 54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562" name="textbox 562"/>
          <p:cNvSpPr/>
          <p:nvPr/>
        </p:nvSpPr>
        <p:spPr>
          <a:xfrm>
            <a:off x="681634" y="701014"/>
            <a:ext cx="8201659" cy="49872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0000"/>
              </a:lnSpc>
            </a:pPr>
            <a:endParaRPr lang="en-US" altLang="en-US" sz="1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9050" indent="-1905" algn="l" rtl="0" eaLnBrk="0">
              <a:lnSpc>
                <a:spcPct val="109000"/>
              </a:lnSpc>
            </a:pP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最常见的是畏光(205/816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，25.1%),其次是近视力降低(48/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636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，7.5%)和过敏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</a:t>
            </a:r>
            <a:r>
              <a:rPr sz="1700" kern="0" spc="2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(20/679，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875" indent="-3810" algn="l" rtl="0" eaLnBrk="0">
              <a:lnSpc>
                <a:spcPct val="102000"/>
              </a:lnSpc>
              <a:spcBef>
                <a:spcPts val="10"/>
              </a:spcBef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2.9%)</a:t>
            </a:r>
            <a:r>
              <a:rPr sz="1700" kern="0" spc="-2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。其他不良反应包括头痛、脉络膜炎、全身反应，</a:t>
            </a:r>
            <a:r>
              <a:rPr sz="1700" kern="0" spc="-5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以及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发生在不到1%的患 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者身上的不良反应，具体如下。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algn="l" rtl="0" eaLnBrk="0">
              <a:lnSpc>
                <a:spcPts val="2305"/>
              </a:lnSpc>
            </a:pP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畏光反应(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photophobia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):低浓度阿托品滴眼剂畏光发生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率为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8415" indent="-3810" algn="l" rtl="0" eaLnBrk="0">
              <a:lnSpc>
                <a:spcPct val="105000"/>
              </a:lnSpc>
              <a:spcBef>
                <a:spcPts val="55"/>
              </a:spcBef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6.3%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，中浓度阿托品滴眼剂为17.8%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，高浓度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阿托品滴眼剂为43.1%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，随着浓度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的增加，这种不良反应的发生率增加，畏光发生率与阿托品滴眼剂浓度呈中度相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关，亚洲人群畏光发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生率为61.5%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r>
              <a:rPr sz="1700" kern="0" spc="-4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白种人为38.4%。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algn="l" rtl="0" eaLnBrk="0">
              <a:lnSpc>
                <a:spcPts val="2160"/>
              </a:lnSpc>
            </a:pP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近视力降低(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poor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near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visual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acuity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):低浓度阿托品滴眼剂近视力不良发生率为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3970" indent="-1270" algn="l" rtl="0" eaLnBrk="0">
              <a:lnSpc>
                <a:spcPct val="105000"/>
              </a:lnSpc>
              <a:spcBef>
                <a:spcPts val="35"/>
              </a:spcBef>
            </a:pP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2.3%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，中浓度阿托品滴眼剂为11.9%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，高浓度阿托品滴眼剂为11.6%</a:t>
            </a:r>
            <a:r>
              <a:rPr sz="1700" kern="0" spc="-2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。亚洲人群近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视力降低发生率为4.9%</a:t>
            </a:r>
            <a:r>
              <a:rPr sz="1700" kern="0" spc="-2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r>
              <a:rPr sz="1700" kern="0" spc="-4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白种人</a:t>
            </a:r>
            <a:r>
              <a:rPr sz="1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为10.7%。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5875" algn="l" rtl="0" eaLnBrk="0">
              <a:lnSpc>
                <a:spcPts val="2160"/>
              </a:lnSpc>
            </a:pP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过敏反应(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allergy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):</a:t>
            </a:r>
            <a:r>
              <a:rPr sz="1700" kern="0" spc="-2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9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中浓度阿托品滴眼剂过敏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发生率为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2700" algn="l" rtl="0" eaLnBrk="0">
              <a:lnSpc>
                <a:spcPts val="2295"/>
              </a:lnSpc>
            </a:pP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2.9%</a:t>
            </a:r>
            <a:r>
              <a:rPr sz="1700" kern="0" spc="-2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，高浓度阿托品滴眼剂过敏发生率为3.9%</a:t>
            </a:r>
            <a:r>
              <a:rPr sz="1700" kern="0" spc="-2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。亚洲人群过敏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8415" algn="l" rtl="0" eaLnBrk="0">
              <a:lnSpc>
                <a:spcPct val="92000"/>
              </a:lnSpc>
              <a:spcBef>
                <a:spcPts val="145"/>
              </a:spcBef>
            </a:pPr>
            <a:r>
              <a:rPr sz="1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发生率为3.0%</a:t>
            </a:r>
            <a:r>
              <a:rPr sz="1700" kern="0" spc="-2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r>
              <a:rPr sz="1700" kern="0" spc="-4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白种人为3.7%。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14605" indent="635" algn="l" rtl="0" eaLnBrk="0">
              <a:lnSpc>
                <a:spcPct val="105000"/>
              </a:lnSpc>
              <a:spcBef>
                <a:spcPts val="35"/>
              </a:spcBef>
            </a:pP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其他不良反应(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other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adverse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effects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):</a:t>
            </a:r>
            <a:r>
              <a:rPr sz="1700" kern="0" spc="-2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11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即脉</a:t>
            </a:r>
            <a:r>
              <a:rPr sz="1700" kern="0" spc="1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络膜和全身反应的发生率，在低浓度阿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托品滴眼剂为4.8%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，中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浓度阿托品滴眼剂为11%</a:t>
            </a:r>
            <a:r>
              <a:rPr sz="1700" kern="0" spc="-26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7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，高浓度阿托品滴眼剂约为</a:t>
            </a:r>
            <a:endParaRPr lang="en-US" altLang="en-US" sz="17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41910" indent="-11430" algn="l" rtl="0" eaLnBrk="0">
              <a:lnSpc>
                <a:spcPct val="106000"/>
              </a:lnSpc>
              <a:spcBef>
                <a:spcPts val="35"/>
              </a:spcBef>
            </a:pP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11.2%</a:t>
            </a:r>
            <a:r>
              <a:rPr sz="1700" kern="0" spc="-2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。其他不良事件的发生率亚洲人群为3.3%</a:t>
            </a:r>
            <a:r>
              <a:rPr sz="1700" kern="0" spc="-2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r>
              <a:rPr sz="1700" kern="0" spc="-4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5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白种人为12.2</a:t>
            </a:r>
            <a:r>
              <a:rPr sz="1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%</a:t>
            </a:r>
            <a:r>
              <a:rPr sz="1700" kern="0" spc="-23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sz="1700" kern="0" spc="4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。有文献发现</a:t>
            </a:r>
            <a:r>
              <a:rPr sz="1700" kern="0" spc="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sz="1700" kern="0" spc="8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由于种族和虹膜颜色等因素对睫状肌麻痹效果的影响，</a:t>
            </a:r>
            <a:endParaRPr lang="en-US" altLang="en-US" sz="1700" kern="0" spc="8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66" name="textbox 566"/>
          <p:cNvSpPr/>
          <p:nvPr>
            <p:custDataLst>
              <p:tags r:id="rId5"/>
            </p:custDataLst>
          </p:nvPr>
        </p:nvSpPr>
        <p:spPr>
          <a:xfrm>
            <a:off x="4445" y="0"/>
            <a:ext cx="12178665" cy="320675"/>
          </a:xfrm>
          <a:prstGeom prst="rect">
            <a:avLst/>
          </a:prstGeom>
          <a:solidFill>
            <a:srgbClr val="52C7E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en-US" altLang="en-US" sz="4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  <a:p>
            <a:pPr marL="9398000" algn="l" rtl="0" eaLnBrk="0">
              <a:lnSpc>
                <a:spcPct val="99000"/>
              </a:lnSpc>
              <a:spcBef>
                <a:spcPts val="5"/>
              </a:spcBef>
            </a:pPr>
            <a:r>
              <a:rPr sz="1700" kern="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青少年近视防控</a:t>
            </a:r>
            <a:endParaRPr lang="en-US" altLang="en-US" sz="1700" kern="0" spc="80">
              <a:solidFill>
                <a:schemeClr val="lt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https://d.book118.com/298076123073006025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2"/>
  <p:tag name="KSO_WM_UNIT_INDEX" val="2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3"/>
  <p:tag name="KSO_WM_UNIT_INDEX" val="3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2"/>
  <p:tag name="KSO_WM_UNIT_INDEX" val="2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3"/>
  <p:tag name="KSO_WM_UNIT_INDEX" val="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6"/>
  <p:tag name="KSO_WM_UNIT_INDEX" val="6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5"/>
  <p:tag name="KSO_WM_UNIT_INDEX" val="5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2545"/>
  <p:tag name="KSO_WM_TEMPLATE_MASTER_THUMB_INDEX" val="12"/>
  <p:tag name="KSO_WM_TEMPLATE_MASTER_TYPE" val="1"/>
  <p:tag name="KSO_WM_TEMPLATE_SUBCATEGORY" val="0"/>
  <p:tag name="KSO_WM_TEMPLATE_THUMBS_INDEX" val="1、2、3、11、14"/>
  <p:tag name="KSO_WM_UNIT_SHOW_EDIT_AREA_INDICATION" val="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极简大气通用模板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2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1*b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汇报人姓名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1*b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汇报日期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SLIDE_ID" val="custom20202545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2545"/>
  <p:tag name="KSO_WM_TEMPLATE_MASTER_THUMB_INDEX" val="12"/>
  <p:tag name="KSO_WM_TEMPLATE_MASTER_TYPE" val="1"/>
  <p:tag name="KSO_WM_TEMPLATE_SUBCATEGORY" val="0"/>
  <p:tag name="KSO_WM_TEMPLATE_THUMBS_INDEX" val="1、2、6、7、9、11、14、15"/>
</p:tagLst>
</file>

<file path=ppt/tags/tag1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69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0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7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7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82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83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84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8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89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9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4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95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9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00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0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0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0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1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1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2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2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3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3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3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3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4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4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5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5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6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6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6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6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7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7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8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8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8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8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9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9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1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0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6.xml><?xml version="1.0" encoding="utf-8"?>
<p:tagLst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0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30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5C8FC7"/>
      </a:accent1>
      <a:accent2>
        <a:srgbClr val="6E82BA"/>
      </a:accent2>
      <a:accent3>
        <a:srgbClr val="8376B0"/>
      </a:accent3>
      <a:accent4>
        <a:srgbClr val="9868A3"/>
      </a:accent4>
      <a:accent5>
        <a:srgbClr val="AE5B97"/>
      </a:accent5>
      <a:accent6>
        <a:srgbClr val="C44B8A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6">
      <vt:lpstr>Arial</vt:lpstr>
      <vt:lpstr>Calibri</vt:lpstr>
      <vt:lpstr>微软雅黑</vt:lpstr>
      <vt:lpstr>汉仪旗黑-85S</vt:lpstr>
      <vt:lpstr>Viner Hand ITC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2024-09-02T06:28:00.374</cp:lastPrinted>
  <dcterms:created xsi:type="dcterms:W3CDTF">2024-09-01T22:28:00Z</dcterms:created>
  <dcterms:modified xsi:type="dcterms:W3CDTF">2024-09-01T22:28:05Z</dcterms:modified>
</cp:coreProperties>
</file>