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326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2C36DDF-59DC-4073-9800-6E9CE0A842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E2D4938-6F2F-4535-82B5-26A8C0DD64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CD73FCA-DBB2-4ECE-AA2D-2336DF6E11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2B2A0A9-F3D1-48C6-AC92-AE52ECE64A5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032A440-B559-4523-8A4D-F984E26819B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C309A48-4FB5-4204-A80D-F9796F00CC8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0A3DBCD-A43C-4358-9B9D-3ED23E18994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66509F5-8115-4523-B21E-D4D70335059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8250063-464E-4324-A059-75A9358D014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EB1B0F8-7AD1-4B71-BB3B-199F9EAB07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337040F-92BF-438C-B7A9-AD81C2F2FF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11/8/2023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11/8/2023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11/8/2023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11/8/2023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11/8/2023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11/8/2023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11/8/2023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11/8/2023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11/8/2023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11/8/2023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11/8/2023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11/8/2023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png" /><Relationship Id="rId3" Type="http://schemas.openxmlformats.org/officeDocument/2006/relationships/image" Target="../media/image10.png" /><Relationship Id="rId4"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png" /><Relationship Id="rId3" Type="http://schemas.openxmlformats.org/officeDocument/2006/relationships/image" Target="../media/image11.png" /><Relationship Id="rId4" Type="http://schemas.openxmlformats.org/officeDocument/2006/relationships/image" Target="../media/image12.png" /><Relationship Id="rId5" Type="http://schemas.openxmlformats.org/officeDocument/2006/relationships/image" Target="../media/image13.png" /><Relationship Id="rId6"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png" /><Relationship Id="rId3" Type="http://schemas.openxmlformats.org/officeDocument/2006/relationships/image" Target="../media/image15.png" /><Relationship Id="rId4" Type="http://schemas.openxmlformats.org/officeDocument/2006/relationships/image" Target="../media/image16.png" /><Relationship Id="rId5" Type="http://schemas.openxmlformats.org/officeDocument/2006/relationships/image" Target="../media/image17.png" /><Relationship Id="rId6"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980770250660060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86" r="86"/>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1999" cy="6860032"/>
          </a:xfrm>
          <a:prstGeom prst="rect">
            <a:avLst/>
          </a:prstGeom>
        </p:spPr>
      </p:pic>
      <p:sp>
        <p:nvSpPr>
          <p:cNvPr id="3" name="AutoShape 3"/>
          <p:cNvSpPr/>
          <p:nvPr/>
        </p:nvSpPr>
        <p:spPr>
          <a:xfrm>
            <a:off x="0" y="1741493"/>
            <a:ext cx="12191999" cy="313048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nvGrpSpPr>
          <p:cNvPr id="4" name="Group 4"/>
          <p:cNvGrpSpPr/>
          <p:nvPr/>
        </p:nvGrpSpPr>
        <p:grpSpPr>
          <a:xfrm>
            <a:off x="1154582" y="1508150"/>
            <a:ext cx="3597250" cy="3597250"/>
            <a:chOff x="1154582" y="1508150"/>
            <a:chExt cx="3597250" cy="3597250"/>
          </a:xfrm>
        </p:grpSpPr>
        <p:sp>
          <p:nvSpPr>
            <p:cNvPr id="5" name="AutoShape 5"/>
            <p:cNvSpPr/>
            <p:nvPr/>
          </p:nvSpPr>
          <p:spPr>
            <a:xfrm>
              <a:off x="1154582" y="1508150"/>
              <a:ext cx="3597250" cy="3597250"/>
            </a:xfrm>
            <a:prstGeom prst="ellipse">
              <a:avLst/>
            </a:prstGeom>
            <a:solidFill>
              <a:srgbClr val="FFFFFF">
                <a:alpha val="100000"/>
              </a:srgbClr>
            </a:solidFill>
            <a:effectLst>
              <a:outerShdw blurRad="63500">
                <a:srgbClr val="000000">
                  <a:alpha val="4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6" name="AutoShape 6"/>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305345" y="1888367"/>
            <a:ext cx="6102379" cy="1364909"/>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defRPr/>
            </a:pPr>
            <a:r>
              <a:rPr lang="en-US" sz="5175" b="1" err="1" smtClean="0">
                <a:solidFill>
                  <a:srgbClr val="FFFFFF"/>
                </a:solidFill>
                <a:latin typeface="Microsoft Yahei"/>
                <a:ea typeface="Microsoft Yahei"/>
                <a:cs typeface="Microsoft Yahei"/>
              </a:rPr>
              <a:t>临床常见管道的护理</a:t>
            </a:r>
            <a:r>
              <a:rPr lang="en-US" altLang="zh-CN" sz="5175" b="1" err="1" smtClean="0">
                <a:solidFill>
                  <a:srgbClr val="FFFFFF"/>
                </a:solidFill>
                <a:latin typeface="Microsoft Yahei"/>
                <a:ea typeface="Microsoft Yahei"/>
                <a:cs typeface="Microsoft Yahei"/>
              </a:rPr>
              <a:t>PPT</a:t>
            </a:r>
            <a:endParaRPr lang="en-US" sz="1100"/>
          </a:p>
        </p:txBody>
      </p:sp>
      <p:sp>
        <p:nvSpPr>
          <p:cNvPr id="9" name="AutoShape 9"/>
          <p:cNvSpPr/>
          <p:nvPr/>
        </p:nvSpPr>
        <p:spPr>
          <a:xfrm>
            <a:off x="5838648" y="4167778"/>
            <a:ext cx="2333375" cy="341448"/>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err="1">
                <a:solidFill>
                  <a:srgbClr val="FFFFFF"/>
                </a:solidFill>
                <a:latin typeface="Microsoft Yahei"/>
                <a:ea typeface="Microsoft Yahei"/>
                <a:cs typeface="Microsoft Yahei"/>
              </a:rPr>
              <a:t>汇报人</a:t>
            </a:r>
            <a:r>
              <a:rPr lang="en-US" sz="2025" err="1" smtClean="0">
                <a:solidFill>
                  <a:srgbClr val="FFFFFF"/>
                </a:solidFill>
                <a:latin typeface="Microsoft Yahei"/>
                <a:ea typeface="Microsoft Yahei"/>
                <a:cs typeface="Microsoft Yahei"/>
              </a:rPr>
              <a:t>：</a:t>
            </a:r>
            <a:r>
              <a:rPr lang="en-US" altLang="zh-CN" sz="2025" err="1" smtClean="0">
                <a:solidFill>
                  <a:srgbClr val="FFFFFF"/>
                </a:solidFill>
                <a:latin typeface="Microsoft Yahei"/>
                <a:ea typeface="Microsoft Yahei"/>
                <a:cs typeface="Microsoft Yahei"/>
              </a:rPr>
              <a:t>XXX</a:t>
            </a:r>
            <a:endParaRPr lang="en-US" sz="1100"/>
          </a:p>
        </p:txBody>
      </p:sp>
      <p:sp>
        <p:nvSpPr>
          <p:cNvPr id="10" name="AutoShape 10"/>
          <p:cNvSpPr/>
          <p:nvPr/>
        </p:nvSpPr>
        <p:spPr>
          <a:xfrm>
            <a:off x="8587678" y="4167778"/>
            <a:ext cx="2820047" cy="341448"/>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altLang="zh-CN" sz="2025" smtClean="0">
                <a:solidFill>
                  <a:srgbClr val="FFFFFF"/>
                </a:solidFill>
                <a:latin typeface="Microsoft Yahei"/>
                <a:ea typeface="Microsoft Yahei"/>
                <a:cs typeface="Microsoft Yahei"/>
              </a:rPr>
              <a:t>XX</a:t>
            </a:r>
            <a:r>
              <a:rPr lang="en-US" sz="2025" smtClean="0">
                <a:solidFill>
                  <a:srgbClr val="FFFFFF"/>
                </a:solidFill>
                <a:latin typeface="Microsoft Yahei"/>
                <a:ea typeface="Microsoft Yahei"/>
                <a:cs typeface="Microsoft Yahei"/>
              </a:rPr>
              <a:t>-</a:t>
            </a:r>
            <a:r>
              <a:rPr lang="en-US" altLang="zh-CN" sz="2025" smtClean="0">
                <a:solidFill>
                  <a:srgbClr val="FFFFFF"/>
                </a:solidFill>
                <a:latin typeface="Microsoft Yahei"/>
                <a:ea typeface="Microsoft Yahei"/>
                <a:cs typeface="Microsoft Yahei"/>
              </a:rPr>
              <a:t>XX</a:t>
            </a:r>
            <a:r>
              <a:rPr lang="en-US" sz="2025" smtClean="0">
                <a:solidFill>
                  <a:srgbClr val="FFFFFF"/>
                </a:solidFill>
                <a:latin typeface="Microsoft Yahei"/>
                <a:ea typeface="Microsoft Yahei"/>
                <a:cs typeface="Microsoft Yahei"/>
              </a:rPr>
              <a:t>-</a:t>
            </a:r>
            <a:r>
              <a:rPr lang="en-US" altLang="zh-CN" sz="2025" smtClean="0">
                <a:solidFill>
                  <a:srgbClr val="FFFFFF"/>
                </a:solidFill>
                <a:latin typeface="Microsoft Yahei"/>
                <a:ea typeface="Microsoft Yahei"/>
                <a:cs typeface="Microsoft Yahei"/>
              </a:rPr>
              <a:t>XX</a:t>
            </a:r>
            <a:endParaRPr lang="en-US" sz="1100"/>
          </a:p>
        </p:txBody>
      </p:sp>
      <p:sp>
        <p:nvSpPr>
          <p:cNvPr id="11" name="Freeform 11"/>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2" name="Freeform 12"/>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nvGrpSpPr>
          <p:cNvPr id="13" name="Group 13"/>
          <p:cNvGrpSpPr/>
          <p:nvPr/>
        </p:nvGrpSpPr>
        <p:grpSpPr>
          <a:xfrm>
            <a:off x="2090562" y="2620183"/>
            <a:ext cx="1774058" cy="1373185"/>
            <a:chOff x="2090562" y="2620183"/>
            <a:chExt cx="1774058" cy="1373185"/>
          </a:xfrm>
        </p:grpSpPr>
        <p:sp>
          <p:nvSpPr>
            <p:cNvPr id="14" name="Freeform 14"/>
            <p:cNvSpPr/>
            <p:nvPr/>
          </p:nvSpPr>
          <p:spPr>
            <a:xfrm>
              <a:off x="2479731" y="2953390"/>
              <a:ext cx="997793" cy="381122"/>
            </a:xfrm>
            <a:custGeom>
              <a:rect l="l" t="t" r="r" b="b"/>
              <a:pathLst>
                <a:path w="513" h="214">
                  <a:moveTo>
                    <a:pt x="348" y="0"/>
                  </a:moveTo>
                  <a:lnTo>
                    <a:pt x="210" y="139"/>
                  </a:lnTo>
                  <a:lnTo>
                    <a:pt x="119" y="48"/>
                  </a:lnTo>
                  <a:lnTo>
                    <a:pt x="0" y="166"/>
                  </a:lnTo>
                  <a:lnTo>
                    <a:pt x="38" y="202"/>
                  </a:lnTo>
                  <a:lnTo>
                    <a:pt x="119" y="123"/>
                  </a:lnTo>
                  <a:lnTo>
                    <a:pt x="210" y="214"/>
                  </a:lnTo>
                  <a:lnTo>
                    <a:pt x="348" y="76"/>
                  </a:lnTo>
                  <a:lnTo>
                    <a:pt x="475" y="202"/>
                  </a:lnTo>
                  <a:lnTo>
                    <a:pt x="513" y="165"/>
                  </a:lnTo>
                  <a:lnTo>
                    <a:pt x="348" y="0"/>
                  </a:lnTo>
                  <a:close/>
                </a:path>
              </a:pathLst>
            </a:cu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Freeform 15"/>
            <p:cNvSpPr/>
            <p:nvPr/>
          </p:nvSpPr>
          <p:spPr>
            <a:xfrm>
              <a:off x="2090562" y="2620183"/>
              <a:ext cx="1774058" cy="1373185"/>
            </a:xfrm>
            <a:custGeom>
              <a:rect l="l" t="t" r="r" b="b"/>
              <a:pathLst>
                <a:path w="912" h="771">
                  <a:moveTo>
                    <a:pt x="912" y="54"/>
                  </a:moveTo>
                  <a:lnTo>
                    <a:pt x="912" y="0"/>
                  </a:lnTo>
                  <a:lnTo>
                    <a:pt x="2" y="0"/>
                  </a:lnTo>
                  <a:lnTo>
                    <a:pt x="2" y="54"/>
                  </a:lnTo>
                  <a:lnTo>
                    <a:pt x="30" y="54"/>
                  </a:lnTo>
                  <a:lnTo>
                    <a:pt x="30" y="541"/>
                  </a:lnTo>
                  <a:lnTo>
                    <a:pt x="0" y="541"/>
                  </a:lnTo>
                  <a:lnTo>
                    <a:pt x="0" y="594"/>
                  </a:lnTo>
                  <a:lnTo>
                    <a:pt x="30" y="594"/>
                  </a:lnTo>
                  <a:lnTo>
                    <a:pt x="30" y="595"/>
                  </a:lnTo>
                  <a:lnTo>
                    <a:pt x="429" y="595"/>
                  </a:lnTo>
                  <a:lnTo>
                    <a:pt x="429" y="718"/>
                  </a:lnTo>
                  <a:lnTo>
                    <a:pt x="367" y="718"/>
                  </a:lnTo>
                  <a:lnTo>
                    <a:pt x="367" y="771"/>
                  </a:lnTo>
                  <a:lnTo>
                    <a:pt x="545" y="771"/>
                  </a:lnTo>
                  <a:lnTo>
                    <a:pt x="545" y="718"/>
                  </a:lnTo>
                  <a:lnTo>
                    <a:pt x="482" y="718"/>
                  </a:lnTo>
                  <a:lnTo>
                    <a:pt x="482" y="595"/>
                  </a:lnTo>
                  <a:lnTo>
                    <a:pt x="885" y="595"/>
                  </a:lnTo>
                  <a:lnTo>
                    <a:pt x="885" y="594"/>
                  </a:lnTo>
                  <a:lnTo>
                    <a:pt x="911" y="594"/>
                  </a:lnTo>
                  <a:lnTo>
                    <a:pt x="911" y="541"/>
                  </a:lnTo>
                  <a:lnTo>
                    <a:pt x="885" y="541"/>
                  </a:lnTo>
                  <a:lnTo>
                    <a:pt x="885" y="54"/>
                  </a:lnTo>
                  <a:lnTo>
                    <a:pt x="912" y="54"/>
                  </a:lnTo>
                  <a:close/>
                  <a:moveTo>
                    <a:pt x="83" y="541"/>
                  </a:moveTo>
                  <a:lnTo>
                    <a:pt x="83" y="55"/>
                  </a:lnTo>
                  <a:lnTo>
                    <a:pt x="832" y="55"/>
                  </a:lnTo>
                  <a:lnTo>
                    <a:pt x="832" y="541"/>
                  </a:lnTo>
                  <a:lnTo>
                    <a:pt x="83" y="541"/>
                  </a:lnTo>
                  <a:close/>
                </a:path>
              </a:pathLst>
            </a:cu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86" r="86"/>
          </a:stretch>
        </a:blipFill>
        <a:effectLst/>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TextBox 5"/>
            <p:cNvSpPr txBox="1"/>
            <p:nvPr/>
          </p:nvSpPr>
          <p:spPr>
            <a:xfrm>
              <a:off x="1416406" y="2921955"/>
              <a:ext cx="2531669" cy="859536"/>
            </a:xfrm>
            <a:prstGeom prst="rect">
              <a:avLst/>
            </a:prstGeom>
          </p:spPr>
          <p:txBody>
            <a:bodyPr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788149"/>
            <a:ext cx="5117446" cy="5118431"/>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625" b="1">
                <a:solidFill>
                  <a:srgbClr val="2C3F55"/>
                </a:solidFill>
                <a:latin typeface="Microsoft Yahei"/>
                <a:ea typeface="Microsoft Yahei"/>
                <a:cs typeface="Microsoft Yahei"/>
              </a:rPr>
              <a:t>引言</a:t>
            </a:r>
            <a:endParaRPr lang="en-US" sz="1100"/>
          </a:p>
          <a:p>
            <a:pPr marL="203200" lvl="0" indent="-203200">
              <a:lnSpc>
                <a:spcPct val="150000"/>
              </a:lnSpc>
              <a:spcBef>
                <a:spcPts val="450"/>
              </a:spcBef>
              <a:buFont typeface="Arial"/>
              <a:buChar char="•"/>
            </a:pPr>
            <a:r>
              <a:rPr lang="en-US" sz="2625" b="1">
                <a:solidFill>
                  <a:srgbClr val="2C3F55"/>
                </a:solidFill>
                <a:latin typeface="Microsoft Yahei"/>
                <a:ea typeface="Microsoft Yahei"/>
                <a:cs typeface="Microsoft Yahei"/>
              </a:rPr>
              <a:t>临床常见管道概述</a:t>
            </a:r>
          </a:p>
          <a:p>
            <a:pPr marL="203200" lvl="0" indent="-203200">
              <a:lnSpc>
                <a:spcPct val="150000"/>
              </a:lnSpc>
              <a:spcBef>
                <a:spcPts val="450"/>
              </a:spcBef>
              <a:buFont typeface="Arial"/>
              <a:buChar char="•"/>
            </a:pPr>
            <a:r>
              <a:rPr lang="en-US" sz="2625" b="1">
                <a:solidFill>
                  <a:srgbClr val="2C3F55"/>
                </a:solidFill>
                <a:latin typeface="Microsoft Yahei"/>
                <a:ea typeface="Microsoft Yahei"/>
                <a:cs typeface="Microsoft Yahei"/>
              </a:rPr>
              <a:t>呼吸管道护理</a:t>
            </a:r>
          </a:p>
          <a:p>
            <a:pPr marL="203200" lvl="0" indent="-203200">
              <a:lnSpc>
                <a:spcPct val="150000"/>
              </a:lnSpc>
              <a:spcBef>
                <a:spcPts val="450"/>
              </a:spcBef>
              <a:buFont typeface="Arial"/>
              <a:buChar char="•"/>
            </a:pPr>
            <a:r>
              <a:rPr lang="en-US" sz="2625" b="1">
                <a:solidFill>
                  <a:srgbClr val="2C3F55"/>
                </a:solidFill>
                <a:latin typeface="Microsoft Yahei"/>
                <a:ea typeface="Microsoft Yahei"/>
                <a:cs typeface="Microsoft Yahei"/>
              </a:rPr>
              <a:t>胃肠道管道护理</a:t>
            </a:r>
          </a:p>
          <a:p>
            <a:pPr marL="203200" lvl="0" indent="-203200">
              <a:lnSpc>
                <a:spcPct val="150000"/>
              </a:lnSpc>
              <a:spcBef>
                <a:spcPts val="450"/>
              </a:spcBef>
              <a:buFont typeface="Arial"/>
              <a:buChar char="•"/>
            </a:pPr>
            <a:r>
              <a:rPr lang="en-US" sz="2625" b="1">
                <a:solidFill>
                  <a:srgbClr val="2C3F55"/>
                </a:solidFill>
                <a:latin typeface="Microsoft Yahei"/>
                <a:ea typeface="Microsoft Yahei"/>
                <a:cs typeface="Microsoft Yahei"/>
              </a:rPr>
              <a:t>泌尿管道护理</a:t>
            </a:r>
          </a:p>
          <a:p>
            <a:pPr marL="203200" lvl="0" indent="-203200">
              <a:lnSpc>
                <a:spcPct val="150000"/>
              </a:lnSpc>
              <a:spcBef>
                <a:spcPts val="450"/>
              </a:spcBef>
              <a:buFont typeface="Arial"/>
              <a:buChar char="•"/>
            </a:pPr>
            <a:r>
              <a:rPr lang="en-US" sz="2625" b="1">
                <a:solidFill>
                  <a:srgbClr val="2C3F55"/>
                </a:solidFill>
                <a:latin typeface="Microsoft Yahei"/>
                <a:ea typeface="Microsoft Yahei"/>
                <a:cs typeface="Microsoft Yahei"/>
              </a:rPr>
              <a:t>其他管道护理</a:t>
            </a:r>
          </a:p>
          <a:p>
            <a:pPr marL="203200" lvl="0" indent="-203200">
              <a:lnSpc>
                <a:spcPct val="150000"/>
              </a:lnSpc>
              <a:spcBef>
                <a:spcPts val="450"/>
              </a:spcBef>
              <a:buFont typeface="Arial"/>
              <a:buChar char="•"/>
            </a:pPr>
            <a:r>
              <a:rPr lang="en-US" sz="2625" b="1">
                <a:solidFill>
                  <a:srgbClr val="2C3F55"/>
                </a:solidFill>
                <a:latin typeface="Microsoft Yahei"/>
                <a:ea typeface="Microsoft Yahei"/>
                <a:cs typeface="Microsoft Yahei"/>
              </a:rPr>
              <a:t>临床管道护理的挑战与展望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86" r="86"/>
          </a:stretch>
        </a:blipFill>
        <a:effectLst/>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solidFill>
                <a:latin typeface="Microsoft Yahei"/>
                <a:ea typeface="Microsoft Yahei"/>
                <a:cs typeface="Microsoft Yahei"/>
              </a:rPr>
              <a:t>引言</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86" r="86"/>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t="23267" b="23267"/>
          <a:stretch>
            <a:fillRect/>
          </a:stretch>
        </p:blipFill>
        <p:spPr>
          <a:xfrm>
            <a:off x="6230112" y="1739062"/>
            <a:ext cx="5058969" cy="2163307"/>
          </a:xfrm>
          <a:prstGeom prst="rect">
            <a:avLst/>
          </a:prstGeom>
          <a:ln w="19050">
            <a:solidFill>
              <a:srgbClr val="000000"/>
            </a:solidFill>
            <a:prstDash val="solid"/>
          </a:ln>
        </p:spPr>
      </p:pic>
      <p:pic>
        <p:nvPicPr>
          <p:cNvPr id="3" name="Picture 3"/>
          <p:cNvPicPr>
            <a:picLocks noChangeAspect="1"/>
          </p:cNvPicPr>
          <p:nvPr/>
        </p:nvPicPr>
        <p:blipFill>
          <a:blip r:embed="rId3"/>
          <a:srcRect t="17929" b="17929"/>
          <a:stretch>
            <a:fillRect/>
          </a:stretch>
        </p:blipFill>
        <p:spPr>
          <a:xfrm>
            <a:off x="6233164" y="3914561"/>
            <a:ext cx="5058969" cy="2163307"/>
          </a:xfrm>
          <a:prstGeom prst="rect">
            <a:avLst/>
          </a:prstGeom>
          <a:ln w="19050">
            <a:solidFill>
              <a:srgbClr val="000000"/>
            </a:solidFill>
            <a:prstDash val="solid"/>
          </a:ln>
        </p:spPr>
      </p:pic>
      <p:sp>
        <p:nvSpPr>
          <p:cNvPr id="4" name="AutoShape 4"/>
          <p:cNvSpPr/>
          <p:nvPr/>
        </p:nvSpPr>
        <p:spPr>
          <a:xfrm>
            <a:off x="763829" y="1409026"/>
            <a:ext cx="441594" cy="441594"/>
          </a:xfrm>
          <a:prstGeom prst="rect">
            <a:avLst/>
          </a:prstGeom>
          <a:solidFill>
            <a:srgbClr val="40465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89066" y="1494370"/>
            <a:ext cx="391119" cy="269367"/>
          </a:xfrm>
          <a:prstGeom prst="rect">
            <a:avLst/>
          </a:prstGeom>
        </p:spPr>
        <p:txBody>
          <a:bodyPr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382445"/>
            <a:ext cx="4276714"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社会老龄化</a:t>
            </a:r>
            <a:endParaRPr lang="en-US" sz="1100"/>
          </a:p>
        </p:txBody>
      </p:sp>
      <p:sp>
        <p:nvSpPr>
          <p:cNvPr id="7" name="AutoShape 7"/>
          <p:cNvSpPr/>
          <p:nvPr/>
        </p:nvSpPr>
        <p:spPr>
          <a:xfrm>
            <a:off x="1306341" y="1734252"/>
            <a:ext cx="4276714" cy="1212169"/>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rgbClr val="000404"/>
                </a:solidFill>
                <a:latin typeface="Microsoft Yahei"/>
                <a:ea typeface="Microsoft Yahei"/>
                <a:cs typeface="Microsoft Yahei"/>
              </a:rPr>
              <a:t>随着社会老龄化，慢性疾病发病率逐渐增高，需要长期照护的老年人数量不断增加。</a:t>
            </a:r>
            <a:endParaRPr lang="en-US" sz="1100"/>
          </a:p>
        </p:txBody>
      </p:sp>
      <p:sp>
        <p:nvSpPr>
          <p:cNvPr id="8" name="AutoShape 8"/>
          <p:cNvSpPr/>
          <p:nvPr/>
        </p:nvSpPr>
        <p:spPr>
          <a:xfrm>
            <a:off x="763829" y="3104812"/>
            <a:ext cx="441594" cy="441594"/>
          </a:xfrm>
          <a:prstGeom prst="rect">
            <a:avLst/>
          </a:prstGeom>
          <a:solidFill>
            <a:srgbClr val="40465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74314" y="3198934"/>
            <a:ext cx="416357" cy="269367"/>
          </a:xfrm>
          <a:prstGeom prst="rect">
            <a:avLst/>
          </a:prstGeom>
        </p:spPr>
        <p:txBody>
          <a:bodyPr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425">
                <a:solidFill>
                  <a:srgbClr val="FFFFFF">
                    <a:alpha val="100000"/>
                  </a:srgbClr>
                </a:solidFill>
                <a:latin typeface="Microsoft Yahei"/>
                <a:ea typeface="Microsoft Yahei"/>
                <a:cs typeface="Microsoft Yahei"/>
              </a:rPr>
              <a:t>02</a:t>
            </a:r>
          </a:p>
        </p:txBody>
      </p:sp>
      <p:sp>
        <p:nvSpPr>
          <p:cNvPr id="10" name="AutoShape 10"/>
          <p:cNvSpPr/>
          <p:nvPr/>
        </p:nvSpPr>
        <p:spPr>
          <a:xfrm>
            <a:off x="1306341" y="3074046"/>
            <a:ext cx="4276714"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医疗技术的进步</a:t>
            </a:r>
            <a:endParaRPr lang="en-US" sz="1100"/>
          </a:p>
        </p:txBody>
      </p:sp>
      <p:sp>
        <p:nvSpPr>
          <p:cNvPr id="11" name="AutoShape 11"/>
          <p:cNvSpPr/>
          <p:nvPr/>
        </p:nvSpPr>
        <p:spPr>
          <a:xfrm>
            <a:off x="1306341" y="3486814"/>
            <a:ext cx="4276714" cy="1212169"/>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rgbClr val="000404"/>
                </a:solidFill>
                <a:latin typeface="Microsoft Yahei"/>
                <a:ea typeface="Microsoft Yahei"/>
                <a:cs typeface="Microsoft Yahei"/>
              </a:rPr>
              <a:t>医疗技术的不断进步使得管道护理在临床治疗中具有越来越重要的地位。</a:t>
            </a:r>
            <a:endParaRPr lang="en-US" sz="1100"/>
          </a:p>
        </p:txBody>
      </p:sp>
      <p:sp>
        <p:nvSpPr>
          <p:cNvPr id="12" name="AutoShape 12"/>
          <p:cNvSpPr/>
          <p:nvPr/>
        </p:nvSpPr>
        <p:spPr>
          <a:xfrm>
            <a:off x="763829" y="4902278"/>
            <a:ext cx="441594" cy="441594"/>
          </a:xfrm>
          <a:prstGeom prst="rect">
            <a:avLst/>
          </a:prstGeom>
          <a:solidFill>
            <a:srgbClr val="40465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773583" y="4996400"/>
            <a:ext cx="441594" cy="269367"/>
          </a:xfrm>
          <a:prstGeom prst="rect">
            <a:avLst/>
          </a:prstGeom>
        </p:spPr>
        <p:txBody>
          <a:bodyPr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425">
                <a:solidFill>
                  <a:srgbClr val="FFFFFF">
                    <a:alpha val="100000"/>
                  </a:srgbClr>
                </a:solidFill>
                <a:latin typeface="Microsoft Yahei"/>
                <a:ea typeface="Microsoft Yahei"/>
                <a:cs typeface="Microsoft Yahei"/>
              </a:rPr>
              <a:t>03</a:t>
            </a:r>
          </a:p>
        </p:txBody>
      </p:sp>
      <p:sp>
        <p:nvSpPr>
          <p:cNvPr id="14" name="AutoShape 14"/>
          <p:cNvSpPr/>
          <p:nvPr/>
        </p:nvSpPr>
        <p:spPr>
          <a:xfrm>
            <a:off x="1306341" y="4870494"/>
            <a:ext cx="4276714"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临床需求</a:t>
            </a:r>
            <a:endParaRPr lang="en-US" sz="1100"/>
          </a:p>
        </p:txBody>
      </p:sp>
      <p:sp>
        <p:nvSpPr>
          <p:cNvPr id="15" name="AutoShape 15"/>
          <p:cNvSpPr/>
          <p:nvPr/>
        </p:nvSpPr>
        <p:spPr>
          <a:xfrm>
            <a:off x="1306341" y="5222301"/>
            <a:ext cx="4276714" cy="1199992"/>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rgbClr val="000404"/>
                </a:solidFill>
                <a:latin typeface="Microsoft Yahei"/>
                <a:ea typeface="Microsoft Yahei"/>
                <a:cs typeface="Microsoft Yahei"/>
              </a:rPr>
              <a:t>临床实践中，管道护理的需求越来越大，需要专业的护理人员来承担这一责任。</a:t>
            </a:r>
            <a:endParaRPr lang="en-US" sz="1100"/>
          </a:p>
        </p:txBody>
      </p:sp>
      <p:grpSp>
        <p:nvGrpSpPr>
          <p:cNvPr id="16" name="Group 16"/>
          <p:cNvGrpSpPr/>
          <p:nvPr/>
        </p:nvGrpSpPr>
        <p:grpSpPr>
          <a:xfrm>
            <a:off x="454963" y="93878"/>
            <a:ext cx="10643427" cy="926592"/>
            <a:chOff x="454963" y="93878"/>
            <a:chExt cx="10643427" cy="926592"/>
          </a:xfrm>
        </p:grpSpPr>
        <p:sp>
          <p:nvSpPr>
            <p:cNvPr id="17" name="AutoShape 17"/>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AutoShape 36"/>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TextBox 37"/>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背景介绍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86" r="86"/>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t="17929" b="17929"/>
          <a:stretch>
            <a:fillRect/>
          </a:stretch>
        </p:blipFill>
        <p:spPr>
          <a:xfrm>
            <a:off x="1040081" y="1665908"/>
            <a:ext cx="5058967" cy="2163307"/>
          </a:xfrm>
          <a:prstGeom prst="rect">
            <a:avLst/>
          </a:prstGeom>
        </p:spPr>
      </p:pic>
      <p:pic>
        <p:nvPicPr>
          <p:cNvPr id="3" name="Picture 3"/>
          <p:cNvPicPr>
            <a:picLocks noChangeAspect="1"/>
          </p:cNvPicPr>
          <p:nvPr/>
        </p:nvPicPr>
        <p:blipFill>
          <a:blip r:embed="rId3"/>
          <a:srcRect t="17767" b="17767"/>
          <a:stretch>
            <a:fillRect/>
          </a:stretch>
        </p:blipFill>
        <p:spPr>
          <a:xfrm>
            <a:off x="6099049" y="3829217"/>
            <a:ext cx="5058967" cy="2163307"/>
          </a:xfrm>
          <a:prstGeom prst="rect">
            <a:avLst/>
          </a:prstGeom>
        </p:spPr>
      </p:pic>
      <p:grpSp>
        <p:nvGrpSpPr>
          <p:cNvPr id="4" name="Group 4"/>
          <p:cNvGrpSpPr/>
          <p:nvPr/>
        </p:nvGrpSpPr>
        <p:grpSpPr>
          <a:xfrm>
            <a:off x="6099048" y="1666037"/>
            <a:ext cx="5058949" cy="2163348"/>
            <a:chOff x="6099048" y="1666037"/>
            <a:chExt cx="5058949" cy="2163348"/>
          </a:xfrm>
        </p:grpSpPr>
        <p:sp>
          <p:nvSpPr>
            <p:cNvPr id="5" name="AutoShape 5"/>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40100" y="3829263"/>
            <a:ext cx="5058949" cy="2163348"/>
            <a:chOff x="1040100" y="3829263"/>
            <a:chExt cx="5058949" cy="2163348"/>
          </a:xfrm>
        </p:grpSpPr>
        <p:sp>
          <p:nvSpPr>
            <p:cNvPr id="7" name="AutoShape 7"/>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199338" y="3902273"/>
            <a:ext cx="4740456"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意义</a:t>
            </a:r>
            <a:endParaRPr lang="en-US" sz="1100"/>
          </a:p>
        </p:txBody>
      </p:sp>
      <p:sp>
        <p:nvSpPr>
          <p:cNvPr id="9" name="AutoShape 9"/>
          <p:cNvSpPr/>
          <p:nvPr/>
        </p:nvSpPr>
        <p:spPr>
          <a:xfrm>
            <a:off x="1199338" y="4309545"/>
            <a:ext cx="4740456" cy="1610282"/>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rgbClr val="000404"/>
                </a:solidFill>
                <a:latin typeface="Microsoft Yahei"/>
                <a:ea typeface="Microsoft Yahei"/>
                <a:cs typeface="Microsoft Yahei"/>
              </a:rPr>
              <a:t>通过对管道护理的研究和实践，为患者提供更好的照护，减少并发症的发生，提高患者的生活质量。</a:t>
            </a:r>
            <a:endParaRPr lang="en-US" sz="1100"/>
          </a:p>
        </p:txBody>
      </p:sp>
      <p:sp>
        <p:nvSpPr>
          <p:cNvPr id="10" name="AutoShape 10"/>
          <p:cNvSpPr/>
          <p:nvPr/>
        </p:nvSpPr>
        <p:spPr>
          <a:xfrm>
            <a:off x="6258305" y="1738966"/>
            <a:ext cx="4740456"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目的</a:t>
            </a:r>
            <a:endParaRPr lang="en-US" sz="1100"/>
          </a:p>
        </p:txBody>
      </p:sp>
      <p:sp>
        <p:nvSpPr>
          <p:cNvPr id="11" name="AutoShape 11"/>
          <p:cNvSpPr/>
          <p:nvPr/>
        </p:nvSpPr>
        <p:spPr>
          <a:xfrm>
            <a:off x="6258305" y="2146237"/>
            <a:ext cx="4740456" cy="1610282"/>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rgbClr val="000404"/>
                </a:solidFill>
                <a:latin typeface="Microsoft Yahei"/>
                <a:ea typeface="Microsoft Yahei"/>
                <a:cs typeface="Microsoft Yahei"/>
              </a:rPr>
              <a:t>为临床常见管道的护理提供规范和指导，提高管道护理的质量和安全性。</a:t>
            </a:r>
            <a:endParaRPr lang="en-US" sz="1100"/>
          </a:p>
        </p:txBody>
      </p:sp>
      <p:grpSp>
        <p:nvGrpSpPr>
          <p:cNvPr id="12" name="Group 12"/>
          <p:cNvGrpSpPr/>
          <p:nvPr/>
        </p:nvGrpSpPr>
        <p:grpSpPr>
          <a:xfrm>
            <a:off x="454963" y="93878"/>
            <a:ext cx="10643427" cy="926592"/>
            <a:chOff x="454963" y="93878"/>
            <a:chExt cx="10643427" cy="926592"/>
          </a:xfrm>
        </p:grpSpPr>
        <p:sp>
          <p:nvSpPr>
            <p:cNvPr id="13" name="AutoShape 13"/>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AutoShape 14"/>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AutoShape 15"/>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6" name="AutoShape 16"/>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TextBox 33"/>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目的与意义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86" r="86"/>
          </a:stretch>
        </a:blipFill>
        <a:effectLst/>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solidFill>
                <a:latin typeface="Microsoft Yahei"/>
                <a:ea typeface="Microsoft Yahei"/>
                <a:cs typeface="Microsoft Yahei"/>
              </a:rPr>
              <a:t>临床常见管道概述</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86" r="86"/>
          </a:stretch>
        </a:blipFill>
        <a:effectLst/>
      </p:bgPr>
    </p:bg>
    <p:spTree>
      <p:nvGrpSpPr>
        <p:cNvPr id="1" name=""/>
        <p:cNvGrpSpPr/>
        <p:nvPr/>
      </p:nvGrpSpPr>
      <p:grpSpPr>
        <a:xfrm>
          <a:off x="0" y="0"/>
          <a:ext cx="0" cy="0"/>
        </a:xfrm>
      </p:grpSpPr>
      <p:sp>
        <p:nvSpPr>
          <p:cNvPr id="2" name="AutoShape 2"/>
          <p:cNvSpPr/>
          <p:nvPr/>
        </p:nvSpPr>
        <p:spPr>
          <a:xfrm>
            <a:off x="6325453" y="2201509"/>
            <a:ext cx="1295400" cy="1295400"/>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571268" y="3917777"/>
            <a:ext cx="1295400" cy="1295400"/>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6325453" y="3917777"/>
            <a:ext cx="1295400" cy="1295400"/>
          </a:xfrm>
          <a:prstGeom prst="rect">
            <a:avLst/>
          </a:prstGeom>
          <a:solidFill>
            <a:srgbClr val="828181">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921227" y="2201509"/>
            <a:ext cx="3650041" cy="1295400"/>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1227" y="3917777"/>
            <a:ext cx="3650041" cy="1295400"/>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620731" y="2201509"/>
            <a:ext cx="3650041" cy="1295400"/>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620731" y="3917777"/>
            <a:ext cx="3650041" cy="1295400"/>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51871" y="2201468"/>
            <a:ext cx="3619398"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气管插管</a:t>
            </a:r>
            <a:endParaRPr lang="en-US" sz="1100"/>
          </a:p>
        </p:txBody>
      </p:sp>
      <p:sp>
        <p:nvSpPr>
          <p:cNvPr id="10" name="AutoShape 10"/>
          <p:cNvSpPr/>
          <p:nvPr/>
        </p:nvSpPr>
        <p:spPr>
          <a:xfrm>
            <a:off x="951871" y="2556134"/>
            <a:ext cx="3619398" cy="968645"/>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000404"/>
                </a:solidFill>
                <a:latin typeface="Microsoft Yahei"/>
                <a:ea typeface="Microsoft Yahei"/>
                <a:cs typeface="Microsoft Yahei"/>
              </a:rPr>
              <a:t>用于呼吸道梗阻或呼吸衰竭患者的通气支持。</a:t>
            </a:r>
            <a:endParaRPr lang="en-US" sz="1100"/>
          </a:p>
        </p:txBody>
      </p:sp>
      <p:sp>
        <p:nvSpPr>
          <p:cNvPr id="11" name="AutoShape 11"/>
          <p:cNvSpPr/>
          <p:nvPr/>
        </p:nvSpPr>
        <p:spPr>
          <a:xfrm>
            <a:off x="951871" y="3917737"/>
            <a:ext cx="3619398"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导尿管</a:t>
            </a:r>
            <a:endParaRPr lang="en-US" sz="1100"/>
          </a:p>
        </p:txBody>
      </p:sp>
      <p:sp>
        <p:nvSpPr>
          <p:cNvPr id="12" name="AutoShape 12"/>
          <p:cNvSpPr/>
          <p:nvPr/>
        </p:nvSpPr>
        <p:spPr>
          <a:xfrm>
            <a:off x="951871" y="4293372"/>
            <a:ext cx="3619398" cy="968645"/>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000404"/>
                </a:solidFill>
                <a:latin typeface="Microsoft Yahei"/>
                <a:ea typeface="Microsoft Yahei"/>
                <a:cs typeface="Microsoft Yahei"/>
              </a:rPr>
              <a:t>用于尿潴留或尿失禁患者的尿液引流。</a:t>
            </a:r>
            <a:endParaRPr lang="en-US" sz="1100"/>
          </a:p>
        </p:txBody>
      </p:sp>
      <p:sp>
        <p:nvSpPr>
          <p:cNvPr id="13" name="AutoShape 13"/>
          <p:cNvSpPr/>
          <p:nvPr/>
        </p:nvSpPr>
        <p:spPr>
          <a:xfrm>
            <a:off x="7675726" y="2201468"/>
            <a:ext cx="3595046"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胃管</a:t>
            </a:r>
            <a:endParaRPr lang="en-US" sz="1100"/>
          </a:p>
        </p:txBody>
      </p:sp>
      <p:sp>
        <p:nvSpPr>
          <p:cNvPr id="14" name="AutoShape 14"/>
          <p:cNvSpPr/>
          <p:nvPr/>
        </p:nvSpPr>
        <p:spPr>
          <a:xfrm>
            <a:off x="7675726" y="2556134"/>
            <a:ext cx="3595046" cy="968645"/>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000404"/>
                </a:solidFill>
                <a:latin typeface="Microsoft Yahei"/>
                <a:ea typeface="Microsoft Yahei"/>
                <a:cs typeface="Microsoft Yahei"/>
              </a:rPr>
              <a:t>用于胃肠道减压或鼻饲营养支持。</a:t>
            </a:r>
            <a:endParaRPr lang="en-US" sz="1100"/>
          </a:p>
        </p:txBody>
      </p:sp>
      <p:sp>
        <p:nvSpPr>
          <p:cNvPr id="15" name="AutoShape 15"/>
          <p:cNvSpPr/>
          <p:nvPr/>
        </p:nvSpPr>
        <p:spPr>
          <a:xfrm>
            <a:off x="7620854" y="3917737"/>
            <a:ext cx="3595046"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深静脉置管</a:t>
            </a:r>
            <a:endParaRPr lang="en-US" sz="1100"/>
          </a:p>
        </p:txBody>
      </p:sp>
      <p:sp>
        <p:nvSpPr>
          <p:cNvPr id="16" name="AutoShape 16"/>
          <p:cNvSpPr/>
          <p:nvPr/>
        </p:nvSpPr>
        <p:spPr>
          <a:xfrm>
            <a:off x="7620854" y="4293372"/>
            <a:ext cx="3595046" cy="968645"/>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000404"/>
                </a:solidFill>
                <a:latin typeface="Microsoft Yahei"/>
                <a:ea typeface="Microsoft Yahei"/>
                <a:cs typeface="Microsoft Yahei"/>
              </a:rPr>
              <a:t>用于长期静脉输液或血液净化治疗。</a:t>
            </a:r>
            <a:endParaRPr lang="en-US" sz="1100"/>
          </a:p>
        </p:txBody>
      </p:sp>
      <p:sp>
        <p:nvSpPr>
          <p:cNvPr id="17" name="Freeform 17"/>
          <p:cNvSpPr/>
          <p:nvPr/>
        </p:nvSpPr>
        <p:spPr>
          <a:xfrm>
            <a:off x="6867022" y="2819156"/>
            <a:ext cx="211409" cy="225430"/>
          </a:xfrm>
          <a:custGeom>
            <a:rect l="l" t="t" r="r" b="b"/>
            <a:pathLst>
              <a:path w="265" h="281">
                <a:moveTo>
                  <a:pt x="0" y="131"/>
                </a:moveTo>
                <a:lnTo>
                  <a:pt x="38" y="169"/>
                </a:lnTo>
                <a:lnTo>
                  <a:pt x="107" y="102"/>
                </a:lnTo>
                <a:lnTo>
                  <a:pt x="105" y="281"/>
                </a:lnTo>
                <a:lnTo>
                  <a:pt x="159" y="281"/>
                </a:lnTo>
                <a:lnTo>
                  <a:pt x="159" y="102"/>
                </a:lnTo>
                <a:lnTo>
                  <a:pt x="227" y="169"/>
                </a:lnTo>
                <a:lnTo>
                  <a:pt x="265" y="131"/>
                </a:lnTo>
                <a:lnTo>
                  <a:pt x="132" y="0"/>
                </a:lnTo>
                <a:lnTo>
                  <a:pt x="0" y="13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915761" y="4291457"/>
            <a:ext cx="606417" cy="547958"/>
          </a:xfrm>
          <a:custGeom>
            <a:rect l="l" t="t" r="r" b="b"/>
            <a:pathLst>
              <a:path w="746" h="638">
                <a:moveTo>
                  <a:pt x="689" y="125"/>
                </a:moveTo>
                <a:cubicBezTo>
                  <a:pt x="552" y="125"/>
                  <a:pt x="552" y="125"/>
                  <a:pt x="552" y="125"/>
                </a:cubicBezTo>
                <a:cubicBezTo>
                  <a:pt x="552" y="57"/>
                  <a:pt x="552" y="57"/>
                  <a:pt x="552" y="57"/>
                </a:cubicBezTo>
                <a:cubicBezTo>
                  <a:pt x="552" y="26"/>
                  <a:pt x="526" y="0"/>
                  <a:pt x="495" y="0"/>
                </a:cubicBezTo>
                <a:cubicBezTo>
                  <a:pt x="253" y="0"/>
                  <a:pt x="253" y="0"/>
                  <a:pt x="253" y="0"/>
                </a:cubicBezTo>
                <a:cubicBezTo>
                  <a:pt x="221" y="0"/>
                  <a:pt x="196" y="26"/>
                  <a:pt x="196" y="57"/>
                </a:cubicBezTo>
                <a:cubicBezTo>
                  <a:pt x="196" y="125"/>
                  <a:pt x="196" y="125"/>
                  <a:pt x="196" y="125"/>
                </a:cubicBezTo>
                <a:cubicBezTo>
                  <a:pt x="57" y="125"/>
                  <a:pt x="57" y="125"/>
                  <a:pt x="57" y="125"/>
                </a:cubicBezTo>
                <a:cubicBezTo>
                  <a:pt x="25" y="125"/>
                  <a:pt x="0" y="151"/>
                  <a:pt x="0" y="182"/>
                </a:cubicBezTo>
                <a:cubicBezTo>
                  <a:pt x="0" y="581"/>
                  <a:pt x="0" y="581"/>
                  <a:pt x="0" y="581"/>
                </a:cubicBezTo>
                <a:cubicBezTo>
                  <a:pt x="0" y="612"/>
                  <a:pt x="25" y="638"/>
                  <a:pt x="57" y="638"/>
                </a:cubicBezTo>
                <a:cubicBezTo>
                  <a:pt x="689" y="638"/>
                  <a:pt x="689" y="638"/>
                  <a:pt x="689" y="638"/>
                </a:cubicBezTo>
                <a:cubicBezTo>
                  <a:pt x="721" y="638"/>
                  <a:pt x="746" y="612"/>
                  <a:pt x="746" y="581"/>
                </a:cubicBezTo>
                <a:cubicBezTo>
                  <a:pt x="746" y="182"/>
                  <a:pt x="746" y="182"/>
                  <a:pt x="746" y="182"/>
                </a:cubicBezTo>
                <a:cubicBezTo>
                  <a:pt x="746" y="151"/>
                  <a:pt x="721" y="125"/>
                  <a:pt x="689" y="125"/>
                </a:cubicBezTo>
                <a:close/>
                <a:moveTo>
                  <a:pt x="239" y="57"/>
                </a:moveTo>
                <a:cubicBezTo>
                  <a:pt x="239" y="50"/>
                  <a:pt x="245" y="44"/>
                  <a:pt x="253" y="44"/>
                </a:cubicBezTo>
                <a:cubicBezTo>
                  <a:pt x="495" y="44"/>
                  <a:pt x="495" y="44"/>
                  <a:pt x="495" y="44"/>
                </a:cubicBezTo>
                <a:cubicBezTo>
                  <a:pt x="502" y="44"/>
                  <a:pt x="508" y="50"/>
                  <a:pt x="508" y="57"/>
                </a:cubicBezTo>
                <a:cubicBezTo>
                  <a:pt x="508" y="125"/>
                  <a:pt x="508" y="125"/>
                  <a:pt x="508" y="125"/>
                </a:cubicBezTo>
                <a:cubicBezTo>
                  <a:pt x="239" y="125"/>
                  <a:pt x="239" y="125"/>
                  <a:pt x="239" y="125"/>
                </a:cubicBezTo>
                <a:lnTo>
                  <a:pt x="239" y="57"/>
                </a:lnTo>
                <a:close/>
                <a:moveTo>
                  <a:pt x="57" y="169"/>
                </a:moveTo>
                <a:cubicBezTo>
                  <a:pt x="689" y="169"/>
                  <a:pt x="689" y="169"/>
                  <a:pt x="689" y="169"/>
                </a:cubicBezTo>
                <a:cubicBezTo>
                  <a:pt x="697" y="169"/>
                  <a:pt x="703" y="175"/>
                  <a:pt x="703" y="182"/>
                </a:cubicBezTo>
                <a:cubicBezTo>
                  <a:pt x="703" y="295"/>
                  <a:pt x="703" y="295"/>
                  <a:pt x="703" y="295"/>
                </a:cubicBezTo>
                <a:cubicBezTo>
                  <a:pt x="545" y="295"/>
                  <a:pt x="545" y="295"/>
                  <a:pt x="545" y="295"/>
                </a:cubicBezTo>
                <a:cubicBezTo>
                  <a:pt x="545" y="267"/>
                  <a:pt x="545" y="267"/>
                  <a:pt x="545" y="267"/>
                </a:cubicBezTo>
                <a:cubicBezTo>
                  <a:pt x="501" y="267"/>
                  <a:pt x="501" y="267"/>
                  <a:pt x="501" y="267"/>
                </a:cubicBezTo>
                <a:cubicBezTo>
                  <a:pt x="501" y="295"/>
                  <a:pt x="501" y="295"/>
                  <a:pt x="501" y="295"/>
                </a:cubicBezTo>
                <a:cubicBezTo>
                  <a:pt x="245" y="295"/>
                  <a:pt x="245" y="295"/>
                  <a:pt x="245" y="295"/>
                </a:cubicBezTo>
                <a:cubicBezTo>
                  <a:pt x="245" y="266"/>
                  <a:pt x="245" y="266"/>
                  <a:pt x="245" y="266"/>
                </a:cubicBezTo>
                <a:cubicBezTo>
                  <a:pt x="201" y="266"/>
                  <a:pt x="201" y="266"/>
                  <a:pt x="201" y="266"/>
                </a:cubicBezTo>
                <a:cubicBezTo>
                  <a:pt x="201" y="295"/>
                  <a:pt x="201" y="295"/>
                  <a:pt x="201" y="295"/>
                </a:cubicBezTo>
                <a:cubicBezTo>
                  <a:pt x="43" y="295"/>
                  <a:pt x="43" y="295"/>
                  <a:pt x="43" y="295"/>
                </a:cubicBezTo>
                <a:cubicBezTo>
                  <a:pt x="43" y="182"/>
                  <a:pt x="43" y="182"/>
                  <a:pt x="43" y="182"/>
                </a:cubicBezTo>
                <a:cubicBezTo>
                  <a:pt x="43" y="175"/>
                  <a:pt x="49" y="169"/>
                  <a:pt x="57" y="169"/>
                </a:cubicBezTo>
                <a:close/>
                <a:moveTo>
                  <a:pt x="689" y="594"/>
                </a:moveTo>
                <a:cubicBezTo>
                  <a:pt x="57" y="594"/>
                  <a:pt x="57" y="594"/>
                  <a:pt x="57" y="594"/>
                </a:cubicBezTo>
                <a:cubicBezTo>
                  <a:pt x="49" y="594"/>
                  <a:pt x="43" y="588"/>
                  <a:pt x="43" y="581"/>
                </a:cubicBezTo>
                <a:cubicBezTo>
                  <a:pt x="43" y="338"/>
                  <a:pt x="43" y="338"/>
                  <a:pt x="43" y="338"/>
                </a:cubicBezTo>
                <a:cubicBezTo>
                  <a:pt x="201" y="338"/>
                  <a:pt x="201" y="338"/>
                  <a:pt x="201" y="338"/>
                </a:cubicBezTo>
                <a:cubicBezTo>
                  <a:pt x="201" y="368"/>
                  <a:pt x="201" y="368"/>
                  <a:pt x="201" y="368"/>
                </a:cubicBezTo>
                <a:cubicBezTo>
                  <a:pt x="245" y="368"/>
                  <a:pt x="245" y="368"/>
                  <a:pt x="245" y="368"/>
                </a:cubicBezTo>
                <a:cubicBezTo>
                  <a:pt x="245" y="338"/>
                  <a:pt x="245" y="338"/>
                  <a:pt x="245" y="338"/>
                </a:cubicBezTo>
                <a:cubicBezTo>
                  <a:pt x="501" y="338"/>
                  <a:pt x="501" y="338"/>
                  <a:pt x="501" y="338"/>
                </a:cubicBezTo>
                <a:cubicBezTo>
                  <a:pt x="501" y="369"/>
                  <a:pt x="501" y="369"/>
                  <a:pt x="501" y="369"/>
                </a:cubicBezTo>
                <a:cubicBezTo>
                  <a:pt x="545" y="369"/>
                  <a:pt x="545" y="369"/>
                  <a:pt x="545" y="369"/>
                </a:cubicBezTo>
                <a:cubicBezTo>
                  <a:pt x="545" y="338"/>
                  <a:pt x="545" y="338"/>
                  <a:pt x="545" y="338"/>
                </a:cubicBezTo>
                <a:cubicBezTo>
                  <a:pt x="703" y="338"/>
                  <a:pt x="703" y="338"/>
                  <a:pt x="703" y="338"/>
                </a:cubicBezTo>
                <a:cubicBezTo>
                  <a:pt x="703" y="581"/>
                  <a:pt x="703" y="581"/>
                  <a:pt x="703" y="581"/>
                </a:cubicBezTo>
                <a:cubicBezTo>
                  <a:pt x="703" y="588"/>
                  <a:pt x="697" y="594"/>
                  <a:pt x="689" y="59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9511" cy="926592"/>
            <a:chOff x="454963" y="93878"/>
            <a:chExt cx="10649511" cy="926592"/>
          </a:xfrm>
        </p:grpSpPr>
        <p:sp>
          <p:nvSpPr>
            <p:cNvPr id="20" name="AutoShape 20"/>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AutoShape 36"/>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AutoShape 37"/>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8" name="AutoShape 38"/>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9" name="AutoShape 39"/>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0" name="TextBox 40"/>
            <p:cNvSpPr txBox="1"/>
            <p:nvPr/>
          </p:nvSpPr>
          <p:spPr>
            <a:xfrm>
              <a:off x="1094842" y="93878"/>
              <a:ext cx="10009632"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管道类型介绍</a:t>
              </a:r>
            </a:p>
          </p:txBody>
        </p:sp>
      </p:grpSp>
      <p:sp>
        <p:nvSpPr>
          <p:cNvPr id="41" name="Freeform 41"/>
          <p:cNvSpPr/>
          <p:nvPr/>
        </p:nvSpPr>
        <p:spPr>
          <a:xfrm>
            <a:off x="6609466" y="2608738"/>
            <a:ext cx="727375" cy="547787"/>
          </a:xfrm>
          <a:custGeom>
            <a:rect l="l" t="t" r="r" b="b"/>
            <a:pathLst>
              <a:path w="747" h="562">
                <a:moveTo>
                  <a:pt x="692" y="240"/>
                </a:moveTo>
                <a:cubicBezTo>
                  <a:pt x="661" y="210"/>
                  <a:pt x="622" y="191"/>
                  <a:pt x="579" y="186"/>
                </a:cubicBezTo>
                <a:cubicBezTo>
                  <a:pt x="574" y="139"/>
                  <a:pt x="554" y="95"/>
                  <a:pt x="520" y="61"/>
                </a:cubicBezTo>
                <a:cubicBezTo>
                  <a:pt x="481" y="22"/>
                  <a:pt x="429" y="0"/>
                  <a:pt x="374" y="0"/>
                </a:cubicBezTo>
                <a:cubicBezTo>
                  <a:pt x="318" y="0"/>
                  <a:pt x="267" y="22"/>
                  <a:pt x="228" y="61"/>
                </a:cubicBezTo>
                <a:cubicBezTo>
                  <a:pt x="193" y="95"/>
                  <a:pt x="173" y="139"/>
                  <a:pt x="168" y="186"/>
                </a:cubicBezTo>
                <a:cubicBezTo>
                  <a:pt x="125" y="191"/>
                  <a:pt x="86" y="210"/>
                  <a:pt x="55" y="240"/>
                </a:cubicBezTo>
                <a:cubicBezTo>
                  <a:pt x="20" y="276"/>
                  <a:pt x="0" y="323"/>
                  <a:pt x="0" y="374"/>
                </a:cubicBezTo>
                <a:cubicBezTo>
                  <a:pt x="0" y="424"/>
                  <a:pt x="20" y="471"/>
                  <a:pt x="55" y="507"/>
                </a:cubicBezTo>
                <a:cubicBezTo>
                  <a:pt x="91" y="542"/>
                  <a:pt x="138" y="562"/>
                  <a:pt x="189" y="562"/>
                </a:cubicBezTo>
                <a:cubicBezTo>
                  <a:pt x="559" y="562"/>
                  <a:pt x="559" y="562"/>
                  <a:pt x="559" y="562"/>
                </a:cubicBezTo>
                <a:cubicBezTo>
                  <a:pt x="609" y="562"/>
                  <a:pt x="657" y="542"/>
                  <a:pt x="692" y="507"/>
                </a:cubicBezTo>
                <a:cubicBezTo>
                  <a:pt x="728" y="471"/>
                  <a:pt x="747" y="424"/>
                  <a:pt x="747" y="374"/>
                </a:cubicBezTo>
                <a:cubicBezTo>
                  <a:pt x="747" y="323"/>
                  <a:pt x="728" y="276"/>
                  <a:pt x="692" y="240"/>
                </a:cubicBezTo>
                <a:close/>
                <a:moveTo>
                  <a:pt x="559" y="518"/>
                </a:moveTo>
                <a:cubicBezTo>
                  <a:pt x="189" y="518"/>
                  <a:pt x="189" y="518"/>
                  <a:pt x="189" y="518"/>
                </a:cubicBezTo>
                <a:cubicBezTo>
                  <a:pt x="109" y="518"/>
                  <a:pt x="44" y="453"/>
                  <a:pt x="44" y="374"/>
                </a:cubicBezTo>
                <a:cubicBezTo>
                  <a:pt x="44" y="294"/>
                  <a:pt x="109" y="229"/>
                  <a:pt x="188" y="229"/>
                </a:cubicBezTo>
                <a:cubicBezTo>
                  <a:pt x="211" y="229"/>
                  <a:pt x="211" y="229"/>
                  <a:pt x="211" y="229"/>
                </a:cubicBezTo>
                <a:cubicBezTo>
                  <a:pt x="211" y="207"/>
                  <a:pt x="211" y="207"/>
                  <a:pt x="211" y="207"/>
                </a:cubicBezTo>
                <a:cubicBezTo>
                  <a:pt x="211" y="207"/>
                  <a:pt x="211" y="207"/>
                  <a:pt x="211" y="207"/>
                </a:cubicBezTo>
                <a:cubicBezTo>
                  <a:pt x="211" y="117"/>
                  <a:pt x="284" y="44"/>
                  <a:pt x="374" y="44"/>
                </a:cubicBezTo>
                <a:cubicBezTo>
                  <a:pt x="463" y="44"/>
                  <a:pt x="536" y="117"/>
                  <a:pt x="536" y="206"/>
                </a:cubicBezTo>
                <a:cubicBezTo>
                  <a:pt x="536" y="207"/>
                  <a:pt x="536" y="207"/>
                  <a:pt x="536" y="207"/>
                </a:cubicBezTo>
                <a:cubicBezTo>
                  <a:pt x="536" y="229"/>
                  <a:pt x="536" y="229"/>
                  <a:pt x="536" y="229"/>
                </a:cubicBezTo>
                <a:cubicBezTo>
                  <a:pt x="558" y="229"/>
                  <a:pt x="558" y="229"/>
                  <a:pt x="558" y="229"/>
                </a:cubicBezTo>
                <a:cubicBezTo>
                  <a:pt x="559" y="229"/>
                  <a:pt x="559" y="229"/>
                  <a:pt x="559" y="229"/>
                </a:cubicBezTo>
                <a:cubicBezTo>
                  <a:pt x="639" y="229"/>
                  <a:pt x="704" y="294"/>
                  <a:pt x="704" y="374"/>
                </a:cubicBezTo>
                <a:cubicBezTo>
                  <a:pt x="704" y="453"/>
                  <a:pt x="639" y="518"/>
                  <a:pt x="559" y="51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71268" y="2201509"/>
            <a:ext cx="1295400" cy="1295400"/>
          </a:xfrm>
          <a:prstGeom prst="rect">
            <a:avLst/>
          </a:prstGeom>
          <a:solidFill>
            <a:srgbClr val="828181">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4901854" y="2602017"/>
            <a:ext cx="634228" cy="494386"/>
          </a:xfrm>
          <a:prstGeom prst="rect">
            <a:avLst/>
          </a:prstGeom>
        </p:spPr>
      </p:pic>
      <p:pic>
        <p:nvPicPr>
          <p:cNvPr id="44" name="Picture 44"/>
          <p:cNvPicPr>
            <a:picLocks noChangeAspect="1"/>
          </p:cNvPicPr>
          <p:nvPr/>
        </p:nvPicPr>
        <p:blipFill>
          <a:blip r:embed="rId3"/>
          <a:stretch>
            <a:fillRect/>
          </a:stretch>
        </p:blipFill>
        <p:spPr>
          <a:xfrm>
            <a:off x="6722669" y="4270675"/>
            <a:ext cx="500969" cy="589605"/>
          </a:xfrm>
          <a:prstGeom prst="rect">
            <a:avLst/>
          </a:prstGeom>
        </p:spPr>
      </p:pic>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86" r="86"/>
          </a:stretch>
        </a:blipFill>
        <a:effectLst/>
      </p:bgPr>
    </p:bg>
    <p:spTree>
      <p:nvGrpSpPr>
        <p:cNvPr id="1" name=""/>
        <p:cNvGrpSpPr/>
        <p:nvPr/>
      </p:nvGrpSpPr>
      <p:grpSpPr>
        <a:xfrm>
          <a:off x="0" y="0"/>
          <a:ext cx="0" cy="0"/>
        </a:xfrm>
      </p:grpSpPr>
      <p:sp>
        <p:nvSpPr>
          <p:cNvPr id="2" name="AutoShape 2"/>
          <p:cNvSpPr/>
          <p:nvPr/>
        </p:nvSpPr>
        <p:spPr>
          <a:xfrm rot="2714886">
            <a:off x="5094176" y="2836252"/>
            <a:ext cx="2009746" cy="2009746"/>
          </a:xfrm>
          <a:prstGeom prst="rect">
            <a:avLst/>
          </a:prstGeom>
          <a:ln w="12700">
            <a:solidFill>
              <a:srgbClr val="40465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5669280" y="2019239"/>
            <a:ext cx="907085" cy="907085"/>
            <a:chOff x="5669280" y="2019239"/>
            <a:chExt cx="907085" cy="907085"/>
          </a:xfrm>
        </p:grpSpPr>
        <p:sp>
          <p:nvSpPr>
            <p:cNvPr id="4" name="AutoShape 4"/>
            <p:cNvSpPr/>
            <p:nvPr/>
          </p:nvSpPr>
          <p:spPr>
            <a:xfrm>
              <a:off x="5669280" y="2019239"/>
              <a:ext cx="907085" cy="907085"/>
            </a:xfrm>
            <a:prstGeom prst="ellipse">
              <a:avLst/>
            </a:prstGeom>
            <a:solidFill>
              <a:srgbClr val="40465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4308287" y="3403519"/>
            <a:ext cx="827715" cy="827715"/>
            <a:chOff x="4308287" y="3403519"/>
            <a:chExt cx="827715" cy="827715"/>
          </a:xfrm>
        </p:grpSpPr>
        <p:sp>
          <p:nvSpPr>
            <p:cNvPr id="6" name="AutoShape 6"/>
            <p:cNvSpPr/>
            <p:nvPr/>
          </p:nvSpPr>
          <p:spPr>
            <a:xfrm>
              <a:off x="4308287" y="3403519"/>
              <a:ext cx="827715" cy="827715"/>
            </a:xfrm>
            <a:prstGeom prst="ellipse">
              <a:avLst/>
            </a:prstGeom>
            <a:solidFill>
              <a:srgbClr val="40465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669280" y="4551274"/>
            <a:ext cx="907085" cy="907085"/>
            <a:chOff x="5669280" y="4551274"/>
            <a:chExt cx="907085" cy="907085"/>
          </a:xfrm>
        </p:grpSpPr>
        <p:sp>
          <p:nvSpPr>
            <p:cNvPr id="8" name="AutoShape 8"/>
            <p:cNvSpPr/>
            <p:nvPr/>
          </p:nvSpPr>
          <p:spPr>
            <a:xfrm>
              <a:off x="5669280" y="4551274"/>
              <a:ext cx="907085" cy="907085"/>
            </a:xfrm>
            <a:prstGeom prst="ellipse">
              <a:avLst/>
            </a:prstGeom>
            <a:solidFill>
              <a:srgbClr val="40465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7062094" y="3403519"/>
            <a:ext cx="827715" cy="827715"/>
            <a:chOff x="7062094" y="3403519"/>
            <a:chExt cx="827715" cy="827715"/>
          </a:xfrm>
        </p:grpSpPr>
        <p:sp>
          <p:nvSpPr>
            <p:cNvPr id="10" name="AutoShape 10"/>
            <p:cNvSpPr/>
            <p:nvPr/>
          </p:nvSpPr>
          <p:spPr>
            <a:xfrm>
              <a:off x="7062094" y="3403519"/>
              <a:ext cx="827715" cy="827715"/>
            </a:xfrm>
            <a:prstGeom prst="ellipse">
              <a:avLst/>
            </a:prstGeom>
            <a:solidFill>
              <a:srgbClr val="40465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1" name="AutoShape 11"/>
          <p:cNvSpPr/>
          <p:nvPr/>
        </p:nvSpPr>
        <p:spPr>
          <a:xfrm>
            <a:off x="724975" y="1688692"/>
            <a:ext cx="3241937"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2025" b="1">
                <a:solidFill>
                  <a:schemeClr val="accent1"/>
                </a:solidFill>
                <a:latin typeface="Microsoft Yahei"/>
                <a:ea typeface="Microsoft Yahei"/>
                <a:cs typeface="Microsoft Yahei"/>
              </a:rPr>
              <a:t>呼吸道管理</a:t>
            </a:r>
            <a:endParaRPr lang="en-US" sz="1100"/>
          </a:p>
        </p:txBody>
      </p:sp>
      <p:sp>
        <p:nvSpPr>
          <p:cNvPr id="12" name="AutoShape 12"/>
          <p:cNvSpPr/>
          <p:nvPr/>
        </p:nvSpPr>
        <p:spPr>
          <a:xfrm>
            <a:off x="724975" y="2014081"/>
            <a:ext cx="3241937" cy="1625801"/>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defRPr/>
            </a:pPr>
            <a:r>
              <a:rPr lang="en-US" sz="1500">
                <a:solidFill>
                  <a:srgbClr val="000404"/>
                </a:solidFill>
                <a:latin typeface="Microsoft Yahei"/>
                <a:ea typeface="Microsoft Yahei"/>
                <a:cs typeface="Microsoft Yahei"/>
              </a:rPr>
              <a:t>对于呼吸道梗阻或呼吸衰竭患者，气管插管可以建立人工气道，确保患者通气顺畅。</a:t>
            </a:r>
            <a:endParaRPr lang="en-US" sz="1100"/>
          </a:p>
        </p:txBody>
      </p:sp>
      <p:sp>
        <p:nvSpPr>
          <p:cNvPr id="13" name="AutoShape 13"/>
          <p:cNvSpPr/>
          <p:nvPr/>
        </p:nvSpPr>
        <p:spPr>
          <a:xfrm>
            <a:off x="8231186" y="1658092"/>
            <a:ext cx="3241937"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胃肠道减压</a:t>
            </a:r>
            <a:endParaRPr lang="en-US" sz="1100"/>
          </a:p>
        </p:txBody>
      </p:sp>
      <p:sp>
        <p:nvSpPr>
          <p:cNvPr id="14" name="AutoShape 14"/>
          <p:cNvSpPr/>
          <p:nvPr/>
        </p:nvSpPr>
        <p:spPr>
          <a:xfrm>
            <a:off x="8231186" y="1983478"/>
            <a:ext cx="3241937" cy="1647503"/>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000404"/>
                </a:solidFill>
                <a:latin typeface="Microsoft Yahei"/>
                <a:ea typeface="Microsoft Yahei"/>
                <a:cs typeface="Microsoft Yahei"/>
              </a:rPr>
              <a:t>对于胃肠道疾病引起的腹胀、呕吐等患者，胃管可以减轻胃肠道压力，促进胃肠蠕动。</a:t>
            </a:r>
            <a:endParaRPr lang="en-US" sz="1100"/>
          </a:p>
        </p:txBody>
      </p:sp>
      <p:sp>
        <p:nvSpPr>
          <p:cNvPr id="15" name="AutoShape 15"/>
          <p:cNvSpPr/>
          <p:nvPr/>
        </p:nvSpPr>
        <p:spPr>
          <a:xfrm>
            <a:off x="724975" y="3885433"/>
            <a:ext cx="3241937"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2025" b="1">
                <a:solidFill>
                  <a:schemeClr val="accent1"/>
                </a:solidFill>
                <a:latin typeface="Microsoft Yahei"/>
                <a:ea typeface="Microsoft Yahei"/>
                <a:cs typeface="Microsoft Yahei"/>
              </a:rPr>
              <a:t>尿潴留或尿失禁</a:t>
            </a:r>
            <a:endParaRPr lang="en-US" sz="1100"/>
          </a:p>
        </p:txBody>
      </p:sp>
      <p:sp>
        <p:nvSpPr>
          <p:cNvPr id="16" name="AutoShape 16"/>
          <p:cNvSpPr/>
          <p:nvPr/>
        </p:nvSpPr>
        <p:spPr>
          <a:xfrm>
            <a:off x="724975" y="4210824"/>
            <a:ext cx="3241937" cy="1638335"/>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defRPr/>
            </a:pPr>
            <a:r>
              <a:rPr lang="en-US" sz="1500">
                <a:solidFill>
                  <a:srgbClr val="000404"/>
                </a:solidFill>
                <a:latin typeface="Microsoft Yahei"/>
                <a:ea typeface="Microsoft Yahei"/>
                <a:cs typeface="Microsoft Yahei"/>
              </a:rPr>
              <a:t>对于尿潴留或尿失禁患者，导尿管可以引流尿液，保持会阴部清洁干燥。</a:t>
            </a:r>
            <a:endParaRPr lang="en-US" sz="1100"/>
          </a:p>
        </p:txBody>
      </p:sp>
      <p:sp>
        <p:nvSpPr>
          <p:cNvPr id="17" name="AutoShape 17"/>
          <p:cNvSpPr/>
          <p:nvPr/>
        </p:nvSpPr>
        <p:spPr>
          <a:xfrm>
            <a:off x="8231186" y="3854834"/>
            <a:ext cx="3241937"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长期输液或血液净化</a:t>
            </a:r>
            <a:endParaRPr lang="en-US" sz="1100"/>
          </a:p>
        </p:txBody>
      </p:sp>
      <p:sp>
        <p:nvSpPr>
          <p:cNvPr id="18" name="AutoShape 18"/>
          <p:cNvSpPr/>
          <p:nvPr/>
        </p:nvSpPr>
        <p:spPr>
          <a:xfrm>
            <a:off x="8231186" y="4180220"/>
            <a:ext cx="3241937" cy="1668938"/>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000404"/>
                </a:solidFill>
                <a:latin typeface="Microsoft Yahei"/>
                <a:ea typeface="Microsoft Yahei"/>
                <a:cs typeface="Microsoft Yahei"/>
              </a:rPr>
              <a:t>对于需要长期输液或血液净化治疗的患者，深静脉置管可以建立稳定的静脉通道，减少穿刺痛苦。</a:t>
            </a:r>
            <a:endParaRPr lang="en-US" sz="1100"/>
          </a:p>
        </p:txBody>
      </p:sp>
      <p:grpSp>
        <p:nvGrpSpPr>
          <p:cNvPr id="19" name="Group 19"/>
          <p:cNvGrpSpPr/>
          <p:nvPr/>
        </p:nvGrpSpPr>
        <p:grpSpPr>
          <a:xfrm>
            <a:off x="5835091" y="2197120"/>
            <a:ext cx="575584" cy="551200"/>
            <a:chOff x="5835091" y="2197120"/>
            <a:chExt cx="575584" cy="551200"/>
          </a:xfrm>
        </p:grpSpPr>
        <p:sp>
          <p:nvSpPr>
            <p:cNvPr id="20" name="Freeform 20"/>
            <p:cNvSpPr/>
            <p:nvPr/>
          </p:nvSpPr>
          <p:spPr>
            <a:xfrm>
              <a:off x="5835091" y="2197120"/>
              <a:ext cx="575584" cy="551200"/>
            </a:xfrm>
            <a:custGeom>
              <a:rect l="l" t="t" r="r" b="b"/>
              <a:pathLst>
                <a:path w="21600" h="21600">
                  <a:moveTo>
                    <a:pt x="18180" y="12132"/>
                  </a:moveTo>
                  <a:cubicBezTo>
                    <a:pt x="17710" y="12226"/>
                    <a:pt x="17327" y="12561"/>
                    <a:pt x="17170" y="13012"/>
                  </a:cubicBezTo>
                  <a:cubicBezTo>
                    <a:pt x="17083" y="13261"/>
                    <a:pt x="16981" y="13503"/>
                    <a:pt x="16868" y="13738"/>
                  </a:cubicBezTo>
                  <a:cubicBezTo>
                    <a:pt x="16658" y="14169"/>
                    <a:pt x="16694" y="14677"/>
                    <a:pt x="16959" y="15075"/>
                  </a:cubicBezTo>
                  <a:lnTo>
                    <a:pt x="18131" y="16833"/>
                  </a:lnTo>
                  <a:lnTo>
                    <a:pt x="16832" y="18132"/>
                  </a:lnTo>
                  <a:lnTo>
                    <a:pt x="15075" y="16960"/>
                  </a:lnTo>
                  <a:cubicBezTo>
                    <a:pt x="14850" y="16810"/>
                    <a:pt x="14589" y="16733"/>
                    <a:pt x="14326" y="16733"/>
                  </a:cubicBezTo>
                  <a:cubicBezTo>
                    <a:pt x="14126" y="16733"/>
                    <a:pt x="13924" y="16778"/>
                    <a:pt x="13738" y="16868"/>
                  </a:cubicBezTo>
                  <a:cubicBezTo>
                    <a:pt x="13504" y="16981"/>
                    <a:pt x="13262" y="17083"/>
                    <a:pt x="13012" y="17170"/>
                  </a:cubicBezTo>
                  <a:cubicBezTo>
                    <a:pt x="12561" y="17327"/>
                    <a:pt x="12226" y="17712"/>
                    <a:pt x="12133" y="18180"/>
                  </a:cubicBezTo>
                  <a:lnTo>
                    <a:pt x="11717" y="20249"/>
                  </a:lnTo>
                  <a:lnTo>
                    <a:pt x="9881" y="20249"/>
                  </a:lnTo>
                  <a:lnTo>
                    <a:pt x="9467" y="18180"/>
                  </a:lnTo>
                  <a:cubicBezTo>
                    <a:pt x="9373" y="17712"/>
                    <a:pt x="9039" y="17327"/>
                    <a:pt x="8588" y="17170"/>
                  </a:cubicBezTo>
                  <a:cubicBezTo>
                    <a:pt x="8339" y="17083"/>
                    <a:pt x="8096" y="16983"/>
                    <a:pt x="7861" y="16869"/>
                  </a:cubicBezTo>
                  <a:cubicBezTo>
                    <a:pt x="7675" y="16778"/>
                    <a:pt x="7474" y="16733"/>
                    <a:pt x="7273" y="16733"/>
                  </a:cubicBezTo>
                  <a:cubicBezTo>
                    <a:pt x="7011" y="16733"/>
                    <a:pt x="6750" y="16810"/>
                    <a:pt x="6525" y="16960"/>
                  </a:cubicBezTo>
                  <a:lnTo>
                    <a:pt x="4767" y="18132"/>
                  </a:lnTo>
                  <a:lnTo>
                    <a:pt x="3468" y="16833"/>
                  </a:lnTo>
                  <a:lnTo>
                    <a:pt x="4639" y="15075"/>
                  </a:lnTo>
                  <a:cubicBezTo>
                    <a:pt x="4904" y="14677"/>
                    <a:pt x="4939" y="14169"/>
                    <a:pt x="4732" y="13738"/>
                  </a:cubicBezTo>
                  <a:cubicBezTo>
                    <a:pt x="4618" y="13504"/>
                    <a:pt x="4516" y="13263"/>
                    <a:pt x="4429" y="13013"/>
                  </a:cubicBezTo>
                  <a:cubicBezTo>
                    <a:pt x="4273" y="12561"/>
                    <a:pt x="3888" y="12227"/>
                    <a:pt x="3419" y="12133"/>
                  </a:cubicBezTo>
                  <a:lnTo>
                    <a:pt x="1350" y="11718"/>
                  </a:lnTo>
                  <a:lnTo>
                    <a:pt x="1349" y="9882"/>
                  </a:lnTo>
                  <a:lnTo>
                    <a:pt x="3419" y="9468"/>
                  </a:lnTo>
                  <a:cubicBezTo>
                    <a:pt x="3888" y="9374"/>
                    <a:pt x="4273" y="9039"/>
                    <a:pt x="4429" y="8588"/>
                  </a:cubicBezTo>
                  <a:cubicBezTo>
                    <a:pt x="4516" y="8338"/>
                    <a:pt x="4617" y="8096"/>
                    <a:pt x="4731" y="7862"/>
                  </a:cubicBezTo>
                  <a:cubicBezTo>
                    <a:pt x="4940" y="7431"/>
                    <a:pt x="4905" y="6923"/>
                    <a:pt x="4639" y="6524"/>
                  </a:cubicBezTo>
                  <a:lnTo>
                    <a:pt x="3468" y="4767"/>
                  </a:lnTo>
                  <a:lnTo>
                    <a:pt x="4767" y="3468"/>
                  </a:lnTo>
                  <a:lnTo>
                    <a:pt x="6525" y="4639"/>
                  </a:lnTo>
                  <a:cubicBezTo>
                    <a:pt x="6750" y="4790"/>
                    <a:pt x="7011" y="4866"/>
                    <a:pt x="7273" y="4866"/>
                  </a:cubicBezTo>
                  <a:cubicBezTo>
                    <a:pt x="7474" y="4866"/>
                    <a:pt x="7674" y="4822"/>
                    <a:pt x="7861" y="4732"/>
                  </a:cubicBezTo>
                  <a:cubicBezTo>
                    <a:pt x="8095" y="4619"/>
                    <a:pt x="8337" y="4517"/>
                    <a:pt x="8586" y="4430"/>
                  </a:cubicBezTo>
                  <a:cubicBezTo>
                    <a:pt x="9039" y="4272"/>
                    <a:pt x="9373" y="3888"/>
                    <a:pt x="9467" y="3420"/>
                  </a:cubicBezTo>
                  <a:lnTo>
                    <a:pt x="9881" y="1350"/>
                  </a:lnTo>
                  <a:lnTo>
                    <a:pt x="11717" y="1350"/>
                  </a:lnTo>
                  <a:lnTo>
                    <a:pt x="12131" y="3420"/>
                  </a:lnTo>
                  <a:cubicBezTo>
                    <a:pt x="12225" y="3888"/>
                    <a:pt x="12560" y="4272"/>
                    <a:pt x="13012" y="4430"/>
                  </a:cubicBezTo>
                  <a:cubicBezTo>
                    <a:pt x="13261" y="4517"/>
                    <a:pt x="13502" y="4617"/>
                    <a:pt x="13737" y="4731"/>
                  </a:cubicBezTo>
                  <a:cubicBezTo>
                    <a:pt x="13924" y="4822"/>
                    <a:pt x="14125" y="4866"/>
                    <a:pt x="14326" y="4866"/>
                  </a:cubicBezTo>
                  <a:cubicBezTo>
                    <a:pt x="14589" y="4866"/>
                    <a:pt x="14850" y="4790"/>
                    <a:pt x="15075" y="4639"/>
                  </a:cubicBezTo>
                  <a:lnTo>
                    <a:pt x="16832" y="3468"/>
                  </a:lnTo>
                  <a:lnTo>
                    <a:pt x="18131" y="4767"/>
                  </a:lnTo>
                  <a:lnTo>
                    <a:pt x="16959" y="6524"/>
                  </a:lnTo>
                  <a:cubicBezTo>
                    <a:pt x="16694" y="6923"/>
                    <a:pt x="16660" y="7431"/>
                    <a:pt x="16867" y="7861"/>
                  </a:cubicBezTo>
                  <a:cubicBezTo>
                    <a:pt x="16980" y="8096"/>
                    <a:pt x="17083" y="8337"/>
                    <a:pt x="17170" y="8587"/>
                  </a:cubicBezTo>
                  <a:cubicBezTo>
                    <a:pt x="17327" y="9039"/>
                    <a:pt x="17710" y="9373"/>
                    <a:pt x="18180" y="9467"/>
                  </a:cubicBezTo>
                  <a:lnTo>
                    <a:pt x="20248" y="9882"/>
                  </a:lnTo>
                  <a:lnTo>
                    <a:pt x="20250" y="11718"/>
                  </a:lnTo>
                  <a:cubicBezTo>
                    <a:pt x="20250" y="11718"/>
                    <a:pt x="18180" y="12132"/>
                    <a:pt x="18180" y="12132"/>
                  </a:cubicBezTo>
                  <a:close/>
                  <a:moveTo>
                    <a:pt x="20513" y="8558"/>
                  </a:moveTo>
                  <a:lnTo>
                    <a:pt x="18445" y="8143"/>
                  </a:lnTo>
                  <a:cubicBezTo>
                    <a:pt x="18341" y="7844"/>
                    <a:pt x="18218" y="7554"/>
                    <a:pt x="18082" y="7273"/>
                  </a:cubicBezTo>
                  <a:lnTo>
                    <a:pt x="19254" y="5516"/>
                  </a:lnTo>
                  <a:cubicBezTo>
                    <a:pt x="19611" y="4980"/>
                    <a:pt x="19540" y="4268"/>
                    <a:pt x="19085" y="3813"/>
                  </a:cubicBezTo>
                  <a:lnTo>
                    <a:pt x="17787" y="2514"/>
                  </a:lnTo>
                  <a:cubicBezTo>
                    <a:pt x="17526" y="2253"/>
                    <a:pt x="17181" y="2118"/>
                    <a:pt x="16831" y="2118"/>
                  </a:cubicBezTo>
                  <a:cubicBezTo>
                    <a:pt x="16573" y="2118"/>
                    <a:pt x="16312" y="2193"/>
                    <a:pt x="16084" y="2345"/>
                  </a:cubicBezTo>
                  <a:lnTo>
                    <a:pt x="14326" y="3516"/>
                  </a:lnTo>
                  <a:cubicBezTo>
                    <a:pt x="14044" y="3380"/>
                    <a:pt x="13754" y="3258"/>
                    <a:pt x="13455" y="3155"/>
                  </a:cubicBezTo>
                  <a:lnTo>
                    <a:pt x="13041" y="1085"/>
                  </a:lnTo>
                  <a:cubicBezTo>
                    <a:pt x="12916" y="454"/>
                    <a:pt x="12361" y="0"/>
                    <a:pt x="11717" y="0"/>
                  </a:cubicBezTo>
                  <a:lnTo>
                    <a:pt x="9881" y="0"/>
                  </a:lnTo>
                  <a:cubicBezTo>
                    <a:pt x="9238" y="0"/>
                    <a:pt x="8684" y="454"/>
                    <a:pt x="8557" y="1085"/>
                  </a:cubicBezTo>
                  <a:lnTo>
                    <a:pt x="8143" y="3155"/>
                  </a:lnTo>
                  <a:cubicBezTo>
                    <a:pt x="7843" y="3258"/>
                    <a:pt x="7554" y="3381"/>
                    <a:pt x="7273" y="3516"/>
                  </a:cubicBezTo>
                  <a:lnTo>
                    <a:pt x="5516" y="2345"/>
                  </a:lnTo>
                  <a:cubicBezTo>
                    <a:pt x="5287" y="2193"/>
                    <a:pt x="5026" y="2118"/>
                    <a:pt x="4767" y="2118"/>
                  </a:cubicBezTo>
                  <a:cubicBezTo>
                    <a:pt x="4419" y="2118"/>
                    <a:pt x="4073" y="2253"/>
                    <a:pt x="3812" y="2514"/>
                  </a:cubicBezTo>
                  <a:lnTo>
                    <a:pt x="2514" y="3813"/>
                  </a:lnTo>
                  <a:cubicBezTo>
                    <a:pt x="2059" y="4268"/>
                    <a:pt x="1988" y="4980"/>
                    <a:pt x="2345" y="5516"/>
                  </a:cubicBezTo>
                  <a:lnTo>
                    <a:pt x="3516" y="7273"/>
                  </a:lnTo>
                  <a:cubicBezTo>
                    <a:pt x="3380" y="7555"/>
                    <a:pt x="3258" y="7844"/>
                    <a:pt x="3154" y="8144"/>
                  </a:cubicBezTo>
                  <a:lnTo>
                    <a:pt x="1085" y="8558"/>
                  </a:lnTo>
                  <a:cubicBezTo>
                    <a:pt x="454" y="8684"/>
                    <a:pt x="0" y="9238"/>
                    <a:pt x="0" y="9882"/>
                  </a:cubicBezTo>
                  <a:lnTo>
                    <a:pt x="0" y="11718"/>
                  </a:lnTo>
                  <a:cubicBezTo>
                    <a:pt x="0" y="12361"/>
                    <a:pt x="454" y="12916"/>
                    <a:pt x="1085" y="13042"/>
                  </a:cubicBezTo>
                  <a:lnTo>
                    <a:pt x="3154" y="13456"/>
                  </a:lnTo>
                  <a:cubicBezTo>
                    <a:pt x="3258" y="13755"/>
                    <a:pt x="3380" y="14046"/>
                    <a:pt x="3516" y="14326"/>
                  </a:cubicBezTo>
                  <a:lnTo>
                    <a:pt x="2345" y="16083"/>
                  </a:lnTo>
                  <a:cubicBezTo>
                    <a:pt x="1988" y="16619"/>
                    <a:pt x="2059" y="17332"/>
                    <a:pt x="2514" y="17787"/>
                  </a:cubicBezTo>
                  <a:lnTo>
                    <a:pt x="3812" y="19086"/>
                  </a:lnTo>
                  <a:cubicBezTo>
                    <a:pt x="4073" y="19346"/>
                    <a:pt x="4419" y="19482"/>
                    <a:pt x="4767" y="19482"/>
                  </a:cubicBezTo>
                  <a:cubicBezTo>
                    <a:pt x="5026" y="19482"/>
                    <a:pt x="5287" y="19406"/>
                    <a:pt x="5516" y="19254"/>
                  </a:cubicBezTo>
                  <a:lnTo>
                    <a:pt x="7273" y="18083"/>
                  </a:lnTo>
                  <a:cubicBezTo>
                    <a:pt x="7554" y="18220"/>
                    <a:pt x="7843" y="18341"/>
                    <a:pt x="8143" y="18445"/>
                  </a:cubicBezTo>
                  <a:lnTo>
                    <a:pt x="8557" y="20514"/>
                  </a:lnTo>
                  <a:cubicBezTo>
                    <a:pt x="8684" y="21146"/>
                    <a:pt x="9238" y="21599"/>
                    <a:pt x="9881" y="21599"/>
                  </a:cubicBezTo>
                  <a:lnTo>
                    <a:pt x="11717" y="21599"/>
                  </a:lnTo>
                  <a:cubicBezTo>
                    <a:pt x="12361" y="21599"/>
                    <a:pt x="12916" y="21146"/>
                    <a:pt x="13041" y="20514"/>
                  </a:cubicBezTo>
                  <a:lnTo>
                    <a:pt x="13456" y="18445"/>
                  </a:lnTo>
                  <a:cubicBezTo>
                    <a:pt x="13755" y="18341"/>
                    <a:pt x="14046" y="18219"/>
                    <a:pt x="14326" y="18083"/>
                  </a:cubicBezTo>
                  <a:lnTo>
                    <a:pt x="16084" y="19254"/>
                  </a:lnTo>
                  <a:cubicBezTo>
                    <a:pt x="16312" y="19406"/>
                    <a:pt x="16573" y="19482"/>
                    <a:pt x="16831" y="19482"/>
                  </a:cubicBezTo>
                  <a:cubicBezTo>
                    <a:pt x="17181" y="19482"/>
                    <a:pt x="17526" y="19346"/>
                    <a:pt x="17787" y="19086"/>
                  </a:cubicBezTo>
                  <a:lnTo>
                    <a:pt x="19085" y="17787"/>
                  </a:lnTo>
                  <a:cubicBezTo>
                    <a:pt x="19540" y="17332"/>
                    <a:pt x="19611" y="16619"/>
                    <a:pt x="19254" y="16083"/>
                  </a:cubicBezTo>
                  <a:lnTo>
                    <a:pt x="18082" y="14326"/>
                  </a:lnTo>
                  <a:cubicBezTo>
                    <a:pt x="18219" y="14045"/>
                    <a:pt x="18341" y="13755"/>
                    <a:pt x="18445" y="13456"/>
                  </a:cubicBezTo>
                  <a:lnTo>
                    <a:pt x="20513" y="13042"/>
                  </a:lnTo>
                  <a:cubicBezTo>
                    <a:pt x="21145" y="12916"/>
                    <a:pt x="21599" y="12361"/>
                    <a:pt x="21599" y="11718"/>
                  </a:cubicBezTo>
                  <a:lnTo>
                    <a:pt x="21599" y="9882"/>
                  </a:lnTo>
                  <a:cubicBezTo>
                    <a:pt x="21599" y="9238"/>
                    <a:pt x="21145" y="8684"/>
                    <a:pt x="20513" y="8558"/>
                  </a:cubicBezTo>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Freeform 21"/>
            <p:cNvSpPr/>
            <p:nvPr/>
          </p:nvSpPr>
          <p:spPr>
            <a:xfrm>
              <a:off x="5997366" y="2351715"/>
              <a:ext cx="251887" cy="241158"/>
            </a:xfrm>
            <a:custGeom>
              <a:rect l="l" t="t" r="r" b="b"/>
              <a:pathLst>
                <a:path w="21600" h="21600">
                  <a:moveTo>
                    <a:pt x="10800" y="20250"/>
                  </a:moveTo>
                  <a:cubicBezTo>
                    <a:pt x="5580" y="20250"/>
                    <a:pt x="1350" y="16017"/>
                    <a:pt x="1350" y="10800"/>
                  </a:cubicBezTo>
                  <a:cubicBezTo>
                    <a:pt x="1350" y="5582"/>
                    <a:pt x="5580" y="1349"/>
                    <a:pt x="10800" y="1349"/>
                  </a:cubicBezTo>
                  <a:cubicBezTo>
                    <a:pt x="16016" y="1349"/>
                    <a:pt x="20250" y="5582"/>
                    <a:pt x="20250" y="10800"/>
                  </a:cubicBezTo>
                  <a:cubicBezTo>
                    <a:pt x="20250" y="16017"/>
                    <a:pt x="16016" y="20250"/>
                    <a:pt x="10800" y="20250"/>
                  </a:cubicBezTo>
                  <a:moveTo>
                    <a:pt x="10800" y="0"/>
                  </a:moveTo>
                  <a:cubicBezTo>
                    <a:pt x="4836" y="0"/>
                    <a:pt x="0" y="4836"/>
                    <a:pt x="0" y="10800"/>
                  </a:cubicBezTo>
                  <a:cubicBezTo>
                    <a:pt x="0" y="16763"/>
                    <a:pt x="4836" y="21600"/>
                    <a:pt x="10800" y="21600"/>
                  </a:cubicBezTo>
                  <a:cubicBezTo>
                    <a:pt x="16763" y="21600"/>
                    <a:pt x="21599" y="16763"/>
                    <a:pt x="21599" y="10800"/>
                  </a:cubicBezTo>
                  <a:cubicBezTo>
                    <a:pt x="21599" y="4836"/>
                    <a:pt x="16763" y="0"/>
                    <a:pt x="10800" y="0"/>
                  </a:cubicBezTo>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Freeform 22"/>
            <p:cNvSpPr/>
            <p:nvPr/>
          </p:nvSpPr>
          <p:spPr>
            <a:xfrm>
              <a:off x="6050524" y="2403531"/>
              <a:ext cx="144597" cy="138501"/>
            </a:xfrm>
            <a:custGeom>
              <a:rect l="l" t="t" r="r" b="b"/>
              <a:pathLst>
                <a:path w="21600" h="21600">
                  <a:moveTo>
                    <a:pt x="10800" y="18900"/>
                  </a:moveTo>
                  <a:cubicBezTo>
                    <a:pt x="6328" y="18900"/>
                    <a:pt x="2699" y="15271"/>
                    <a:pt x="2699" y="10800"/>
                  </a:cubicBezTo>
                  <a:cubicBezTo>
                    <a:pt x="2699" y="6329"/>
                    <a:pt x="6328" y="2700"/>
                    <a:pt x="10800" y="2700"/>
                  </a:cubicBezTo>
                  <a:cubicBezTo>
                    <a:pt x="15271" y="2700"/>
                    <a:pt x="18899" y="6329"/>
                    <a:pt x="18899" y="10800"/>
                  </a:cubicBezTo>
                  <a:cubicBezTo>
                    <a:pt x="18899" y="15271"/>
                    <a:pt x="15271" y="18900"/>
                    <a:pt x="10800" y="18900"/>
                  </a:cubicBezTo>
                  <a:moveTo>
                    <a:pt x="10800" y="0"/>
                  </a:moveTo>
                  <a:cubicBezTo>
                    <a:pt x="4830" y="0"/>
                    <a:pt x="0" y="4833"/>
                    <a:pt x="0" y="10800"/>
                  </a:cubicBezTo>
                  <a:cubicBezTo>
                    <a:pt x="0" y="16766"/>
                    <a:pt x="4830" y="21599"/>
                    <a:pt x="10800" y="21599"/>
                  </a:cubicBezTo>
                  <a:cubicBezTo>
                    <a:pt x="16764" y="21599"/>
                    <a:pt x="21600" y="16766"/>
                    <a:pt x="21600" y="10800"/>
                  </a:cubicBezTo>
                  <a:cubicBezTo>
                    <a:pt x="21600" y="4833"/>
                    <a:pt x="16764" y="0"/>
                    <a:pt x="10800" y="0"/>
                  </a:cubicBezTo>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23" name="Group 23"/>
          <p:cNvGrpSpPr/>
          <p:nvPr/>
        </p:nvGrpSpPr>
        <p:grpSpPr>
          <a:xfrm>
            <a:off x="4521769" y="3583229"/>
            <a:ext cx="400751" cy="515722"/>
            <a:chOff x="4521769" y="3583229"/>
            <a:chExt cx="400751" cy="515722"/>
          </a:xfrm>
        </p:grpSpPr>
        <p:sp>
          <p:nvSpPr>
            <p:cNvPr id="24" name="Freeform 24"/>
            <p:cNvSpPr/>
            <p:nvPr/>
          </p:nvSpPr>
          <p:spPr>
            <a:xfrm>
              <a:off x="4521769" y="3583229"/>
              <a:ext cx="400751" cy="515722"/>
            </a:xfrm>
            <a:custGeom>
              <a:rect l="l" t="t" r="r" b="b"/>
              <a:pathLst>
                <a:path w="21600" h="21600">
                  <a:moveTo>
                    <a:pt x="15386" y="14175"/>
                  </a:moveTo>
                  <a:lnTo>
                    <a:pt x="6223" y="14175"/>
                  </a:lnTo>
                  <a:cubicBezTo>
                    <a:pt x="5734" y="13446"/>
                    <a:pt x="5147" y="12716"/>
                    <a:pt x="4568" y="12003"/>
                  </a:cubicBezTo>
                  <a:cubicBezTo>
                    <a:pt x="3287" y="10427"/>
                    <a:pt x="1963" y="8797"/>
                    <a:pt x="1963" y="7425"/>
                  </a:cubicBezTo>
                  <a:cubicBezTo>
                    <a:pt x="1963" y="4075"/>
                    <a:pt x="5927" y="1350"/>
                    <a:pt x="10800" y="1350"/>
                  </a:cubicBezTo>
                  <a:cubicBezTo>
                    <a:pt x="15672" y="1350"/>
                    <a:pt x="19636" y="4075"/>
                    <a:pt x="19636" y="7425"/>
                  </a:cubicBezTo>
                  <a:cubicBezTo>
                    <a:pt x="19636" y="8787"/>
                    <a:pt x="18312" y="10425"/>
                    <a:pt x="17029" y="12011"/>
                  </a:cubicBezTo>
                  <a:cubicBezTo>
                    <a:pt x="16455" y="12723"/>
                    <a:pt x="15873" y="13449"/>
                    <a:pt x="15386" y="14175"/>
                  </a:cubicBezTo>
                  <a:moveTo>
                    <a:pt x="10800" y="20249"/>
                  </a:moveTo>
                  <a:cubicBezTo>
                    <a:pt x="9805" y="20249"/>
                    <a:pt x="9347" y="20171"/>
                    <a:pt x="8839" y="19406"/>
                  </a:cubicBezTo>
                  <a:lnTo>
                    <a:pt x="13000" y="19048"/>
                  </a:lnTo>
                  <a:cubicBezTo>
                    <a:pt x="12398" y="20164"/>
                    <a:pt x="11959" y="20249"/>
                    <a:pt x="10800" y="20249"/>
                  </a:cubicBezTo>
                  <a:moveTo>
                    <a:pt x="7595" y="16813"/>
                  </a:moveTo>
                  <a:cubicBezTo>
                    <a:pt x="7417" y="16407"/>
                    <a:pt x="7215" y="15978"/>
                    <a:pt x="6991" y="15525"/>
                  </a:cubicBezTo>
                  <a:lnTo>
                    <a:pt x="14616" y="15525"/>
                  </a:lnTo>
                  <a:cubicBezTo>
                    <a:pt x="14496" y="15767"/>
                    <a:pt x="14375" y="16010"/>
                    <a:pt x="14270" y="16239"/>
                  </a:cubicBezTo>
                  <a:cubicBezTo>
                    <a:pt x="14270" y="16239"/>
                    <a:pt x="7595" y="16813"/>
                    <a:pt x="7595" y="16813"/>
                  </a:cubicBezTo>
                  <a:close/>
                  <a:moveTo>
                    <a:pt x="13345" y="18343"/>
                  </a:moveTo>
                  <a:lnTo>
                    <a:pt x="8476" y="18762"/>
                  </a:lnTo>
                  <a:cubicBezTo>
                    <a:pt x="8303" y="18416"/>
                    <a:pt x="8116" y="18011"/>
                    <a:pt x="7890" y="17483"/>
                  </a:cubicBezTo>
                  <a:cubicBezTo>
                    <a:pt x="7887" y="17477"/>
                    <a:pt x="7883" y="17469"/>
                    <a:pt x="7881" y="17462"/>
                  </a:cubicBezTo>
                  <a:lnTo>
                    <a:pt x="13957" y="16941"/>
                  </a:lnTo>
                  <a:cubicBezTo>
                    <a:pt x="13871" y="17140"/>
                    <a:pt x="13778" y="17350"/>
                    <a:pt x="13698" y="17537"/>
                  </a:cubicBezTo>
                  <a:cubicBezTo>
                    <a:pt x="13569" y="17841"/>
                    <a:pt x="13453" y="18104"/>
                    <a:pt x="13345" y="18343"/>
                  </a:cubicBezTo>
                  <a:moveTo>
                    <a:pt x="10800" y="0"/>
                  </a:moveTo>
                  <a:cubicBezTo>
                    <a:pt x="4835" y="0"/>
                    <a:pt x="0" y="3324"/>
                    <a:pt x="0" y="7425"/>
                  </a:cubicBezTo>
                  <a:cubicBezTo>
                    <a:pt x="0" y="10146"/>
                    <a:pt x="3621" y="13029"/>
                    <a:pt x="4939" y="15562"/>
                  </a:cubicBezTo>
                  <a:cubicBezTo>
                    <a:pt x="6906" y="19339"/>
                    <a:pt x="6688" y="21599"/>
                    <a:pt x="10800" y="21599"/>
                  </a:cubicBezTo>
                  <a:cubicBezTo>
                    <a:pt x="14972" y="21599"/>
                    <a:pt x="14692" y="19349"/>
                    <a:pt x="16660" y="15577"/>
                  </a:cubicBezTo>
                  <a:cubicBezTo>
                    <a:pt x="17983" y="13039"/>
                    <a:pt x="21600" y="10124"/>
                    <a:pt x="21600" y="7425"/>
                  </a:cubicBezTo>
                  <a:cubicBezTo>
                    <a:pt x="21600" y="3324"/>
                    <a:pt x="16764" y="0"/>
                    <a:pt x="10800" y="0"/>
                  </a:cubicBezTo>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sp>
        <p:nvSpPr>
          <p:cNvPr id="25" name="Freeform 25"/>
          <p:cNvSpPr/>
          <p:nvPr/>
        </p:nvSpPr>
        <p:spPr>
          <a:xfrm>
            <a:off x="7254083" y="3590222"/>
            <a:ext cx="480270" cy="477455"/>
          </a:xfrm>
          <a:custGeom>
            <a:rect l="l" t="t" r="r" b="b"/>
            <a:pathLst>
              <a:path w="21020" h="21600">
                <a:moveTo>
                  <a:pt x="18846" y="7946"/>
                </a:moveTo>
                <a:lnTo>
                  <a:pt x="17740" y="9091"/>
                </a:lnTo>
                <a:cubicBezTo>
                  <a:pt x="17740" y="8939"/>
                  <a:pt x="17758" y="8792"/>
                  <a:pt x="17744" y="8636"/>
                </a:cubicBezTo>
                <a:cubicBezTo>
                  <a:pt x="17629" y="7331"/>
                  <a:pt x="17036" y="6068"/>
                  <a:pt x="16074" y="5080"/>
                </a:cubicBezTo>
                <a:cubicBezTo>
                  <a:pt x="15004" y="3980"/>
                  <a:pt x="13585" y="3348"/>
                  <a:pt x="12180" y="3345"/>
                </a:cubicBezTo>
                <a:lnTo>
                  <a:pt x="13268" y="2218"/>
                </a:lnTo>
                <a:cubicBezTo>
                  <a:pt x="13812" y="1659"/>
                  <a:pt x="14572" y="1350"/>
                  <a:pt x="15403" y="1350"/>
                </a:cubicBezTo>
                <a:cubicBezTo>
                  <a:pt x="16460" y="1350"/>
                  <a:pt x="17546" y="1840"/>
                  <a:pt x="18381" y="2696"/>
                </a:cubicBezTo>
                <a:cubicBezTo>
                  <a:pt x="19165" y="3500"/>
                  <a:pt x="19631" y="4499"/>
                  <a:pt x="19698" y="5510"/>
                </a:cubicBezTo>
                <a:cubicBezTo>
                  <a:pt x="19760" y="6453"/>
                  <a:pt x="19457" y="7317"/>
                  <a:pt x="18846" y="7946"/>
                </a:cubicBezTo>
                <a:moveTo>
                  <a:pt x="5828" y="19329"/>
                </a:moveTo>
                <a:cubicBezTo>
                  <a:pt x="5813" y="18424"/>
                  <a:pt x="5454" y="17481"/>
                  <a:pt x="4730" y="16739"/>
                </a:cubicBezTo>
                <a:cubicBezTo>
                  <a:pt x="4046" y="16034"/>
                  <a:pt x="3150" y="15628"/>
                  <a:pt x="2257" y="15592"/>
                </a:cubicBezTo>
                <a:lnTo>
                  <a:pt x="2911" y="13157"/>
                </a:lnTo>
                <a:cubicBezTo>
                  <a:pt x="2959" y="12995"/>
                  <a:pt x="3052" y="12835"/>
                  <a:pt x="3168" y="12695"/>
                </a:cubicBezTo>
                <a:cubicBezTo>
                  <a:pt x="4485" y="11726"/>
                  <a:pt x="6512" y="12012"/>
                  <a:pt x="7920" y="13460"/>
                </a:cubicBezTo>
                <a:cubicBezTo>
                  <a:pt x="9409" y="14990"/>
                  <a:pt x="9639" y="17230"/>
                  <a:pt x="8492" y="18568"/>
                </a:cubicBezTo>
                <a:cubicBezTo>
                  <a:pt x="8416" y="18609"/>
                  <a:pt x="8339" y="18648"/>
                  <a:pt x="8256" y="18675"/>
                </a:cubicBezTo>
                <a:cubicBezTo>
                  <a:pt x="8256" y="18675"/>
                  <a:pt x="5828" y="19329"/>
                  <a:pt x="5828" y="19329"/>
                </a:cubicBezTo>
                <a:close/>
                <a:moveTo>
                  <a:pt x="2737" y="20164"/>
                </a:moveTo>
                <a:cubicBezTo>
                  <a:pt x="2665" y="20181"/>
                  <a:pt x="2443" y="20239"/>
                  <a:pt x="2291" y="20249"/>
                </a:cubicBezTo>
                <a:cubicBezTo>
                  <a:pt x="1751" y="20244"/>
                  <a:pt x="1313" y="19792"/>
                  <a:pt x="1313" y="19237"/>
                </a:cubicBezTo>
                <a:cubicBezTo>
                  <a:pt x="1321" y="19124"/>
                  <a:pt x="1365" y="18929"/>
                  <a:pt x="1380" y="18857"/>
                </a:cubicBezTo>
                <a:lnTo>
                  <a:pt x="2071" y="16283"/>
                </a:lnTo>
                <a:cubicBezTo>
                  <a:pt x="2822" y="16261"/>
                  <a:pt x="3630" y="16562"/>
                  <a:pt x="4265" y="17215"/>
                </a:cubicBezTo>
                <a:cubicBezTo>
                  <a:pt x="4911" y="17878"/>
                  <a:pt x="5214" y="18725"/>
                  <a:pt x="5181" y="19504"/>
                </a:cubicBezTo>
                <a:cubicBezTo>
                  <a:pt x="5181" y="19504"/>
                  <a:pt x="2737" y="20164"/>
                  <a:pt x="2737" y="20164"/>
                </a:cubicBezTo>
                <a:close/>
                <a:moveTo>
                  <a:pt x="6888" y="11179"/>
                </a:moveTo>
                <a:cubicBezTo>
                  <a:pt x="6280" y="10927"/>
                  <a:pt x="5642" y="10783"/>
                  <a:pt x="5004" y="10774"/>
                </a:cubicBezTo>
                <a:lnTo>
                  <a:pt x="10063" y="5536"/>
                </a:lnTo>
                <a:cubicBezTo>
                  <a:pt x="10838" y="4759"/>
                  <a:pt x="11966" y="4536"/>
                  <a:pt x="13077" y="4819"/>
                </a:cubicBezTo>
                <a:cubicBezTo>
                  <a:pt x="13077" y="4819"/>
                  <a:pt x="6888" y="11179"/>
                  <a:pt x="6888" y="11179"/>
                </a:cubicBezTo>
                <a:close/>
                <a:moveTo>
                  <a:pt x="9717" y="13672"/>
                </a:moveTo>
                <a:cubicBezTo>
                  <a:pt x="9473" y="13258"/>
                  <a:pt x="9194" y="12859"/>
                  <a:pt x="8848" y="12505"/>
                </a:cubicBezTo>
                <a:cubicBezTo>
                  <a:pt x="8447" y="12093"/>
                  <a:pt x="7986" y="11770"/>
                  <a:pt x="7507" y="11498"/>
                </a:cubicBezTo>
                <a:lnTo>
                  <a:pt x="13767" y="5064"/>
                </a:lnTo>
                <a:cubicBezTo>
                  <a:pt x="14259" y="5288"/>
                  <a:pt x="14729" y="5607"/>
                  <a:pt x="15145" y="6035"/>
                </a:cubicBezTo>
                <a:cubicBezTo>
                  <a:pt x="15500" y="6398"/>
                  <a:pt x="15775" y="6806"/>
                  <a:pt x="15987" y="7229"/>
                </a:cubicBezTo>
                <a:cubicBezTo>
                  <a:pt x="15987" y="7229"/>
                  <a:pt x="9717" y="13672"/>
                  <a:pt x="9717" y="13672"/>
                </a:cubicBezTo>
                <a:close/>
                <a:moveTo>
                  <a:pt x="10519" y="16061"/>
                </a:moveTo>
                <a:cubicBezTo>
                  <a:pt x="10465" y="15452"/>
                  <a:pt x="10298" y="14854"/>
                  <a:pt x="10047" y="14288"/>
                </a:cubicBezTo>
                <a:lnTo>
                  <a:pt x="16257" y="7906"/>
                </a:lnTo>
                <a:cubicBezTo>
                  <a:pt x="16637" y="9140"/>
                  <a:pt x="16442" y="10429"/>
                  <a:pt x="15610" y="11284"/>
                </a:cubicBezTo>
                <a:cubicBezTo>
                  <a:pt x="15604" y="11290"/>
                  <a:pt x="15598" y="11293"/>
                  <a:pt x="15593" y="11298"/>
                </a:cubicBezTo>
                <a:lnTo>
                  <a:pt x="15602" y="11306"/>
                </a:lnTo>
                <a:lnTo>
                  <a:pt x="10525" y="16565"/>
                </a:lnTo>
                <a:cubicBezTo>
                  <a:pt x="10527" y="16397"/>
                  <a:pt x="10534" y="16232"/>
                  <a:pt x="10519" y="16061"/>
                </a:cubicBezTo>
                <a:moveTo>
                  <a:pt x="19308" y="1741"/>
                </a:moveTo>
                <a:cubicBezTo>
                  <a:pt x="18228" y="632"/>
                  <a:pt x="16805" y="0"/>
                  <a:pt x="15403" y="0"/>
                </a:cubicBezTo>
                <a:cubicBezTo>
                  <a:pt x="14220" y="0"/>
                  <a:pt x="13131" y="450"/>
                  <a:pt x="12335" y="1266"/>
                </a:cubicBezTo>
                <a:lnTo>
                  <a:pt x="9138" y="4577"/>
                </a:lnTo>
                <a:cubicBezTo>
                  <a:pt x="9129" y="4585"/>
                  <a:pt x="9118" y="4592"/>
                  <a:pt x="9108" y="4602"/>
                </a:cubicBezTo>
                <a:cubicBezTo>
                  <a:pt x="9103" y="4608"/>
                  <a:pt x="9100" y="4614"/>
                  <a:pt x="9095" y="4620"/>
                </a:cubicBezTo>
                <a:lnTo>
                  <a:pt x="9096" y="4621"/>
                </a:lnTo>
                <a:lnTo>
                  <a:pt x="2310" y="11647"/>
                </a:lnTo>
                <a:cubicBezTo>
                  <a:pt x="1998" y="11966"/>
                  <a:pt x="1771" y="12364"/>
                  <a:pt x="1645" y="12797"/>
                </a:cubicBezTo>
                <a:lnTo>
                  <a:pt x="102" y="18541"/>
                </a:lnTo>
                <a:cubicBezTo>
                  <a:pt x="100" y="18557"/>
                  <a:pt x="0" y="19008"/>
                  <a:pt x="0" y="19237"/>
                </a:cubicBezTo>
                <a:cubicBezTo>
                  <a:pt x="0" y="20541"/>
                  <a:pt x="1030" y="21599"/>
                  <a:pt x="2302" y="21599"/>
                </a:cubicBezTo>
                <a:cubicBezTo>
                  <a:pt x="2554" y="21599"/>
                  <a:pt x="3044" y="21475"/>
                  <a:pt x="3062" y="21473"/>
                </a:cubicBezTo>
                <a:lnTo>
                  <a:pt x="8630" y="19969"/>
                </a:lnTo>
                <a:cubicBezTo>
                  <a:pt x="9054" y="19839"/>
                  <a:pt x="9439" y="19604"/>
                  <a:pt x="9750" y="19283"/>
                </a:cubicBezTo>
                <a:lnTo>
                  <a:pt x="19776" y="8899"/>
                </a:lnTo>
                <a:cubicBezTo>
                  <a:pt x="21600" y="7023"/>
                  <a:pt x="21394" y="3881"/>
                  <a:pt x="19308" y="1741"/>
                </a:cubicBezTo>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nvGrpSpPr>
          <p:cNvPr id="26" name="Group 26"/>
          <p:cNvGrpSpPr/>
          <p:nvPr/>
        </p:nvGrpSpPr>
        <p:grpSpPr>
          <a:xfrm>
            <a:off x="5877641" y="4747565"/>
            <a:ext cx="490362" cy="514624"/>
            <a:chOff x="5877641" y="4747565"/>
            <a:chExt cx="490362" cy="514624"/>
          </a:xfrm>
        </p:grpSpPr>
        <p:sp>
          <p:nvSpPr>
            <p:cNvPr id="27" name="Freeform 27"/>
            <p:cNvSpPr/>
            <p:nvPr/>
          </p:nvSpPr>
          <p:spPr>
            <a:xfrm>
              <a:off x="5877641" y="4747565"/>
              <a:ext cx="490362" cy="514624"/>
            </a:xfrm>
            <a:custGeom>
              <a:rect l="l" t="t" r="r" b="b"/>
              <a:pathLst>
                <a:path w="21600" h="21600">
                  <a:moveTo>
                    <a:pt x="13499" y="14850"/>
                  </a:moveTo>
                  <a:cubicBezTo>
                    <a:pt x="9772" y="14850"/>
                    <a:pt x="6749" y="11827"/>
                    <a:pt x="6749" y="8100"/>
                  </a:cubicBezTo>
                  <a:cubicBezTo>
                    <a:pt x="6749" y="4372"/>
                    <a:pt x="9772" y="1350"/>
                    <a:pt x="13499" y="1350"/>
                  </a:cubicBezTo>
                  <a:cubicBezTo>
                    <a:pt x="17227" y="1350"/>
                    <a:pt x="20249" y="4372"/>
                    <a:pt x="20249" y="8100"/>
                  </a:cubicBezTo>
                  <a:cubicBezTo>
                    <a:pt x="20249" y="11827"/>
                    <a:pt x="17227" y="14850"/>
                    <a:pt x="13499" y="14850"/>
                  </a:cubicBezTo>
                  <a:moveTo>
                    <a:pt x="3236" y="20042"/>
                  </a:moveTo>
                  <a:cubicBezTo>
                    <a:pt x="3019" y="20266"/>
                    <a:pt x="2718" y="20408"/>
                    <a:pt x="2382" y="20408"/>
                  </a:cubicBezTo>
                  <a:cubicBezTo>
                    <a:pt x="1724" y="20408"/>
                    <a:pt x="1191" y="19875"/>
                    <a:pt x="1191" y="19218"/>
                  </a:cubicBezTo>
                  <a:cubicBezTo>
                    <a:pt x="1191" y="18881"/>
                    <a:pt x="1332" y="18580"/>
                    <a:pt x="1557" y="18363"/>
                  </a:cubicBezTo>
                  <a:lnTo>
                    <a:pt x="1551" y="18358"/>
                  </a:lnTo>
                  <a:lnTo>
                    <a:pt x="6996" y="12913"/>
                  </a:lnTo>
                  <a:cubicBezTo>
                    <a:pt x="7472" y="13555"/>
                    <a:pt x="8039" y="14122"/>
                    <a:pt x="8680" y="14599"/>
                  </a:cubicBezTo>
                  <a:cubicBezTo>
                    <a:pt x="8680" y="14599"/>
                    <a:pt x="3236" y="20042"/>
                    <a:pt x="3236" y="20042"/>
                  </a:cubicBezTo>
                  <a:close/>
                  <a:moveTo>
                    <a:pt x="13499" y="0"/>
                  </a:moveTo>
                  <a:cubicBezTo>
                    <a:pt x="9026" y="0"/>
                    <a:pt x="5399" y="3626"/>
                    <a:pt x="5399" y="8100"/>
                  </a:cubicBezTo>
                  <a:cubicBezTo>
                    <a:pt x="5399" y="9467"/>
                    <a:pt x="5742" y="10754"/>
                    <a:pt x="6341" y="11884"/>
                  </a:cubicBezTo>
                  <a:lnTo>
                    <a:pt x="709" y="17515"/>
                  </a:lnTo>
                  <a:lnTo>
                    <a:pt x="713" y="17520"/>
                  </a:lnTo>
                  <a:cubicBezTo>
                    <a:pt x="274" y="17953"/>
                    <a:pt x="0" y="18552"/>
                    <a:pt x="0" y="19218"/>
                  </a:cubicBezTo>
                  <a:cubicBezTo>
                    <a:pt x="0" y="20533"/>
                    <a:pt x="1066" y="21599"/>
                    <a:pt x="2382" y="21599"/>
                  </a:cubicBezTo>
                  <a:cubicBezTo>
                    <a:pt x="3047" y="21599"/>
                    <a:pt x="3647" y="21326"/>
                    <a:pt x="4079" y="20885"/>
                  </a:cubicBezTo>
                  <a:lnTo>
                    <a:pt x="4078" y="20884"/>
                  </a:lnTo>
                  <a:lnTo>
                    <a:pt x="9708" y="15255"/>
                  </a:lnTo>
                  <a:cubicBezTo>
                    <a:pt x="10839" y="15856"/>
                    <a:pt x="12128" y="16200"/>
                    <a:pt x="13499" y="16200"/>
                  </a:cubicBezTo>
                  <a:cubicBezTo>
                    <a:pt x="17973" y="16200"/>
                    <a:pt x="21600" y="12573"/>
                    <a:pt x="21600" y="8100"/>
                  </a:cubicBezTo>
                  <a:cubicBezTo>
                    <a:pt x="21600" y="3626"/>
                    <a:pt x="17973" y="0"/>
                    <a:pt x="13499" y="0"/>
                  </a:cubicBezTo>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Freeform 28"/>
            <p:cNvSpPr/>
            <p:nvPr/>
          </p:nvSpPr>
          <p:spPr>
            <a:xfrm>
              <a:off x="6076371" y="4827666"/>
              <a:ext cx="115580" cy="120457"/>
            </a:xfrm>
            <a:custGeom>
              <a:rect l="l" t="t" r="r" b="b"/>
              <a:pathLst>
                <a:path w="21600" h="21600">
                  <a:moveTo>
                    <a:pt x="20160" y="0"/>
                  </a:moveTo>
                  <a:cubicBezTo>
                    <a:pt x="9025" y="0"/>
                    <a:pt x="0" y="9025"/>
                    <a:pt x="0" y="20160"/>
                  </a:cubicBezTo>
                  <a:cubicBezTo>
                    <a:pt x="0" y="20954"/>
                    <a:pt x="644" y="21600"/>
                    <a:pt x="1440" y="21600"/>
                  </a:cubicBezTo>
                  <a:cubicBezTo>
                    <a:pt x="2235" y="21600"/>
                    <a:pt x="2880" y="20954"/>
                    <a:pt x="2880" y="20160"/>
                  </a:cubicBezTo>
                  <a:cubicBezTo>
                    <a:pt x="2880" y="10618"/>
                    <a:pt x="10617" y="2880"/>
                    <a:pt x="20160" y="2880"/>
                  </a:cubicBezTo>
                  <a:cubicBezTo>
                    <a:pt x="20955" y="2880"/>
                    <a:pt x="21599" y="2234"/>
                    <a:pt x="21599" y="1440"/>
                  </a:cubicBezTo>
                  <a:cubicBezTo>
                    <a:pt x="21599" y="645"/>
                    <a:pt x="20955" y="0"/>
                    <a:pt x="20160" y="0"/>
                  </a:cubicBezTo>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29" name="Group 29"/>
          <p:cNvGrpSpPr/>
          <p:nvPr/>
        </p:nvGrpSpPr>
        <p:grpSpPr>
          <a:xfrm>
            <a:off x="454963" y="93878"/>
            <a:ext cx="10643427" cy="926592"/>
            <a:chOff x="454963" y="93878"/>
            <a:chExt cx="10643427" cy="926592"/>
          </a:xfrm>
        </p:grpSpPr>
        <p:sp>
          <p:nvSpPr>
            <p:cNvPr id="30" name="AutoShape 30"/>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AutoShape 36"/>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AutoShape 37"/>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8" name="AutoShape 38"/>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9" name="AutoShape 39"/>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0" name="AutoShape 40"/>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1" name="AutoShape 41"/>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2" name="AutoShape 42"/>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3" name="AutoShape 43"/>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4" name="AutoShape 44"/>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5" name="AutoShape 45"/>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6" name="AutoShape 46"/>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7" name="AutoShape 47"/>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8" name="AutoShape 48"/>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9" name="AutoShape 49"/>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0" name="TextBox 50"/>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管道的临床应用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l="86" r="86"/>
          </a:stretch>
        </a:blipFill>
        <a:effectLst/>
      </p:bgPr>
    </p:bg>
    <p:spTree>
      <p:nvGrpSpPr>
        <p:cNvPr id="1" name=""/>
        <p:cNvGrpSpPr/>
        <p:nvPr/>
      </p:nvGrpSpPr>
      <p:grpSpPr>
        <a:xfrm>
          <a:off x="0" y="0"/>
          <a:ext cx="0" cy="0"/>
        </a:xfrm>
      </p:grpSpPr>
      <p:grpSp>
        <p:nvGrpSpPr>
          <p:cNvPr id="2" name="Group 2"/>
          <p:cNvGrpSpPr/>
          <p:nvPr/>
        </p:nvGrpSpPr>
        <p:grpSpPr>
          <a:xfrm>
            <a:off x="454963" y="93878"/>
            <a:ext cx="10643427" cy="926592"/>
            <a:chOff x="454963" y="93878"/>
            <a:chExt cx="10643427" cy="926592"/>
          </a:xfrm>
        </p:grpSpPr>
        <p:sp>
          <p:nvSpPr>
            <p:cNvPr id="3" name="AutoShape 3"/>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AutoShape 5"/>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6" name="AutoShape 6"/>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7" name="AutoShape 7"/>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8" name="AutoShape 8"/>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9" name="AutoShape 9"/>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0" name="AutoShape 10"/>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1" name="AutoShape 11"/>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2" name="AutoShape 12"/>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AutoShape 13"/>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AutoShape 14"/>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AutoShape 15"/>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6" name="AutoShape 16"/>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TextBox 23"/>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管道的护理要点</a:t>
              </a:r>
            </a:p>
          </p:txBody>
        </p:sp>
      </p:grpSp>
      <p:grpSp>
        <p:nvGrpSpPr>
          <p:cNvPr id="24" name="Group 24"/>
          <p:cNvGrpSpPr/>
          <p:nvPr/>
        </p:nvGrpSpPr>
        <p:grpSpPr>
          <a:xfrm>
            <a:off x="972922" y="2599767"/>
            <a:ext cx="2150213" cy="2889707"/>
            <a:chOff x="972922" y="2599767"/>
            <a:chExt cx="2150213" cy="2889707"/>
          </a:xfrm>
        </p:grpSpPr>
        <p:sp>
          <p:nvSpPr>
            <p:cNvPr id="25" name="AutoShape 25"/>
            <p:cNvSpPr/>
            <p:nvPr/>
          </p:nvSpPr>
          <p:spPr>
            <a:xfrm>
              <a:off x="972922" y="2599767"/>
              <a:ext cx="2150213" cy="2889707"/>
            </a:xfrm>
            <a:prstGeom prst="rect">
              <a:avLst/>
            </a:prstGeom>
            <a:solidFill>
              <a:schemeClr val="lt1">
                <a:alpha val="100000"/>
              </a:schemeClr>
            </a:solidFill>
            <a:effectLst>
              <a:outerShdw blurRad="114300">
                <a:srgbClr val="000000">
                  <a:alpha val="40000"/>
                </a:srgbClr>
              </a:outerShdw>
            </a:effectLst>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sp>
        <p:nvSpPr>
          <p:cNvPr id="26" name="AutoShape 26"/>
          <p:cNvSpPr/>
          <p:nvPr/>
        </p:nvSpPr>
        <p:spPr>
          <a:xfrm>
            <a:off x="1588976" y="2140811"/>
            <a:ext cx="917914" cy="917914"/>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27" name="Picture 27"/>
          <p:cNvPicPr>
            <a:picLocks noChangeAspect="1"/>
          </p:cNvPicPr>
          <p:nvPr/>
        </p:nvPicPr>
        <p:blipFill>
          <a:blip r:embed="rId2"/>
          <a:stretch>
            <a:fillRect/>
          </a:stretch>
        </p:blipFill>
        <p:spPr>
          <a:xfrm>
            <a:off x="1834231" y="2348202"/>
            <a:ext cx="427404" cy="503036"/>
          </a:xfrm>
          <a:prstGeom prst="rect">
            <a:avLst/>
          </a:prstGeom>
        </p:spPr>
      </p:pic>
      <p:grpSp>
        <p:nvGrpSpPr>
          <p:cNvPr id="28" name="Group 28"/>
          <p:cNvGrpSpPr/>
          <p:nvPr/>
        </p:nvGrpSpPr>
        <p:grpSpPr>
          <a:xfrm>
            <a:off x="3705053" y="2599767"/>
            <a:ext cx="2150213" cy="2889707"/>
            <a:chOff x="3705053" y="2599767"/>
            <a:chExt cx="2150213" cy="2889707"/>
          </a:xfrm>
        </p:grpSpPr>
        <p:sp>
          <p:nvSpPr>
            <p:cNvPr id="29" name="AutoShape 29"/>
            <p:cNvSpPr/>
            <p:nvPr/>
          </p:nvSpPr>
          <p:spPr>
            <a:xfrm>
              <a:off x="3705053" y="2599767"/>
              <a:ext cx="2150213" cy="2889707"/>
            </a:xfrm>
            <a:prstGeom prst="rect">
              <a:avLst/>
            </a:prstGeom>
            <a:solidFill>
              <a:schemeClr val="lt1">
                <a:alpha val="100000"/>
              </a:schemeClr>
            </a:solidFill>
            <a:effectLst>
              <a:outerShdw blurRad="114300">
                <a:srgbClr val="000000">
                  <a:alpha val="40000"/>
                </a:srgbClr>
              </a:outerShdw>
            </a:effectLst>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sp>
        <p:nvSpPr>
          <p:cNvPr id="30" name="AutoShape 30"/>
          <p:cNvSpPr/>
          <p:nvPr/>
        </p:nvSpPr>
        <p:spPr>
          <a:xfrm>
            <a:off x="4321203" y="2140811"/>
            <a:ext cx="917914" cy="917914"/>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31" name="Picture 31"/>
          <p:cNvPicPr>
            <a:picLocks noChangeAspect="1"/>
          </p:cNvPicPr>
          <p:nvPr/>
        </p:nvPicPr>
        <p:blipFill>
          <a:blip r:embed="rId3"/>
          <a:stretch>
            <a:fillRect/>
          </a:stretch>
        </p:blipFill>
        <p:spPr>
          <a:xfrm>
            <a:off x="4554410" y="2409492"/>
            <a:ext cx="451403" cy="451403"/>
          </a:xfrm>
          <a:prstGeom prst="rect">
            <a:avLst/>
          </a:prstGeom>
        </p:spPr>
      </p:pic>
      <p:grpSp>
        <p:nvGrpSpPr>
          <p:cNvPr id="32" name="Group 32"/>
          <p:cNvGrpSpPr/>
          <p:nvPr/>
        </p:nvGrpSpPr>
        <p:grpSpPr>
          <a:xfrm>
            <a:off x="6437185" y="2599767"/>
            <a:ext cx="2150213" cy="2889707"/>
            <a:chOff x="6437185" y="2599767"/>
            <a:chExt cx="2150213" cy="2889707"/>
          </a:xfrm>
        </p:grpSpPr>
        <p:sp>
          <p:nvSpPr>
            <p:cNvPr id="33" name="AutoShape 33"/>
            <p:cNvSpPr/>
            <p:nvPr/>
          </p:nvSpPr>
          <p:spPr>
            <a:xfrm>
              <a:off x="6437185" y="2599767"/>
              <a:ext cx="2150213" cy="2889707"/>
            </a:xfrm>
            <a:prstGeom prst="rect">
              <a:avLst/>
            </a:prstGeom>
            <a:solidFill>
              <a:schemeClr val="lt1">
                <a:alpha val="100000"/>
              </a:schemeClr>
            </a:solidFill>
            <a:effectLst>
              <a:outerShdw blurRad="114300">
                <a:srgbClr val="000000">
                  <a:alpha val="40000"/>
                </a:srgbClr>
              </a:outerShdw>
            </a:effectLst>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sp>
        <p:nvSpPr>
          <p:cNvPr id="34" name="AutoShape 34"/>
          <p:cNvSpPr/>
          <p:nvPr/>
        </p:nvSpPr>
        <p:spPr>
          <a:xfrm>
            <a:off x="7053335" y="2140811"/>
            <a:ext cx="917914" cy="917914"/>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35" name="Picture 35"/>
          <p:cNvPicPr>
            <a:picLocks noChangeAspect="1"/>
          </p:cNvPicPr>
          <p:nvPr/>
        </p:nvPicPr>
        <p:blipFill>
          <a:blip r:embed="rId4"/>
          <a:stretch>
            <a:fillRect/>
          </a:stretch>
        </p:blipFill>
        <p:spPr>
          <a:xfrm>
            <a:off x="7263307" y="2346672"/>
            <a:ext cx="498064" cy="506191"/>
          </a:xfrm>
          <a:prstGeom prst="rect">
            <a:avLst/>
          </a:prstGeom>
        </p:spPr>
      </p:pic>
      <p:grpSp>
        <p:nvGrpSpPr>
          <p:cNvPr id="36" name="Group 36"/>
          <p:cNvGrpSpPr/>
          <p:nvPr/>
        </p:nvGrpSpPr>
        <p:grpSpPr>
          <a:xfrm>
            <a:off x="9169412" y="2599767"/>
            <a:ext cx="2150213" cy="2889707"/>
            <a:chOff x="9169412" y="2599767"/>
            <a:chExt cx="2150213" cy="2889707"/>
          </a:xfrm>
        </p:grpSpPr>
        <p:sp>
          <p:nvSpPr>
            <p:cNvPr id="37" name="AutoShape 37"/>
            <p:cNvSpPr/>
            <p:nvPr/>
          </p:nvSpPr>
          <p:spPr>
            <a:xfrm>
              <a:off x="9169412" y="2599767"/>
              <a:ext cx="2150213" cy="2889707"/>
            </a:xfrm>
            <a:prstGeom prst="rect">
              <a:avLst/>
            </a:prstGeom>
            <a:solidFill>
              <a:schemeClr val="lt1">
                <a:alpha val="100000"/>
              </a:schemeClr>
            </a:solidFill>
            <a:effectLst>
              <a:outerShdw blurRad="114300">
                <a:srgbClr val="000000">
                  <a:alpha val="40000"/>
                </a:srgbClr>
              </a:outerShdw>
            </a:effectLst>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sp>
        <p:nvSpPr>
          <p:cNvPr id="38" name="AutoShape 38"/>
          <p:cNvSpPr/>
          <p:nvPr/>
        </p:nvSpPr>
        <p:spPr>
          <a:xfrm>
            <a:off x="9785562" y="2140811"/>
            <a:ext cx="917914" cy="917914"/>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39" name="Picture 39"/>
          <p:cNvPicPr>
            <a:picLocks noChangeAspect="1"/>
          </p:cNvPicPr>
          <p:nvPr/>
        </p:nvPicPr>
        <p:blipFill>
          <a:blip r:embed="rId5"/>
          <a:stretch>
            <a:fillRect/>
          </a:stretch>
        </p:blipFill>
        <p:spPr>
          <a:xfrm>
            <a:off x="10010068" y="2412169"/>
            <a:ext cx="468901" cy="375102"/>
          </a:xfrm>
          <a:prstGeom prst="rect">
            <a:avLst/>
          </a:prstGeom>
        </p:spPr>
      </p:pic>
      <p:sp>
        <p:nvSpPr>
          <p:cNvPr id="40" name="AutoShape 40"/>
          <p:cNvSpPr/>
          <p:nvPr/>
        </p:nvSpPr>
        <p:spPr>
          <a:xfrm>
            <a:off x="924705" y="3279213"/>
            <a:ext cx="2192423"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solidFill>
                <a:latin typeface="Microsoft Yahei"/>
                <a:ea typeface="Microsoft Yahei"/>
                <a:cs typeface="Microsoft Yahei"/>
              </a:rPr>
              <a:t>保持管道通畅</a:t>
            </a:r>
            <a:endParaRPr lang="en-US" sz="1100"/>
          </a:p>
        </p:txBody>
      </p:sp>
      <p:sp>
        <p:nvSpPr>
          <p:cNvPr id="41" name="AutoShape 41"/>
          <p:cNvSpPr/>
          <p:nvPr/>
        </p:nvSpPr>
        <p:spPr>
          <a:xfrm>
            <a:off x="1030805" y="3664675"/>
            <a:ext cx="1980224" cy="162440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solidFill>
                <a:latin typeface="Microsoft Yahei"/>
                <a:ea typeface="Microsoft Yahei"/>
                <a:cs typeface="Microsoft Yahei"/>
              </a:rPr>
              <a:t>定时冲洗管道，防止堵塞或脱落。</a:t>
            </a:r>
            <a:endParaRPr lang="en-US" sz="1100"/>
          </a:p>
        </p:txBody>
      </p:sp>
      <p:sp>
        <p:nvSpPr>
          <p:cNvPr id="42" name="AutoShape 42"/>
          <p:cNvSpPr/>
          <p:nvPr/>
        </p:nvSpPr>
        <p:spPr>
          <a:xfrm>
            <a:off x="3705053" y="3279213"/>
            <a:ext cx="2192423"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solidFill>
                <a:latin typeface="Microsoft Yahei"/>
                <a:ea typeface="Microsoft Yahei"/>
                <a:cs typeface="Microsoft Yahei"/>
              </a:rPr>
              <a:t>预防感染</a:t>
            </a:r>
            <a:endParaRPr lang="en-US" sz="1100"/>
          </a:p>
        </p:txBody>
      </p:sp>
      <p:sp>
        <p:nvSpPr>
          <p:cNvPr id="43" name="AutoShape 43"/>
          <p:cNvSpPr/>
          <p:nvPr/>
        </p:nvSpPr>
        <p:spPr>
          <a:xfrm>
            <a:off x="3811153" y="3664675"/>
            <a:ext cx="1980224" cy="162440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solidFill>
                <a:latin typeface="Microsoft Yahei"/>
                <a:ea typeface="Microsoft Yahei"/>
                <a:cs typeface="Microsoft Yahei"/>
              </a:rPr>
              <a:t>严格执行无菌操作，定期更换管道及周围敷料。</a:t>
            </a:r>
            <a:endParaRPr lang="en-US" sz="1100"/>
          </a:p>
        </p:txBody>
      </p:sp>
      <p:sp>
        <p:nvSpPr>
          <p:cNvPr id="44" name="AutoShape 44"/>
          <p:cNvSpPr/>
          <p:nvPr/>
        </p:nvSpPr>
        <p:spPr>
          <a:xfrm>
            <a:off x="6394975" y="3279213"/>
            <a:ext cx="2192423"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solidFill>
                <a:latin typeface="Microsoft Yahei"/>
                <a:ea typeface="Microsoft Yahei"/>
                <a:cs typeface="Microsoft Yahei"/>
              </a:rPr>
              <a:t>观察记录</a:t>
            </a:r>
            <a:endParaRPr lang="en-US" sz="1100"/>
          </a:p>
        </p:txBody>
      </p:sp>
      <p:sp>
        <p:nvSpPr>
          <p:cNvPr id="45" name="AutoShape 45"/>
          <p:cNvSpPr/>
          <p:nvPr/>
        </p:nvSpPr>
        <p:spPr>
          <a:xfrm>
            <a:off x="6501074" y="3664675"/>
            <a:ext cx="1980224" cy="162440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solidFill>
                <a:latin typeface="Microsoft Yahei"/>
                <a:ea typeface="Microsoft Yahei"/>
                <a:cs typeface="Microsoft Yahei"/>
              </a:rPr>
              <a:t>密切观察管道的插入深度、局部皮肤情况及引流液的颜色、量等，做好记录。</a:t>
            </a:r>
            <a:endParaRPr lang="en-US" sz="1100"/>
          </a:p>
        </p:txBody>
      </p:sp>
      <p:sp>
        <p:nvSpPr>
          <p:cNvPr id="46" name="AutoShape 46"/>
          <p:cNvSpPr/>
          <p:nvPr/>
        </p:nvSpPr>
        <p:spPr>
          <a:xfrm>
            <a:off x="9157221" y="3291405"/>
            <a:ext cx="2192423"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solidFill>
                <a:latin typeface="Microsoft Yahei"/>
                <a:ea typeface="Microsoft Yahei"/>
                <a:cs typeface="Microsoft Yahei"/>
              </a:rPr>
              <a:t>心理护理</a:t>
            </a:r>
            <a:endParaRPr lang="en-US" sz="1100"/>
          </a:p>
        </p:txBody>
      </p:sp>
      <p:sp>
        <p:nvSpPr>
          <p:cNvPr id="47" name="AutoShape 47"/>
          <p:cNvSpPr/>
          <p:nvPr/>
        </p:nvSpPr>
        <p:spPr>
          <a:xfrm>
            <a:off x="9263320" y="3676867"/>
            <a:ext cx="1980224" cy="162440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solidFill>
                <a:latin typeface="Microsoft Yahei"/>
                <a:ea typeface="Microsoft Yahei"/>
                <a:cs typeface="Microsoft Yahei"/>
              </a:rPr>
              <a:t>向患者及家属解释管道的作用及注意事项，取得患者的配合与信任。</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86" r="86"/>
          </a:stretch>
        </a:blipFill>
        <a:effectLst/>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solidFill>
                <a:latin typeface="Microsoft Yahei"/>
                <a:ea typeface="Microsoft Yahei"/>
                <a:cs typeface="Microsoft Yahei"/>
              </a:rPr>
              <a:t>呼吸管道护理</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l="86" r="86"/>
          </a:stretch>
        </a:blipFill>
        <a:effectLst/>
      </p:bgPr>
    </p:bg>
    <p:spTree>
      <p:nvGrpSpPr>
        <p:cNvPr id="1" name=""/>
        <p:cNvGrpSpPr/>
        <p:nvPr/>
      </p:nvGrpSpPr>
      <p:grpSpPr>
        <a:xfrm>
          <a:off x="0" y="0"/>
          <a:ext cx="0" cy="0"/>
        </a:xfrm>
      </p:grpSpPr>
      <p:sp>
        <p:nvSpPr>
          <p:cNvPr id="2" name="AutoShape 2"/>
          <p:cNvSpPr/>
          <p:nvPr/>
        </p:nvSpPr>
        <p:spPr>
          <a:xfrm>
            <a:off x="951247" y="3813592"/>
            <a:ext cx="2521085"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鼻导管</a:t>
            </a:r>
            <a:endParaRPr lang="en-US" sz="1100"/>
          </a:p>
        </p:txBody>
      </p:sp>
      <p:grpSp>
        <p:nvGrpSpPr>
          <p:cNvPr id="3" name="Group 3"/>
          <p:cNvGrpSpPr/>
          <p:nvPr/>
        </p:nvGrpSpPr>
        <p:grpSpPr>
          <a:xfrm>
            <a:off x="454963" y="93878"/>
            <a:ext cx="10649511" cy="926592"/>
            <a:chOff x="454963" y="93878"/>
            <a:chExt cx="10649511" cy="926592"/>
          </a:xfrm>
        </p:grpSpPr>
        <p:sp>
          <p:nvSpPr>
            <p:cNvPr id="4" name="AutoShape 4"/>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AutoShape 5"/>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6" name="AutoShape 6"/>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7" name="AutoShape 7"/>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8" name="AutoShape 8"/>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9" name="AutoShape 9"/>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0" name="AutoShape 10"/>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1" name="AutoShape 11"/>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2" name="AutoShape 12"/>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AutoShape 13"/>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AutoShape 14"/>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AutoShape 15"/>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6" name="AutoShape 16"/>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TextBox 24"/>
            <p:cNvSpPr txBox="1"/>
            <p:nvPr/>
          </p:nvSpPr>
          <p:spPr>
            <a:xfrm>
              <a:off x="1094842" y="93878"/>
              <a:ext cx="10009632"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呼吸管道的种类及用途</a:t>
              </a:r>
            </a:p>
          </p:txBody>
        </p:sp>
      </p:grpSp>
      <p:sp>
        <p:nvSpPr>
          <p:cNvPr id="25" name="AutoShape 25"/>
          <p:cNvSpPr/>
          <p:nvPr/>
        </p:nvSpPr>
        <p:spPr>
          <a:xfrm>
            <a:off x="3932164" y="1757233"/>
            <a:ext cx="1867327" cy="1867327"/>
          </a:xfrm>
          <a:prstGeom prst="donut">
            <a:avLst>
              <a:gd name="adj" fmla="val 1215"/>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3691790" y="3813592"/>
            <a:ext cx="2551648"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面罩</a:t>
            </a:r>
            <a:endParaRPr lang="en-US" sz="1100"/>
          </a:p>
        </p:txBody>
      </p:sp>
      <p:sp>
        <p:nvSpPr>
          <p:cNvPr id="27" name="AutoShape 27"/>
          <p:cNvSpPr/>
          <p:nvPr/>
        </p:nvSpPr>
        <p:spPr>
          <a:xfrm>
            <a:off x="3691790" y="4220863"/>
            <a:ext cx="2348077" cy="1594406"/>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rgbClr val="000404"/>
                </a:solidFill>
                <a:latin typeface="Microsoft Yahei"/>
                <a:ea typeface="Microsoft Yahei"/>
                <a:cs typeface="Microsoft Yahei"/>
              </a:rPr>
              <a:t>适用于无意识、口腔、鼻腔手术后的病人以及张口呼吸的病人。</a:t>
            </a:r>
            <a:endParaRPr lang="en-US" sz="1100"/>
          </a:p>
        </p:txBody>
      </p:sp>
      <p:pic>
        <p:nvPicPr>
          <p:cNvPr id="28" name="Picture 28"/>
          <p:cNvPicPr>
            <a:picLocks noChangeAspect="1"/>
          </p:cNvPicPr>
          <p:nvPr/>
        </p:nvPicPr>
        <p:blipFill>
          <a:blip r:embed="rId2"/>
          <a:stretch>
            <a:fillRect/>
          </a:stretch>
        </p:blipFill>
        <p:spPr>
          <a:xfrm>
            <a:off x="4649110" y="2376885"/>
            <a:ext cx="530971" cy="628022"/>
          </a:xfrm>
          <a:prstGeom prst="rect">
            <a:avLst/>
          </a:prstGeom>
        </p:spPr>
      </p:pic>
      <p:sp>
        <p:nvSpPr>
          <p:cNvPr id="29" name="AutoShape 29"/>
          <p:cNvSpPr/>
          <p:nvPr/>
        </p:nvSpPr>
        <p:spPr>
          <a:xfrm>
            <a:off x="6605747" y="1757233"/>
            <a:ext cx="1867327" cy="1867327"/>
          </a:xfrm>
          <a:prstGeom prst="donut">
            <a:avLst>
              <a:gd name="adj" fmla="val 1215"/>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6377549" y="3813592"/>
            <a:ext cx="2539471"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气管插管</a:t>
            </a:r>
            <a:endParaRPr lang="en-US" sz="1100"/>
          </a:p>
        </p:txBody>
      </p:sp>
      <p:sp>
        <p:nvSpPr>
          <p:cNvPr id="31" name="AutoShape 31"/>
          <p:cNvSpPr/>
          <p:nvPr/>
        </p:nvSpPr>
        <p:spPr>
          <a:xfrm>
            <a:off x="6377550" y="4220863"/>
            <a:ext cx="2323724" cy="1594406"/>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rgbClr val="000404"/>
                </a:solidFill>
                <a:latin typeface="Microsoft Yahei"/>
                <a:ea typeface="Microsoft Yahei"/>
                <a:cs typeface="Microsoft Yahei"/>
              </a:rPr>
              <a:t>用于全身麻醉、呼吸衰竭、呼吸肌麻痹以及肺部疾病引起的呼吸困难等。</a:t>
            </a:r>
            <a:endParaRPr lang="en-US" sz="1100"/>
          </a:p>
        </p:txBody>
      </p:sp>
      <p:pic>
        <p:nvPicPr>
          <p:cNvPr id="32" name="Picture 32"/>
          <p:cNvPicPr>
            <a:picLocks noChangeAspect="1"/>
          </p:cNvPicPr>
          <p:nvPr/>
        </p:nvPicPr>
        <p:blipFill>
          <a:blip r:embed="rId3"/>
          <a:stretch>
            <a:fillRect/>
          </a:stretch>
        </p:blipFill>
        <p:spPr>
          <a:xfrm>
            <a:off x="7336018" y="2464976"/>
            <a:ext cx="406786" cy="524993"/>
          </a:xfrm>
          <a:prstGeom prst="rect">
            <a:avLst/>
          </a:prstGeom>
        </p:spPr>
      </p:pic>
      <p:sp>
        <p:nvSpPr>
          <p:cNvPr id="33" name="AutoShape 33"/>
          <p:cNvSpPr/>
          <p:nvPr/>
        </p:nvSpPr>
        <p:spPr>
          <a:xfrm>
            <a:off x="1173358" y="1757233"/>
            <a:ext cx="1867327" cy="1867327"/>
          </a:xfrm>
          <a:prstGeom prst="donut">
            <a:avLst>
              <a:gd name="adj" fmla="val 1215"/>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951249" y="4220863"/>
            <a:ext cx="2311548" cy="1594406"/>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rgbClr val="000404"/>
                </a:solidFill>
                <a:latin typeface="Microsoft Yahei"/>
                <a:ea typeface="Microsoft Yahei"/>
                <a:cs typeface="Microsoft Yahei"/>
              </a:rPr>
              <a:t>用于经鼻插入给氧，适用于口腔、咽喉手术后的病人以及昏迷、牙关紧闭的病人。</a:t>
            </a:r>
            <a:endParaRPr lang="en-US" sz="1100"/>
          </a:p>
        </p:txBody>
      </p:sp>
      <p:pic>
        <p:nvPicPr>
          <p:cNvPr id="35" name="Picture 35"/>
          <p:cNvPicPr>
            <a:picLocks noChangeAspect="1"/>
          </p:cNvPicPr>
          <p:nvPr/>
        </p:nvPicPr>
        <p:blipFill>
          <a:blip r:embed="rId4"/>
          <a:stretch>
            <a:fillRect/>
          </a:stretch>
        </p:blipFill>
        <p:spPr>
          <a:xfrm>
            <a:off x="1813103" y="2396978"/>
            <a:ext cx="587836" cy="587836"/>
          </a:xfrm>
          <a:prstGeom prst="rect">
            <a:avLst/>
          </a:prstGeom>
        </p:spPr>
      </p:pic>
      <p:sp>
        <p:nvSpPr>
          <p:cNvPr id="36" name="AutoShape 36"/>
          <p:cNvSpPr/>
          <p:nvPr/>
        </p:nvSpPr>
        <p:spPr>
          <a:xfrm>
            <a:off x="9038940" y="3813592"/>
            <a:ext cx="2555072"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气管切开</a:t>
            </a:r>
            <a:endParaRPr lang="en-US" sz="1100"/>
          </a:p>
        </p:txBody>
      </p:sp>
      <p:sp>
        <p:nvSpPr>
          <p:cNvPr id="37" name="AutoShape 37"/>
          <p:cNvSpPr/>
          <p:nvPr/>
        </p:nvSpPr>
        <p:spPr>
          <a:xfrm>
            <a:off x="9038941" y="4220863"/>
            <a:ext cx="2323724" cy="1594406"/>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rgbClr val="000404"/>
                </a:solidFill>
                <a:latin typeface="Microsoft Yahei"/>
                <a:ea typeface="Microsoft Yahei"/>
                <a:cs typeface="Microsoft Yahei"/>
              </a:rPr>
              <a:t>用于长期昏迷、咽喉病变、气道阻塞等病人，以及需长时间机械通气支持的病人。</a:t>
            </a:r>
            <a:endParaRPr lang="en-US" sz="1100"/>
          </a:p>
        </p:txBody>
      </p:sp>
      <p:sp>
        <p:nvSpPr>
          <p:cNvPr id="38" name="AutoShape 38"/>
          <p:cNvSpPr/>
          <p:nvPr/>
        </p:nvSpPr>
        <p:spPr>
          <a:xfrm>
            <a:off x="9267140" y="1757233"/>
            <a:ext cx="1867327" cy="1867327"/>
          </a:xfrm>
          <a:prstGeom prst="donut">
            <a:avLst>
              <a:gd name="adj" fmla="val 1215"/>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39" name="Picture 39"/>
          <p:cNvPicPr>
            <a:picLocks noChangeAspect="1"/>
          </p:cNvPicPr>
          <p:nvPr/>
        </p:nvPicPr>
        <p:blipFill>
          <a:blip r:embed="rId5"/>
          <a:stretch>
            <a:fillRect/>
          </a:stretch>
        </p:blipFill>
        <p:spPr>
          <a:xfrm>
            <a:off x="9925794" y="2422280"/>
            <a:ext cx="550019" cy="634768"/>
          </a:xfrm>
          <a:prstGeom prst="rect">
            <a:avLst/>
          </a:prstGeom>
        </p:spPr>
      </p:pic>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86" r="86"/>
          </a:stretch>
        </a:blipFill>
        <a:effectLst/>
      </p:bgPr>
    </p:bg>
    <p:spTree>
      <p:nvGrpSpPr>
        <p:cNvPr id="1" name=""/>
        <p:cNvGrpSpPr/>
        <p:nvPr/>
      </p:nvGrpSpPr>
      <p:grpSpPr>
        <a:xfrm>
          <a:off x="0" y="0"/>
          <a:ext cx="0" cy="0"/>
        </a:xfrm>
      </p:grpSpPr>
      <p:sp>
        <p:nvSpPr>
          <p:cNvPr id="2" name="Freeform 2"/>
          <p:cNvSpPr/>
          <p:nvPr/>
        </p:nvSpPr>
        <p:spPr>
          <a:xfrm>
            <a:off x="904945" y="3042418"/>
            <a:ext cx="11060341" cy="1849865"/>
          </a:xfrm>
          <a:custGeom>
            <a:rect l="l" t="t" r="r" b="b"/>
            <a:pathLst>
              <a:path w="12992100" h="2952856">
                <a:moveTo>
                  <a:pt x="0" y="2095606"/>
                </a:moveTo>
                <a:cubicBezTo>
                  <a:pt x="206375" y="1160568"/>
                  <a:pt x="412750" y="225531"/>
                  <a:pt x="1009650" y="304906"/>
                </a:cubicBezTo>
                <a:cubicBezTo>
                  <a:pt x="1606550" y="384281"/>
                  <a:pt x="2797175" y="2622656"/>
                  <a:pt x="3581400" y="2571856"/>
                </a:cubicBezTo>
                <a:cubicBezTo>
                  <a:pt x="4365625" y="2521056"/>
                  <a:pt x="4972050" y="-18944"/>
                  <a:pt x="5715000" y="106"/>
                </a:cubicBezTo>
                <a:cubicBezTo>
                  <a:pt x="6457950" y="19156"/>
                  <a:pt x="7216775" y="2644881"/>
                  <a:pt x="8039100" y="2686156"/>
                </a:cubicBezTo>
                <a:cubicBezTo>
                  <a:pt x="8861425" y="2727431"/>
                  <a:pt x="9823450" y="203306"/>
                  <a:pt x="10648950" y="247756"/>
                </a:cubicBezTo>
                <a:cubicBezTo>
                  <a:pt x="11474450" y="292206"/>
                  <a:pt x="12233275" y="1622531"/>
                  <a:pt x="12992100" y="2952856"/>
                </a:cubicBezTo>
              </a:path>
            </a:pathLst>
          </a:custGeom>
          <a:ln w="22225">
            <a:solidFill>
              <a:srgbClr val="04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094842" y="1611501"/>
            <a:ext cx="631058" cy="631058"/>
            <a:chOff x="1094842" y="1611501"/>
            <a:chExt cx="631058" cy="631058"/>
          </a:xfrm>
        </p:grpSpPr>
        <p:sp>
          <p:nvSpPr>
            <p:cNvPr id="4" name="AutoShape 4"/>
            <p:cNvSpPr/>
            <p:nvPr/>
          </p:nvSpPr>
          <p:spPr>
            <a:xfrm>
              <a:off x="1094842" y="1611501"/>
              <a:ext cx="631058" cy="631058"/>
            </a:xfrm>
            <a:prstGeom prst="ellipse">
              <a:avLst/>
            </a:prstGeom>
            <a:solidFill>
              <a:srgbClr val="7F7F7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4842" y="1712085"/>
              <a:ext cx="631058" cy="401574"/>
            </a:xfrm>
            <a:prstGeom prst="rect">
              <a:avLst/>
            </a:prstGeom>
          </p:spPr>
          <p:txBody>
            <a:bodyPr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2475">
                  <a:solidFill>
                    <a:srgbClr val="FFFFFF">
                      <a:alpha val="100000"/>
                    </a:srgbClr>
                  </a:solidFill>
                  <a:latin typeface="Microsoft Yahei"/>
                  <a:ea typeface="Microsoft Yahei"/>
                  <a:cs typeface="Microsoft Yahei"/>
                </a:rPr>
                <a:t>01</a:t>
              </a:r>
            </a:p>
          </p:txBody>
        </p:sp>
      </p:grpSp>
      <p:grpSp>
        <p:nvGrpSpPr>
          <p:cNvPr id="6" name="Group 6"/>
          <p:cNvGrpSpPr/>
          <p:nvPr/>
        </p:nvGrpSpPr>
        <p:grpSpPr>
          <a:xfrm>
            <a:off x="3175406" y="4892284"/>
            <a:ext cx="631058" cy="631058"/>
            <a:chOff x="3175406" y="4892284"/>
            <a:chExt cx="631058" cy="631058"/>
          </a:xfrm>
        </p:grpSpPr>
        <p:sp>
          <p:nvSpPr>
            <p:cNvPr id="7" name="AutoShape 7"/>
            <p:cNvSpPr/>
            <p:nvPr/>
          </p:nvSpPr>
          <p:spPr>
            <a:xfrm>
              <a:off x="3175406" y="4892284"/>
              <a:ext cx="631058" cy="631058"/>
            </a:xfrm>
            <a:prstGeom prst="ellipse">
              <a:avLst/>
            </a:prstGeom>
            <a:solidFill>
              <a:srgbClr val="7F7F7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175406" y="5000061"/>
              <a:ext cx="631058" cy="401574"/>
            </a:xfrm>
            <a:prstGeom prst="rect">
              <a:avLst/>
            </a:prstGeom>
          </p:spPr>
          <p:txBody>
            <a:bodyPr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2475">
                  <a:solidFill>
                    <a:srgbClr val="FFFFFF">
                      <a:alpha val="100000"/>
                    </a:srgbClr>
                  </a:solidFill>
                  <a:latin typeface="Microsoft Yahei"/>
                  <a:ea typeface="Microsoft Yahei"/>
                  <a:cs typeface="Microsoft Yahei"/>
                </a:rPr>
                <a:t>02</a:t>
              </a:r>
            </a:p>
          </p:txBody>
        </p:sp>
      </p:grpSp>
      <p:grpSp>
        <p:nvGrpSpPr>
          <p:cNvPr id="9" name="Group 9"/>
          <p:cNvGrpSpPr/>
          <p:nvPr/>
        </p:nvGrpSpPr>
        <p:grpSpPr>
          <a:xfrm>
            <a:off x="6746759" y="1611501"/>
            <a:ext cx="631058" cy="631058"/>
            <a:chOff x="6746759" y="1611501"/>
            <a:chExt cx="631058" cy="631058"/>
          </a:xfrm>
        </p:grpSpPr>
        <p:sp>
          <p:nvSpPr>
            <p:cNvPr id="10" name="AutoShape 10"/>
            <p:cNvSpPr/>
            <p:nvPr/>
          </p:nvSpPr>
          <p:spPr>
            <a:xfrm>
              <a:off x="6746759" y="1611501"/>
              <a:ext cx="631058" cy="631058"/>
            </a:xfrm>
            <a:prstGeom prst="ellipse">
              <a:avLst/>
            </a:prstGeom>
            <a:solidFill>
              <a:srgbClr val="7F7F7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746759" y="1716352"/>
              <a:ext cx="631058" cy="401574"/>
            </a:xfrm>
            <a:prstGeom prst="rect">
              <a:avLst/>
            </a:prstGeom>
          </p:spPr>
          <p:txBody>
            <a:bodyPr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2475">
                  <a:solidFill>
                    <a:srgbClr val="FFFFFF">
                      <a:alpha val="100000"/>
                    </a:srgbClr>
                  </a:solidFill>
                  <a:latin typeface="Microsoft Yahei"/>
                  <a:ea typeface="Microsoft Yahei"/>
                  <a:cs typeface="Microsoft Yahei"/>
                </a:rPr>
                <a:t>03</a:t>
              </a:r>
            </a:p>
          </p:txBody>
        </p:sp>
      </p:grpSp>
      <p:grpSp>
        <p:nvGrpSpPr>
          <p:cNvPr id="12" name="Group 12"/>
          <p:cNvGrpSpPr/>
          <p:nvPr/>
        </p:nvGrpSpPr>
        <p:grpSpPr>
          <a:xfrm>
            <a:off x="7851160" y="4930445"/>
            <a:ext cx="631058" cy="631058"/>
            <a:chOff x="7851160" y="4930445"/>
            <a:chExt cx="631058" cy="631058"/>
          </a:xfrm>
        </p:grpSpPr>
        <p:sp>
          <p:nvSpPr>
            <p:cNvPr id="13" name="AutoShape 13"/>
            <p:cNvSpPr/>
            <p:nvPr/>
          </p:nvSpPr>
          <p:spPr>
            <a:xfrm>
              <a:off x="7851160" y="4930445"/>
              <a:ext cx="631058" cy="631058"/>
            </a:xfrm>
            <a:prstGeom prst="ellipse">
              <a:avLst/>
            </a:prstGeom>
            <a:solidFill>
              <a:srgbClr val="7F7F7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7851160" y="5039198"/>
              <a:ext cx="631058" cy="401574"/>
            </a:xfrm>
            <a:prstGeom prst="rect">
              <a:avLst/>
            </a:prstGeom>
          </p:spPr>
          <p:txBody>
            <a:bodyPr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2475">
                  <a:solidFill>
                    <a:srgbClr val="FFFFFF">
                      <a:alpha val="100000"/>
                    </a:srgbClr>
                  </a:solidFill>
                  <a:latin typeface="Microsoft Yahei"/>
                  <a:ea typeface="Microsoft Yahei"/>
                  <a:cs typeface="Microsoft Yahei"/>
                </a:rPr>
                <a:t>04</a:t>
              </a:r>
            </a:p>
          </p:txBody>
        </p:sp>
      </p:grpSp>
      <p:sp>
        <p:nvSpPr>
          <p:cNvPr id="15" name="AutoShape 15"/>
          <p:cNvSpPr/>
          <p:nvPr/>
        </p:nvSpPr>
        <p:spPr>
          <a:xfrm>
            <a:off x="1989800" y="1513965"/>
            <a:ext cx="2555072"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保持呼吸道通畅</a:t>
            </a:r>
            <a:endParaRPr lang="en-US" sz="1100"/>
          </a:p>
        </p:txBody>
      </p:sp>
      <p:sp>
        <p:nvSpPr>
          <p:cNvPr id="16" name="AutoShape 16"/>
          <p:cNvSpPr/>
          <p:nvPr/>
        </p:nvSpPr>
        <p:spPr>
          <a:xfrm>
            <a:off x="1989801" y="1912430"/>
            <a:ext cx="2323724" cy="1232821"/>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rgbClr val="000404"/>
                </a:solidFill>
                <a:latin typeface="Microsoft Yahei"/>
                <a:ea typeface="Microsoft Yahei"/>
                <a:cs typeface="Microsoft Yahei"/>
              </a:rPr>
              <a:t>定时检查病人是否有呼吸道梗阻，及时处理。</a:t>
            </a:r>
            <a:endParaRPr lang="en-US" sz="1100"/>
          </a:p>
        </p:txBody>
      </p:sp>
      <p:sp>
        <p:nvSpPr>
          <p:cNvPr id="17" name="AutoShape 17"/>
          <p:cNvSpPr/>
          <p:nvPr/>
        </p:nvSpPr>
        <p:spPr>
          <a:xfrm>
            <a:off x="7572427" y="1513965"/>
            <a:ext cx="2579424"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预防感染</a:t>
            </a:r>
            <a:endParaRPr lang="en-US" sz="1100"/>
          </a:p>
        </p:txBody>
      </p:sp>
      <p:sp>
        <p:nvSpPr>
          <p:cNvPr id="18" name="AutoShape 18"/>
          <p:cNvSpPr/>
          <p:nvPr/>
        </p:nvSpPr>
        <p:spPr>
          <a:xfrm>
            <a:off x="7572426" y="1912430"/>
            <a:ext cx="2299372" cy="1232821"/>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rgbClr val="000404"/>
                </a:solidFill>
                <a:latin typeface="Microsoft Yahei"/>
                <a:ea typeface="Microsoft Yahei"/>
                <a:cs typeface="Microsoft Yahei"/>
              </a:rPr>
              <a:t>保持室内空气清洁，定期更换呼吸管道及配件，防止交叉感染。</a:t>
            </a:r>
            <a:endParaRPr lang="en-US" sz="1100"/>
          </a:p>
        </p:txBody>
      </p:sp>
      <p:sp>
        <p:nvSpPr>
          <p:cNvPr id="19" name="AutoShape 19"/>
          <p:cNvSpPr/>
          <p:nvPr/>
        </p:nvSpPr>
        <p:spPr>
          <a:xfrm>
            <a:off x="4080279" y="4843387"/>
            <a:ext cx="2530719"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观察呼吸情况</a:t>
            </a:r>
            <a:endParaRPr lang="en-US" sz="1100"/>
          </a:p>
        </p:txBody>
      </p:sp>
      <p:sp>
        <p:nvSpPr>
          <p:cNvPr id="20" name="AutoShape 20"/>
          <p:cNvSpPr/>
          <p:nvPr/>
        </p:nvSpPr>
        <p:spPr>
          <a:xfrm>
            <a:off x="4080279" y="5241851"/>
            <a:ext cx="2299372" cy="1232821"/>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rgbClr val="000404"/>
                </a:solidFill>
                <a:latin typeface="Microsoft Yahei"/>
                <a:ea typeface="Microsoft Yahei"/>
                <a:cs typeface="Microsoft Yahei"/>
              </a:rPr>
              <a:t>注意病人的呼吸频率、节律和深浅度，及时发现并处理异常情况。</a:t>
            </a:r>
            <a:endParaRPr lang="en-US" sz="1100"/>
          </a:p>
        </p:txBody>
      </p:sp>
      <p:sp>
        <p:nvSpPr>
          <p:cNvPr id="21" name="AutoShape 21"/>
          <p:cNvSpPr/>
          <p:nvPr/>
        </p:nvSpPr>
        <p:spPr>
          <a:xfrm>
            <a:off x="8807187" y="4829578"/>
            <a:ext cx="2542895"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口腔护理</a:t>
            </a:r>
            <a:endParaRPr lang="en-US" sz="1100"/>
          </a:p>
        </p:txBody>
      </p:sp>
      <p:sp>
        <p:nvSpPr>
          <p:cNvPr id="22" name="AutoShape 22"/>
          <p:cNvSpPr/>
          <p:nvPr/>
        </p:nvSpPr>
        <p:spPr>
          <a:xfrm>
            <a:off x="8807187" y="5228043"/>
            <a:ext cx="2311548" cy="1232821"/>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rgbClr val="000404"/>
                </a:solidFill>
                <a:latin typeface="Microsoft Yahei"/>
                <a:ea typeface="Microsoft Yahei"/>
                <a:cs typeface="Microsoft Yahei"/>
              </a:rPr>
              <a:t>对使用呼吸管道的病人进行定期口腔清洁，以预防口腔感染。</a:t>
            </a:r>
            <a:endParaRPr lang="en-US" sz="1100"/>
          </a:p>
        </p:txBody>
      </p:sp>
      <p:grpSp>
        <p:nvGrpSpPr>
          <p:cNvPr id="23" name="Group 23"/>
          <p:cNvGrpSpPr/>
          <p:nvPr/>
        </p:nvGrpSpPr>
        <p:grpSpPr>
          <a:xfrm>
            <a:off x="454963" y="93878"/>
            <a:ext cx="10643427" cy="926592"/>
            <a:chOff x="454963" y="93878"/>
            <a:chExt cx="10643427" cy="926592"/>
          </a:xfrm>
        </p:grpSpPr>
        <p:sp>
          <p:nvSpPr>
            <p:cNvPr id="24" name="AutoShape 24"/>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AutoShape 36"/>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AutoShape 37"/>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8" name="AutoShape 38"/>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9" name="AutoShape 39"/>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0" name="AutoShape 40"/>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1" name="AutoShape 41"/>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2" name="AutoShape 42"/>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3" name="AutoShape 43"/>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4" name="TextBox 44"/>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呼吸管道的护理方法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86" r="86"/>
          </a:stretch>
        </a:blipFill>
        <a:effectLst/>
      </p:bgPr>
    </p:bg>
    <p:spTree>
      <p:nvGrpSpPr>
        <p:cNvPr id="1" name=""/>
        <p:cNvGrpSpPr/>
        <p:nvPr/>
      </p:nvGrpSpPr>
      <p:grpSpPr>
        <a:xfrm>
          <a:off x="0" y="0"/>
          <a:ext cx="0" cy="0"/>
        </a:xfrm>
      </p:grpSpPr>
      <p:sp>
        <p:nvSpPr>
          <p:cNvPr id="2" name="AutoShape 2"/>
          <p:cNvSpPr/>
          <p:nvPr/>
        </p:nvSpPr>
        <p:spPr>
          <a:xfrm>
            <a:off x="1036424" y="1665910"/>
            <a:ext cx="5058967" cy="4264973"/>
          </a:xfrm>
          <a:prstGeom prst="rect">
            <a:avLst/>
          </a:prstGeom>
          <a:solidFill>
            <a:srgbClr val="828181">
              <a:alpha val="158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rcRect l="10420" r="10420"/>
          <a:stretch>
            <a:fillRect/>
          </a:stretch>
        </p:blipFill>
        <p:spPr>
          <a:xfrm>
            <a:off x="6099052" y="1665911"/>
            <a:ext cx="5058969" cy="4260571"/>
          </a:xfrm>
          <a:prstGeom prst="rect">
            <a:avLst/>
          </a:prstGeom>
        </p:spPr>
      </p:pic>
      <p:grpSp>
        <p:nvGrpSpPr>
          <p:cNvPr id="4" name="Group 4"/>
          <p:cNvGrpSpPr/>
          <p:nvPr/>
        </p:nvGrpSpPr>
        <p:grpSpPr>
          <a:xfrm>
            <a:off x="1352702" y="5392034"/>
            <a:ext cx="382463" cy="382463"/>
            <a:chOff x="1352702" y="5392034"/>
            <a:chExt cx="382463" cy="382463"/>
          </a:xfrm>
        </p:grpSpPr>
        <p:sp>
          <p:nvSpPr>
            <p:cNvPr id="5" name="AutoShape 5"/>
            <p:cNvSpPr/>
            <p:nvPr/>
          </p:nvSpPr>
          <p:spPr>
            <a:xfrm>
              <a:off x="1352702" y="5392034"/>
              <a:ext cx="382463" cy="382463"/>
            </a:xfrm>
            <a:prstGeom prst="ellipse">
              <a:avLst/>
            </a:prstGeom>
            <a:ln w="127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6" name="Group 6"/>
          <p:cNvGrpSpPr/>
          <p:nvPr/>
        </p:nvGrpSpPr>
        <p:grpSpPr>
          <a:xfrm>
            <a:off x="2204679" y="5392034"/>
            <a:ext cx="382463" cy="382463"/>
            <a:chOff x="2204679" y="5392034"/>
            <a:chExt cx="382463" cy="382463"/>
          </a:xfrm>
        </p:grpSpPr>
        <p:sp>
          <p:nvSpPr>
            <p:cNvPr id="7" name="AutoShape 7"/>
            <p:cNvSpPr/>
            <p:nvPr/>
          </p:nvSpPr>
          <p:spPr>
            <a:xfrm>
              <a:off x="2204679" y="5392034"/>
              <a:ext cx="382463" cy="382463"/>
            </a:xfrm>
            <a:prstGeom prst="ellipse">
              <a:avLst/>
            </a:prstGeom>
            <a:ln w="127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8" name="Group 8"/>
          <p:cNvGrpSpPr/>
          <p:nvPr/>
        </p:nvGrpSpPr>
        <p:grpSpPr>
          <a:xfrm>
            <a:off x="3056534" y="5392034"/>
            <a:ext cx="382463" cy="382463"/>
            <a:chOff x="3056534" y="5392034"/>
            <a:chExt cx="382463" cy="382463"/>
          </a:xfrm>
        </p:grpSpPr>
        <p:sp>
          <p:nvSpPr>
            <p:cNvPr id="9" name="AutoShape 9"/>
            <p:cNvSpPr/>
            <p:nvPr/>
          </p:nvSpPr>
          <p:spPr>
            <a:xfrm>
              <a:off x="3056534" y="5392034"/>
              <a:ext cx="382463" cy="382463"/>
            </a:xfrm>
            <a:prstGeom prst="ellipse">
              <a:avLst/>
            </a:prstGeom>
            <a:ln w="127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10" name="Group 10"/>
          <p:cNvGrpSpPr/>
          <p:nvPr/>
        </p:nvGrpSpPr>
        <p:grpSpPr>
          <a:xfrm>
            <a:off x="3908511" y="5392034"/>
            <a:ext cx="382463" cy="382463"/>
            <a:chOff x="3908511" y="5392034"/>
            <a:chExt cx="382463" cy="382463"/>
          </a:xfrm>
        </p:grpSpPr>
        <p:sp>
          <p:nvSpPr>
            <p:cNvPr id="11" name="AutoShape 11"/>
            <p:cNvSpPr/>
            <p:nvPr/>
          </p:nvSpPr>
          <p:spPr>
            <a:xfrm>
              <a:off x="3908511" y="5392034"/>
              <a:ext cx="382463" cy="382463"/>
            </a:xfrm>
            <a:prstGeom prst="ellipse">
              <a:avLst/>
            </a:prstGeom>
            <a:ln w="127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sp>
        <p:nvSpPr>
          <p:cNvPr id="12" name="AutoShape 12"/>
          <p:cNvSpPr/>
          <p:nvPr/>
        </p:nvSpPr>
        <p:spPr>
          <a:xfrm>
            <a:off x="1352702" y="2211388"/>
            <a:ext cx="4276714" cy="1196863"/>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rgbClr val="000404"/>
                </a:solidFill>
                <a:latin typeface="Microsoft Yahei"/>
                <a:ea typeface="Microsoft Yahei"/>
                <a:cs typeface="Microsoft Yahei"/>
              </a:rPr>
              <a:t>如发现病人呼吸道梗阻，应及时调整呼吸管道的位置或更换合适的型号。</a:t>
            </a:r>
            <a:endParaRPr lang="en-US" sz="1100"/>
          </a:p>
        </p:txBody>
      </p:sp>
      <p:sp>
        <p:nvSpPr>
          <p:cNvPr id="13" name="AutoShape 13"/>
          <p:cNvSpPr/>
          <p:nvPr/>
        </p:nvSpPr>
        <p:spPr>
          <a:xfrm>
            <a:off x="1352702" y="3980984"/>
            <a:ext cx="4276714" cy="1220605"/>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000404"/>
                </a:solidFill>
                <a:latin typeface="Microsoft Yahei"/>
                <a:ea typeface="Microsoft Yahei"/>
                <a:cs typeface="Microsoft Yahei"/>
              </a:rPr>
              <a:t>如病人出现发热、咳嗽、呼吸困难等症状，应检查是否患有呼吸机相关性肺炎，及时采取抗感染等治疗措施。</a:t>
            </a:r>
            <a:endParaRPr lang="en-US" sz="1100"/>
          </a:p>
        </p:txBody>
      </p:sp>
      <p:sp>
        <p:nvSpPr>
          <p:cNvPr id="14" name="Freeform 14"/>
          <p:cNvSpPr/>
          <p:nvPr/>
        </p:nvSpPr>
        <p:spPr>
          <a:xfrm>
            <a:off x="1422013" y="5461304"/>
            <a:ext cx="243840" cy="243840"/>
          </a:xfrm>
          <a:custGeom>
            <a:rect l="l" t="t" r="r" b="b"/>
            <a:pathLst>
              <a:path w="304800" h="304800">
                <a:moveTo>
                  <a:pt x="242888" y="85725"/>
                </a:moveTo>
                <a:cubicBezTo>
                  <a:pt x="240078" y="85725"/>
                  <a:pt x="237363" y="86077"/>
                  <a:pt x="234725" y="86649"/>
                </a:cubicBezTo>
                <a:cubicBezTo>
                  <a:pt x="233553" y="69304"/>
                  <a:pt x="219256" y="55559"/>
                  <a:pt x="201616" y="55559"/>
                </a:cubicBezTo>
                <a:cubicBezTo>
                  <a:pt x="197663" y="55559"/>
                  <a:pt x="193919" y="56369"/>
                  <a:pt x="190405" y="57636"/>
                </a:cubicBezTo>
                <a:cubicBezTo>
                  <a:pt x="179451" y="40224"/>
                  <a:pt x="160191" y="28575"/>
                  <a:pt x="138113" y="28575"/>
                </a:cubicBezTo>
                <a:cubicBezTo>
                  <a:pt x="104565" y="28575"/>
                  <a:pt x="77410" y="55312"/>
                  <a:pt x="76391" y="88611"/>
                </a:cubicBezTo>
                <a:cubicBezTo>
                  <a:pt x="71923" y="86773"/>
                  <a:pt x="67046" y="85725"/>
                  <a:pt x="61913" y="85725"/>
                </a:cubicBezTo>
                <a:cubicBezTo>
                  <a:pt x="40872" y="85725"/>
                  <a:pt x="23813" y="102784"/>
                  <a:pt x="23813" y="123825"/>
                </a:cubicBezTo>
                <a:cubicBezTo>
                  <a:pt x="23813" y="144323"/>
                  <a:pt x="40034" y="160915"/>
                  <a:pt x="60322" y="161754"/>
                </a:cubicBezTo>
                <a:lnTo>
                  <a:pt x="75600" y="146475"/>
                </a:lnTo>
                <a:lnTo>
                  <a:pt x="91049" y="161925"/>
                </a:lnTo>
                <a:lnTo>
                  <a:pt x="98269" y="161925"/>
                </a:lnTo>
                <a:lnTo>
                  <a:pt x="113709" y="146475"/>
                </a:lnTo>
                <a:lnTo>
                  <a:pt x="129149" y="161925"/>
                </a:lnTo>
                <a:lnTo>
                  <a:pt x="136369" y="161925"/>
                </a:lnTo>
                <a:lnTo>
                  <a:pt x="151809" y="146475"/>
                </a:lnTo>
                <a:lnTo>
                  <a:pt x="167249" y="161925"/>
                </a:lnTo>
                <a:lnTo>
                  <a:pt x="174469" y="161925"/>
                </a:lnTo>
                <a:lnTo>
                  <a:pt x="189909" y="146475"/>
                </a:lnTo>
                <a:lnTo>
                  <a:pt x="205349" y="161925"/>
                </a:lnTo>
                <a:lnTo>
                  <a:pt x="212569" y="161925"/>
                </a:lnTo>
                <a:lnTo>
                  <a:pt x="228009" y="146475"/>
                </a:lnTo>
                <a:lnTo>
                  <a:pt x="243402" y="161868"/>
                </a:lnTo>
                <a:cubicBezTo>
                  <a:pt x="264195" y="161592"/>
                  <a:pt x="280988" y="144694"/>
                  <a:pt x="280988" y="123825"/>
                </a:cubicBezTo>
                <a:cubicBezTo>
                  <a:pt x="280988" y="102784"/>
                  <a:pt x="263928" y="85725"/>
                  <a:pt x="242888" y="85725"/>
                </a:cubicBezTo>
                <a:close/>
                <a:moveTo>
                  <a:pt x="228600" y="157791"/>
                </a:moveTo>
                <a:lnTo>
                  <a:pt x="214941" y="171450"/>
                </a:lnTo>
                <a:lnTo>
                  <a:pt x="202959" y="171450"/>
                </a:lnTo>
                <a:lnTo>
                  <a:pt x="189900" y="158391"/>
                </a:lnTo>
                <a:lnTo>
                  <a:pt x="176841" y="171450"/>
                </a:lnTo>
                <a:lnTo>
                  <a:pt x="164859" y="171450"/>
                </a:lnTo>
                <a:lnTo>
                  <a:pt x="151800" y="158391"/>
                </a:lnTo>
                <a:lnTo>
                  <a:pt x="138741" y="171450"/>
                </a:lnTo>
                <a:lnTo>
                  <a:pt x="126759" y="171450"/>
                </a:lnTo>
                <a:lnTo>
                  <a:pt x="113700" y="158391"/>
                </a:lnTo>
                <a:lnTo>
                  <a:pt x="100641" y="171450"/>
                </a:lnTo>
                <a:lnTo>
                  <a:pt x="88668" y="171450"/>
                </a:lnTo>
                <a:lnTo>
                  <a:pt x="75609" y="158391"/>
                </a:lnTo>
                <a:lnTo>
                  <a:pt x="62541" y="171450"/>
                </a:lnTo>
                <a:lnTo>
                  <a:pt x="61913" y="171450"/>
                </a:lnTo>
                <a:lnTo>
                  <a:pt x="87154" y="276225"/>
                </a:lnTo>
                <a:lnTo>
                  <a:pt x="216932" y="276225"/>
                </a:lnTo>
                <a:lnTo>
                  <a:pt x="242888" y="171450"/>
                </a:lnTo>
                <a:lnTo>
                  <a:pt x="242259" y="171450"/>
                </a:lnTo>
                <a:lnTo>
                  <a:pt x="228600" y="157791"/>
                </a:lnTo>
                <a:close/>
                <a:moveTo>
                  <a:pt x="109538" y="266700"/>
                </a:moveTo>
                <a:lnTo>
                  <a:pt x="89697" y="180975"/>
                </a:lnTo>
                <a:lnTo>
                  <a:pt x="99222" y="180975"/>
                </a:lnTo>
                <a:lnTo>
                  <a:pt x="119063" y="266700"/>
                </a:lnTo>
                <a:lnTo>
                  <a:pt x="109538" y="266700"/>
                </a:lnTo>
                <a:close/>
                <a:moveTo>
                  <a:pt x="128588" y="266700"/>
                </a:moveTo>
                <a:lnTo>
                  <a:pt x="118472" y="180975"/>
                </a:lnTo>
                <a:lnTo>
                  <a:pt x="127997" y="180975"/>
                </a:lnTo>
                <a:lnTo>
                  <a:pt x="138113" y="266700"/>
                </a:lnTo>
                <a:lnTo>
                  <a:pt x="128588" y="266700"/>
                </a:lnTo>
                <a:close/>
                <a:moveTo>
                  <a:pt x="157163" y="266700"/>
                </a:moveTo>
                <a:lnTo>
                  <a:pt x="147638" y="266700"/>
                </a:lnTo>
                <a:lnTo>
                  <a:pt x="147638" y="180975"/>
                </a:lnTo>
                <a:lnTo>
                  <a:pt x="157163" y="180975"/>
                </a:lnTo>
                <a:lnTo>
                  <a:pt x="157163" y="266700"/>
                </a:lnTo>
                <a:close/>
                <a:moveTo>
                  <a:pt x="166688" y="266700"/>
                </a:moveTo>
                <a:lnTo>
                  <a:pt x="176803" y="180975"/>
                </a:lnTo>
                <a:lnTo>
                  <a:pt x="186328" y="180975"/>
                </a:lnTo>
                <a:lnTo>
                  <a:pt x="176213" y="266700"/>
                </a:lnTo>
                <a:lnTo>
                  <a:pt x="166688" y="266700"/>
                </a:lnTo>
                <a:close/>
                <a:moveTo>
                  <a:pt x="195263" y="266700"/>
                </a:moveTo>
                <a:lnTo>
                  <a:pt x="185738" y="266700"/>
                </a:lnTo>
                <a:lnTo>
                  <a:pt x="205378" y="180975"/>
                </a:lnTo>
                <a:lnTo>
                  <a:pt x="214903" y="180975"/>
                </a:lnTo>
                <a:lnTo>
                  <a:pt x="195263" y="26670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Freeform 15"/>
          <p:cNvSpPr/>
          <p:nvPr/>
        </p:nvSpPr>
        <p:spPr>
          <a:xfrm>
            <a:off x="2273990" y="5461304"/>
            <a:ext cx="243840" cy="243840"/>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6" name="Freeform 16"/>
          <p:cNvSpPr/>
          <p:nvPr/>
        </p:nvSpPr>
        <p:spPr>
          <a:xfrm>
            <a:off x="3089453" y="5461304"/>
            <a:ext cx="243840" cy="243840"/>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Freeform 17"/>
          <p:cNvSpPr/>
          <p:nvPr/>
        </p:nvSpPr>
        <p:spPr>
          <a:xfrm>
            <a:off x="3977823" y="5461304"/>
            <a:ext cx="243840" cy="243840"/>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nvGrpSpPr>
          <p:cNvPr id="18" name="Group 18"/>
          <p:cNvGrpSpPr/>
          <p:nvPr/>
        </p:nvGrpSpPr>
        <p:grpSpPr>
          <a:xfrm>
            <a:off x="454963" y="93878"/>
            <a:ext cx="10643427" cy="926592"/>
            <a:chOff x="454963" y="93878"/>
            <a:chExt cx="10643427" cy="926592"/>
          </a:xfrm>
        </p:grpSpPr>
        <p:sp>
          <p:nvSpPr>
            <p:cNvPr id="19" name="AutoShape 19"/>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AutoShape 36"/>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AutoShape 37"/>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8" name="AutoShape 38"/>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9" name="TextBox 39"/>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呼吸管道的常见问题及处理</a:t>
              </a:r>
            </a:p>
          </p:txBody>
        </p:sp>
      </p:grpSp>
      <p:sp>
        <p:nvSpPr>
          <p:cNvPr id="40" name="AutoShape 40"/>
          <p:cNvSpPr/>
          <p:nvPr/>
        </p:nvSpPr>
        <p:spPr>
          <a:xfrm>
            <a:off x="1352702" y="1804117"/>
            <a:ext cx="4276714"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呼吸道梗阻</a:t>
            </a:r>
            <a:endParaRPr lang="en-US" sz="1100"/>
          </a:p>
        </p:txBody>
      </p:sp>
      <p:sp>
        <p:nvSpPr>
          <p:cNvPr id="41" name="AutoShape 41"/>
          <p:cNvSpPr/>
          <p:nvPr/>
        </p:nvSpPr>
        <p:spPr>
          <a:xfrm>
            <a:off x="1352702" y="3594761"/>
            <a:ext cx="4276714"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呼吸机相关性肺炎</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86" r="86"/>
          </a:stretch>
        </a:blipFill>
        <a:effectLst/>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solidFill>
                <a:latin typeface="Microsoft Yahei"/>
                <a:ea typeface="Microsoft Yahei"/>
                <a:cs typeface="Microsoft Yahei"/>
              </a:rPr>
              <a:t>胃肠道管道护理</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04</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626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https://d.book118.com/298077025066006024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2024-08-31T15:58:02.397</cp:lastPrinted>
  <dcterms:created xsi:type="dcterms:W3CDTF">2024-08-31T07:58:02Z</dcterms:created>
  <dcterms:modified xsi:type="dcterms:W3CDTF">2024-08-31T07:58:04Z</dcterms:modified>
</cp:coreProperties>
</file>