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3EF2BE0-AFC3-43DE-93D6-65AD2B077B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F9A4223-7A4B-4AD0-AE87-9AC514EA46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1BC7A3C-6380-4F9A-BDCE-74826F7E25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A6244C4-B147-4B3F-8901-3C51D1189C7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5CE98A0-4497-4E9D-BB52-5051219AE34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F4CD1B9-C517-403B-ADC1-5550D566488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8232856-4D6D-4D9F-B069-16184BE7ACD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1A43A59-A315-4A41-85A9-D0A188C0327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A515EF7-6B6C-43A0-910B-859289BEDD5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BF52BDA-C63E-4148-A1E9-0837212661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E47A2CC-F3D5-4A2D-9D7D-6D26008C29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98104050131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5315495" y="927427"/>
            <a:ext cx="812800" cy="731520"/>
          </a:xfrm>
          <a:prstGeom prst="rect">
            <a:avLst/>
          </a:prstGeom>
        </p:spPr>
      </p:pic>
      <p:sp>
        <p:nvSpPr>
          <p:cNvPr id="3" name="AutoShape 3"/>
          <p:cNvSpPr/>
          <p:nvPr/>
        </p:nvSpPr>
        <p:spPr>
          <a:xfrm rot="2657183">
            <a:off x="7142739" y="769563"/>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685974">
            <a:off x="6633365" y="506931"/>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685974">
            <a:off x="7446339" y="236818"/>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685974">
            <a:off x="11517212" y="2896896"/>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685974">
            <a:off x="6777271" y="3320747"/>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3"/>
          <a:stretch>
            <a:fillRect/>
          </a:stretch>
        </p:blipFill>
        <p:spPr>
          <a:xfrm flipH="1">
            <a:off x="8211116" y="641491"/>
            <a:ext cx="3983355" cy="5732145"/>
          </a:xfrm>
          <a:prstGeom prst="rect">
            <a:avLst/>
          </a:prstGeom>
        </p:spPr>
      </p:pic>
      <p:sp>
        <p:nvSpPr>
          <p:cNvPr id="9" name="AutoShape 9"/>
          <p:cNvSpPr/>
          <p:nvPr/>
        </p:nvSpPr>
        <p:spPr>
          <a:xfrm rot="2657183">
            <a:off x="11213724" y="770198"/>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2685974">
            <a:off x="10704350" y="507566"/>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2685974">
            <a:off x="11517324" y="237453"/>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04" y="6381115"/>
            <a:ext cx="12195175" cy="4768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931384" y="1759797"/>
            <a:ext cx="7657616" cy="2750967"/>
          </a:xfrm>
          <a:prstGeom prst="rect">
            <a:avLst/>
          </a:prstGeom>
        </p:spPr>
        <p:txBody>
          <a:bodyPr vert="horz" wrap="square" lIns="114300" tIns="57150" rIns="114300" bIns="571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700" b="1">
                <a:solidFill>
                  <a:schemeClr val="accent1">
                    <a:alpha val="100000"/>
                  </a:schemeClr>
                </a:solidFill>
                <a:latin typeface="Microsoft Yahei"/>
                <a:ea typeface="Microsoft Yahei"/>
                <a:cs typeface="Microsoft Yahei"/>
              </a:rPr>
              <a:t>《高数22导数的计算》ppt课件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4" name="AutoShape 4"/>
          <p:cNvSpPr/>
          <p:nvPr/>
        </p:nvSpPr>
        <p:spPr>
          <a:xfrm>
            <a:off x="-704" y="6381115"/>
            <a:ext cx="12195175" cy="476885"/>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42202" y="3100183"/>
            <a:ext cx="3335655" cy="624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724">
                <a:solidFill>
                  <a:schemeClr val="accent1">
                    <a:alpha val="100000"/>
                  </a:schemeClr>
                </a:solidFill>
                <a:latin typeface="微软雅黑"/>
                <a:ea typeface="微软雅黑"/>
                <a:cs typeface="微软雅黑"/>
              </a:rPr>
              <a:t>Contents</a:t>
            </a:r>
          </a:p>
        </p:txBody>
      </p:sp>
      <p:sp>
        <p:nvSpPr>
          <p:cNvPr id="6" name="TextBox 6"/>
          <p:cNvSpPr txBox="1"/>
          <p:nvPr/>
        </p:nvSpPr>
        <p:spPr>
          <a:xfrm>
            <a:off x="742202" y="2288631"/>
            <a:ext cx="3335655" cy="1005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chemeClr val="accent1">
                    <a:alpha val="100000"/>
                  </a:schemeClr>
                </a:solidFill>
                <a:latin typeface="微软雅黑"/>
                <a:ea typeface="微软雅黑"/>
                <a:cs typeface="微软雅黑"/>
              </a:rPr>
              <a:t>目录</a:t>
            </a:r>
          </a:p>
        </p:txBody>
      </p:sp>
      <p:sp>
        <p:nvSpPr>
          <p:cNvPr id="7" name="TextBox 7"/>
          <p:cNvSpPr txBox="1"/>
          <p:nvPr/>
        </p:nvSpPr>
        <p:spPr>
          <a:xfrm>
            <a:off x="4912220" y="714964"/>
            <a:ext cx="5606620"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导数的基本概念</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导数的计算方法</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导数的应用</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导数的扩展</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习题及答案</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总结与回顾</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01</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导数的基本概念</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导数是函数在某一点的变化率，表示函数在该点附近的小范围内变化的快慢程度。</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导数定义为函数在某一点处的切线的斜率，即函数在该点附近的小范围内变化时，其增量与自变量增量的比值在自变量增量趋于0时的极限值。</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6" r="250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导数的定义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导数的几何意义表示函数图像在某一点处的切线斜率。</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函数在某一点的导数值即为该点处切线的斜率。导数越大，切线斜率越大，表示函数在该点附近变化越快；导数值越小，切线斜率越小，表示函数在该点附近变化越慢。</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导数的几何意义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导数的物理意义可以解释为物理量对时间的瞬时变化率。</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在物理中，许多物理量都可以表示为时间t的函数，如速度、加速度等。这些物理量的导数表示它们对时间的瞬时变化率，即某一时刻的瞬时速度或加速度。例如，物体在某时刻的瞬时速度就是其位移函数在该时刻的导数。</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导数的物理意义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02</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导数的计算方法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总结词</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通过导数的定义，利用极限来计算导数。</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详细描述</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导数的定义是函数在某一点的斜率，即极限值。通过求极限，可以计算出函数在某一点的导数值。</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示例</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对于函数$f(x) = x^2$，其在$x=2$处的导数可以通过定义法计算为$lim_{h to 0} frac{(2+h)^2 - (2)^2}{h} = lim_{h to 0} frac{4 + 4h + h^2 - 4}{h} = lim_{h to 0} frac{h^2 + 4h}{h} = lim_{h to 0} h + 4 = 4$。</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52335" y="1979346"/>
            <a:ext cx="2132128" cy="388730"/>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652335" y="1821557"/>
            <a:ext cx="2132128" cy="388730"/>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029936" y="1979346"/>
            <a:ext cx="2132128" cy="388730"/>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29936" y="1821557"/>
            <a:ext cx="2132128" cy="388730"/>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407538" y="1979346"/>
            <a:ext cx="2132128" cy="388730"/>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407538" y="1821557"/>
            <a:ext cx="2132128" cy="388730"/>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15607" y="2516039"/>
            <a:ext cx="296227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1094842" y="3555750"/>
            <a:ext cx="3008046"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通过复合函数的导数计算公式来计算导数。</a:t>
            </a:r>
          </a:p>
        </p:txBody>
      </p:sp>
      <p:sp>
        <p:nvSpPr>
          <p:cNvPr id="10" name="TextBox 10"/>
          <p:cNvSpPr txBox="1"/>
          <p:nvPr/>
        </p:nvSpPr>
        <p:spPr>
          <a:xfrm>
            <a:off x="4638006" y="2516039"/>
            <a:ext cx="296227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详细描述</a:t>
            </a:r>
          </a:p>
        </p:txBody>
      </p:sp>
      <p:sp>
        <p:nvSpPr>
          <p:cNvPr id="11" name="TextBox 11"/>
          <p:cNvSpPr txBox="1"/>
          <p:nvPr/>
        </p:nvSpPr>
        <p:spPr>
          <a:xfrm>
            <a:off x="4723754" y="3555750"/>
            <a:ext cx="3008046"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复合函数的导数等于内层函数的导数乘以外层函数的导数，再对内层函数求导。</a:t>
            </a:r>
          </a:p>
        </p:txBody>
      </p:sp>
      <p:sp>
        <p:nvSpPr>
          <p:cNvPr id="12" name="TextBox 12"/>
          <p:cNvSpPr txBox="1"/>
          <p:nvPr/>
        </p:nvSpPr>
        <p:spPr>
          <a:xfrm>
            <a:off x="8260404" y="2516039"/>
            <a:ext cx="296227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示例</a:t>
            </a:r>
          </a:p>
        </p:txBody>
      </p:sp>
      <p:sp>
        <p:nvSpPr>
          <p:cNvPr id="13" name="TextBox 13"/>
          <p:cNvSpPr txBox="1"/>
          <p:nvPr/>
        </p:nvSpPr>
        <p:spPr>
          <a:xfrm>
            <a:off x="8361301" y="3555750"/>
            <a:ext cx="3008046"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对于复合函数$f(g(x))$，其中$g(x) = x^2$，$f(x) = x^3$，其导数可以通过复合函数求导法则计算为$(f circ g)'(x) = f'(g(x)) cdot g'(x) = 3x^2 cdot 2x = 6x^3$。</a:t>
            </a:r>
          </a:p>
        </p:txBody>
      </p:sp>
      <p:sp>
        <p:nvSpPr>
          <p:cNvPr id="14" name="TextBox 14"/>
          <p:cNvSpPr txBox="1"/>
          <p:nvPr/>
        </p:nvSpPr>
        <p:spPr>
          <a:xfrm>
            <a:off x="1480607" y="1020470"/>
            <a:ext cx="199072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5775" b="1">
                <a:solidFill>
                  <a:schemeClr val="accent1">
                    <a:alpha val="100000"/>
                  </a:schemeClr>
                </a:solidFill>
                <a:latin typeface="Microsoft Yahei"/>
                <a:ea typeface="Microsoft Yahei"/>
                <a:cs typeface="Microsoft Yahei"/>
              </a:rPr>
              <a:t>01</a:t>
            </a:r>
          </a:p>
        </p:txBody>
      </p:sp>
      <p:sp>
        <p:nvSpPr>
          <p:cNvPr id="15" name="TextBox 15"/>
          <p:cNvSpPr txBox="1"/>
          <p:nvPr/>
        </p:nvSpPr>
        <p:spPr>
          <a:xfrm>
            <a:off x="5037367" y="1020470"/>
            <a:ext cx="21145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5775" b="1">
                <a:solidFill>
                  <a:schemeClr val="accent1">
                    <a:alpha val="100000"/>
                  </a:schemeClr>
                </a:solidFill>
                <a:latin typeface="Microsoft Yahei"/>
                <a:ea typeface="Microsoft Yahei"/>
                <a:cs typeface="Microsoft Yahei"/>
              </a:rPr>
              <a:t>02</a:t>
            </a:r>
          </a:p>
        </p:txBody>
      </p:sp>
      <p:sp>
        <p:nvSpPr>
          <p:cNvPr id="16" name="TextBox 16"/>
          <p:cNvSpPr txBox="1"/>
          <p:nvPr/>
        </p:nvSpPr>
        <p:spPr>
          <a:xfrm>
            <a:off x="8724677" y="1059557"/>
            <a:ext cx="199072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5775" b="1">
                <a:solidFill>
                  <a:schemeClr val="accent1">
                    <a:alpha val="100000"/>
                  </a:schemeClr>
                </a:solidFill>
                <a:latin typeface="Microsoft Yahei"/>
                <a:ea typeface="Microsoft Yahei"/>
                <a:cs typeface="Microsoft Yahei"/>
              </a:rPr>
              <a:t>03</a:t>
            </a:r>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复合函数求导法则</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总结词</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利用幂函数的导数公式来计算导数。</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详细描述</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幂函数的导数等于该函数的指数乘以该函数的自变量，再乘以该函数的自变量的导数。</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示例</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对于幂函数$f(x) = x^n$，其导数可以通过幂函数求导法则计算为$f'(x) = nx^{n-1}$。</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幂函数求导法则</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总结词</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利用对数函数的导数公式来计算导数。</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详细描述</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对数函数的导数等于该函数的自变量的倒数乘以该函数的自变量的导数。</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示例</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对于对数函数$f(x) = ln x$，其导数可以通过对数函数求导法则计算为$f'(x) = frac{1}{x}$。</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对数函数求导法则</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三角函数求导法则</a:t>
              </a:r>
            </a:p>
          </p:txBody>
        </p:sp>
      </p:grpSp>
      <p:grpSp>
        <p:nvGrpSpPr>
          <p:cNvPr id="45" name="Group 45"/>
          <p:cNvGrpSpPr/>
          <p:nvPr/>
        </p:nvGrpSpPr>
        <p:grpSpPr>
          <a:xfrm>
            <a:off x="3314700" y="5303594"/>
            <a:ext cx="7382690" cy="863070"/>
            <a:chOff x="3314700" y="5303594"/>
            <a:chExt cx="7382690" cy="863070"/>
          </a:xfrm>
        </p:grpSpPr>
        <p:sp>
          <p:nvSpPr>
            <p:cNvPr id="46" name="TextBox 46"/>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对于三角函数$f(x) = sin x$，其导数可以通过三角函数求导法则计算为$f'(x) = cos x$。</a:t>
              </a:r>
            </a:p>
          </p:txBody>
        </p:sp>
      </p:grpSp>
      <p:grpSp>
        <p:nvGrpSpPr>
          <p:cNvPr id="47" name="Group 47"/>
          <p:cNvGrpSpPr/>
          <p:nvPr/>
        </p:nvGrpSpPr>
        <p:grpSpPr>
          <a:xfrm>
            <a:off x="3314700" y="4838783"/>
            <a:ext cx="7382690" cy="490334"/>
            <a:chOff x="3314700" y="4838783"/>
            <a:chExt cx="7382690" cy="490334"/>
          </a:xfrm>
        </p:grpSpPr>
        <p:sp>
          <p:nvSpPr>
            <p:cNvPr id="48" name="TextBox 48"/>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示例</a:t>
              </a:r>
            </a:p>
          </p:txBody>
        </p:sp>
      </p:grpSp>
      <p:grpSp>
        <p:nvGrpSpPr>
          <p:cNvPr id="49" name="Group 49"/>
          <p:cNvGrpSpPr/>
          <p:nvPr/>
        </p:nvGrpSpPr>
        <p:grpSpPr>
          <a:xfrm>
            <a:off x="3456760" y="1771107"/>
            <a:ext cx="7382690" cy="863070"/>
            <a:chOff x="3456760" y="1771107"/>
            <a:chExt cx="7382690" cy="863070"/>
          </a:xfrm>
        </p:grpSpPr>
        <p:sp>
          <p:nvSpPr>
            <p:cNvPr id="50" name="TextBox 50"/>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利用三角函数的导数公式来计算导数。</a:t>
              </a:r>
            </a:p>
          </p:txBody>
        </p:sp>
      </p:grpSp>
      <p:grpSp>
        <p:nvGrpSpPr>
          <p:cNvPr id="51" name="Group 51"/>
          <p:cNvGrpSpPr/>
          <p:nvPr/>
        </p:nvGrpSpPr>
        <p:grpSpPr>
          <a:xfrm>
            <a:off x="3456760" y="1395927"/>
            <a:ext cx="7293402" cy="490334"/>
            <a:chOff x="3456760" y="1395927"/>
            <a:chExt cx="7293402" cy="490334"/>
          </a:xfrm>
        </p:grpSpPr>
        <p:sp>
          <p:nvSpPr>
            <p:cNvPr id="52" name="TextBox 52"/>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175" b="1">
                  <a:solidFill>
                    <a:schemeClr val="accent1">
                      <a:alpha val="100000"/>
                    </a:schemeClr>
                  </a:solidFill>
                  <a:latin typeface="Microsoft Yahei"/>
                  <a:ea typeface="Microsoft Yahei"/>
                  <a:cs typeface="Microsoft Yahei"/>
                </a:rPr>
                <a:t>总结词</a:t>
              </a:r>
            </a:p>
          </p:txBody>
        </p:sp>
      </p:grpSp>
      <p:grpSp>
        <p:nvGrpSpPr>
          <p:cNvPr id="53" name="Group 53"/>
          <p:cNvGrpSpPr/>
          <p:nvPr/>
        </p:nvGrpSpPr>
        <p:grpSpPr>
          <a:xfrm>
            <a:off x="1704918" y="3545958"/>
            <a:ext cx="7382690" cy="863070"/>
            <a:chOff x="1704918" y="3545958"/>
            <a:chExt cx="7382690" cy="863070"/>
          </a:xfrm>
        </p:grpSpPr>
        <p:sp>
          <p:nvSpPr>
            <p:cNvPr id="54" name="TextBox 54"/>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三角函数的导数等于该函数的自变量的导数乘以该函数的自变量加上该函数的自变量乘以该函数的自变量的导数。</a:t>
              </a:r>
            </a:p>
          </p:txBody>
        </p:sp>
      </p:grpSp>
      <p:grpSp>
        <p:nvGrpSpPr>
          <p:cNvPr id="55" name="Group 55"/>
          <p:cNvGrpSpPr/>
          <p:nvPr/>
        </p:nvGrpSpPr>
        <p:grpSpPr>
          <a:xfrm>
            <a:off x="1704918" y="3081147"/>
            <a:ext cx="7382690" cy="490334"/>
            <a:chOff x="1704918" y="3081147"/>
            <a:chExt cx="7382690" cy="490334"/>
          </a:xfrm>
        </p:grpSpPr>
        <p:sp>
          <p:nvSpPr>
            <p:cNvPr id="56" name="TextBox 56"/>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03</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导数的应用</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https://d.book118.com/298104050131006030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2024-09-07T12:02:31.191</cp:lastPrinted>
  <dcterms:created xsi:type="dcterms:W3CDTF">2024-09-07T04:02:31Z</dcterms:created>
  <dcterms:modified xsi:type="dcterms:W3CDTF">2024-09-07T04:02:33Z</dcterms:modified>
</cp:coreProperties>
</file>