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3B94F-4127-4814-B06C-6D0E920DB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A793C-FBE2-4378-AD56-C746F9F9C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03883-A1A7-4B2A-9311-0827F9DB1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873F3B-FBFC-4B72-8170-A04B509C3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8AFF9E-7817-4C61-A658-098E5B4F0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A97E9C-A018-45EA-AFD5-324EA7645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0F472D-EADA-4F52-9EA0-FD5FA81E59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E1F352-DF67-4419-8D02-6E39B57D8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30259F-4F2C-4B73-91CF-64DB76CF1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676B92-E3B7-4906-89AF-35A392A72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89B0DB-DD07-4CD7-98F8-6778A47E8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54">
            <a:extLst>
              <a:ext uri="{FF2B5EF4-FFF2-40B4-BE49-F238E27FC236}">
                <a16:creationId xmlns:a16="http://schemas.microsoft.com/office/drawing/2014/main" id="{B58F51AF-4BC7-9EDC-9BEF-3C05AF1B0A47}"/>
              </a:ext>
            </a:extLst>
          </p:cNvPr>
          <p:cNvGrpSpPr/>
          <p:nvPr userDrawn="1"/>
        </p:nvGrpSpPr>
        <p:grpSpPr>
          <a:xfrm>
            <a:off x="8087710" y="2026920"/>
            <a:ext cx="3443800" cy="3537481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BBC63AEE-C475-2CCC-EC0A-62381AFA407F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96543A38-02E2-B211-7269-53797B4486C9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0D080517-06EB-F1AC-8549-71DD9B7EB268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D60229B-2C9B-30C0-2EC4-CE4E51CB9612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10405506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1DA35-ABDB-4E6C-E630-E3963AD8463F}"/>
              </a:ext>
            </a:extLst>
          </p:cNvPr>
          <p:cNvSpPr/>
          <p:nvPr/>
        </p:nvSpPr>
        <p:spPr>
          <a:xfrm>
            <a:off x="0" y="0"/>
            <a:ext cx="12191999" cy="3449665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B31E2-8FE5-4A07-7349-007F5891201D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785195-CB06-5ABC-CB48-F2E03FB12A05}"/>
              </a:ext>
            </a:extLst>
          </p:cNvPr>
          <p:cNvGrpSpPr/>
          <p:nvPr/>
        </p:nvGrpSpPr>
        <p:grpSpPr>
          <a:xfrm>
            <a:off x="497177" y="2340083"/>
            <a:ext cx="3201841" cy="480518"/>
            <a:chOff x="5717435" y="5325094"/>
            <a:chExt cx="2942245" cy="435525"/>
          </a:xfrm>
        </p:grpSpPr>
        <p:grpSp>
          <p:nvGrpSpPr>
            <p:cNvPr id="6" name="组合 33">
              <a:extLst>
                <a:ext uri="{FF2B5EF4-FFF2-40B4-BE49-F238E27FC236}">
                  <a16:creationId xmlns:a16="http://schemas.microsoft.com/office/drawing/2014/main" id="{6FB13F68-8847-C87D-A174-E024DD824A96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33" name="组合 34">
                <a:extLst>
                  <a:ext uri="{FF2B5EF4-FFF2-40B4-BE49-F238E27FC236}">
                    <a16:creationId xmlns:a16="http://schemas.microsoft.com/office/drawing/2014/main" id="{5A1F50A9-2268-5D8E-4F19-AAA9A0016A7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5" name="椭圆 36">
                  <a:extLst>
                    <a:ext uri="{FF2B5EF4-FFF2-40B4-BE49-F238E27FC236}">
                      <a16:creationId xmlns:a16="http://schemas.microsoft.com/office/drawing/2014/main" id="{5631764A-25A5-6DC5-429E-1A02AB7BD6F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椭圆 37">
                  <a:extLst>
                    <a:ext uri="{FF2B5EF4-FFF2-40B4-BE49-F238E27FC236}">
                      <a16:creationId xmlns:a16="http://schemas.microsoft.com/office/drawing/2014/main" id="{4B8DAF11-52B0-CA35-4D33-6D87720E082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4" name="Freeform 44">
                <a:extLst>
                  <a:ext uri="{FF2B5EF4-FFF2-40B4-BE49-F238E27FC236}">
                    <a16:creationId xmlns:a16="http://schemas.microsoft.com/office/drawing/2014/main" id="{2D61A911-D06E-0DAB-569D-139DB80DF8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" name="组合 38">
              <a:extLst>
                <a:ext uri="{FF2B5EF4-FFF2-40B4-BE49-F238E27FC236}">
                  <a16:creationId xmlns:a16="http://schemas.microsoft.com/office/drawing/2014/main" id="{6AA189ED-00DD-9C1D-E5E6-49E875D5ACA6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29" name="组合 39">
                <a:extLst>
                  <a:ext uri="{FF2B5EF4-FFF2-40B4-BE49-F238E27FC236}">
                    <a16:creationId xmlns:a16="http://schemas.microsoft.com/office/drawing/2014/main" id="{D7EDA1DF-9A9A-F76B-BB79-C7F1121C0C20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1" name="椭圆 41">
                  <a:extLst>
                    <a:ext uri="{FF2B5EF4-FFF2-40B4-BE49-F238E27FC236}">
                      <a16:creationId xmlns:a16="http://schemas.microsoft.com/office/drawing/2014/main" id="{AE7E70BC-BAB8-D996-6907-E0740A0DE1A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椭圆 42">
                  <a:extLst>
                    <a:ext uri="{FF2B5EF4-FFF2-40B4-BE49-F238E27FC236}">
                      <a16:creationId xmlns:a16="http://schemas.microsoft.com/office/drawing/2014/main" id="{9AB5EB87-4474-A1A2-D49E-9E27E33B7AE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72F7816A-549D-AB4D-A232-B48714F63A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43">
              <a:extLst>
                <a:ext uri="{FF2B5EF4-FFF2-40B4-BE49-F238E27FC236}">
                  <a16:creationId xmlns:a16="http://schemas.microsoft.com/office/drawing/2014/main" id="{6E45D2FB-3412-E085-C637-6B280A7220FD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25" name="组合 44">
                <a:extLst>
                  <a:ext uri="{FF2B5EF4-FFF2-40B4-BE49-F238E27FC236}">
                    <a16:creationId xmlns:a16="http://schemas.microsoft.com/office/drawing/2014/main" id="{6980957E-98D8-CCD5-C9C2-6B1479C1260C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7" name="椭圆 46">
                  <a:extLst>
                    <a:ext uri="{FF2B5EF4-FFF2-40B4-BE49-F238E27FC236}">
                      <a16:creationId xmlns:a16="http://schemas.microsoft.com/office/drawing/2014/main" id="{9365D7EF-64B4-59E4-64B6-944DEB3CC92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椭圆 47">
                  <a:extLst>
                    <a:ext uri="{FF2B5EF4-FFF2-40B4-BE49-F238E27FC236}">
                      <a16:creationId xmlns:a16="http://schemas.microsoft.com/office/drawing/2014/main" id="{94510835-D351-E81C-89CC-D5CFF12588E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6" name="Freeform 45">
                <a:extLst>
                  <a:ext uri="{FF2B5EF4-FFF2-40B4-BE49-F238E27FC236}">
                    <a16:creationId xmlns:a16="http://schemas.microsoft.com/office/drawing/2014/main" id="{D6ECCD9D-6037-D023-42C3-5D2B6D8228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组合 48">
              <a:extLst>
                <a:ext uri="{FF2B5EF4-FFF2-40B4-BE49-F238E27FC236}">
                  <a16:creationId xmlns:a16="http://schemas.microsoft.com/office/drawing/2014/main" id="{0619E397-05A3-5C09-CA0F-868F09CC11AE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16" name="组合 49">
                <a:extLst>
                  <a:ext uri="{FF2B5EF4-FFF2-40B4-BE49-F238E27FC236}">
                    <a16:creationId xmlns:a16="http://schemas.microsoft.com/office/drawing/2014/main" id="{2557723A-2E27-DEBE-B895-F8B3C5C802F2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3" name="椭圆 51">
                  <a:extLst>
                    <a:ext uri="{FF2B5EF4-FFF2-40B4-BE49-F238E27FC236}">
                      <a16:creationId xmlns:a16="http://schemas.microsoft.com/office/drawing/2014/main" id="{5C323B44-3890-D8CC-A379-AAAD8399A06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椭圆 52">
                  <a:extLst>
                    <a:ext uri="{FF2B5EF4-FFF2-40B4-BE49-F238E27FC236}">
                      <a16:creationId xmlns:a16="http://schemas.microsoft.com/office/drawing/2014/main" id="{EE0AE2D5-97B0-EE02-1EC8-F77B61D52E4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" name="Freeform 39">
                <a:extLst>
                  <a:ext uri="{FF2B5EF4-FFF2-40B4-BE49-F238E27FC236}">
                    <a16:creationId xmlns:a16="http://schemas.microsoft.com/office/drawing/2014/main" id="{835AE063-5071-3EBC-EC5D-C048247B4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" name="组合 54">
              <a:extLst>
                <a:ext uri="{FF2B5EF4-FFF2-40B4-BE49-F238E27FC236}">
                  <a16:creationId xmlns:a16="http://schemas.microsoft.com/office/drawing/2014/main" id="{9EA03B4A-67E4-C8F7-6010-488D2EF38201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12" name="组合 55">
                <a:extLst>
                  <a:ext uri="{FF2B5EF4-FFF2-40B4-BE49-F238E27FC236}">
                    <a16:creationId xmlns:a16="http://schemas.microsoft.com/office/drawing/2014/main" id="{FCBA4A79-10F0-C36B-882D-842F8E8CE082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4" name="椭圆 57">
                  <a:extLst>
                    <a:ext uri="{FF2B5EF4-FFF2-40B4-BE49-F238E27FC236}">
                      <a16:creationId xmlns:a16="http://schemas.microsoft.com/office/drawing/2014/main" id="{7381DAFC-BB2A-DD23-D0A3-4BF6A0F422C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椭圆 59">
                  <a:extLst>
                    <a:ext uri="{FF2B5EF4-FFF2-40B4-BE49-F238E27FC236}">
                      <a16:creationId xmlns:a16="http://schemas.microsoft.com/office/drawing/2014/main" id="{6ADFE2EE-49D0-C8B6-90DB-E3779CC71C7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" name="KSO_Shape">
                <a:extLst>
                  <a:ext uri="{FF2B5EF4-FFF2-40B4-BE49-F238E27FC236}">
                    <a16:creationId xmlns:a16="http://schemas.microsoft.com/office/drawing/2014/main" id="{CD59BBC1-4E1F-3413-E23F-4C338A4468B5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E796EC15-7589-D5C2-A998-A62528A67B5C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CA41E774-A837-4C04-63AB-16CE257EAB51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8F9E42C8-EEEB-99C2-BDE8-D88E9FCEE7A4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C0154D75-BD44-CC7A-EE15-6DD119E4CC83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8BBC6A53-56EB-F316-DCFB-5E82329FECE0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1F9D39CB-0602-0BE8-A28A-67C31B6BB70C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673A135-1AB3-EBDD-2FBC-6CE6F8842866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F8EA7B1C-F951-A730-F2E7-B64BC5612EA2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9DF64ED7-962A-81AC-80B4-A4644335C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9AB9F532-F154-B5B7-3D78-C3EB44644F8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F775B8C1-B24A-515B-BD55-1D29986E8BFE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6" name="Freeform 16">
            <a:extLst>
              <a:ext uri="{FF2B5EF4-FFF2-40B4-BE49-F238E27FC236}">
                <a16:creationId xmlns:a16="http://schemas.microsoft.com/office/drawing/2014/main" id="{2667DBB5-4C7D-66ED-1DD9-9C403F9D8C7C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06661" y="3844921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云数据库安全</a:t>
            </a:r>
            <a:endParaRPr lang="en-US" altLang="zh-CN" sz="4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云数据库安全概述
 安全威胁与挑战
 加密与访问控制
 数据备份与恢复
 审计与监控
 合规性与法规要求
 最佳实践与建议
 未来趋势与展望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云数据库安全概述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云数据库安全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云数据库安全概述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云数据库安全概述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1.云数据库面临的安全威胁与挑战：在云计算环境下，数据库的安全问题更加复杂和严峻。黑客利用漏洞和弱点，进行数据窃取、篡改或破坏。同时，多租户环境和网络攻击也对数据库安全构成威胁。</a:t>
            </a:r>
          </a:p>
          <a:p>
            <a:r>
              <a:t>2.云数据库安全技术和标准：云数据库采用了多种加密和认证技术来保护数据安全。其中包括TLS/SSL加密传输、数据加密存储、访问控制等。同时，遵循国际和行业标准，如ISO27001、PCIDSS等。</a:t>
            </a:r>
          </a:p>
          <a:p>
            <a:r>
              <a:t>3.云数据库安全最佳实践：强化密码策略、定期审计、备份数据等是保障云数据库安全的重要措施。此外，还需加强员工培训，提高安全意识，确保安全防范的有效性。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数据加密与传输安全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1.数据加密存储：对数据库中的敏感数据进行加密存储，防止数据泄露和非法访问。</a:t>
            </a:r>
          </a:p>
          <a:p>
            <a:r>
              <a:t>2.TLS/SSL加密传输：使用TLS/SSL协议对数据库传输的数据进行加密，确保数据传输过程中的安全性。</a:t>
            </a:r>
          </a:p>
          <a:p>
            <a:r>
              <a:t>3.密钥管理与访问控制：加强密钥的管理和访问控制，确保加密密钥的安全，防止密钥泄露。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云数据库安全概述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访问控制与身份认证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1.多因素身份认证：采用多因素身份认证机制，提高数据库访问的安全性。</a:t>
            </a:r>
          </a:p>
          <a:p>
            <a:r>
              <a:t>2.细粒度访问控制：对数据库访问权限进行细粒度控制，确保只有授权用户能够访问特定数据。</a:t>
            </a:r>
          </a:p>
          <a:p>
            <a:r>
              <a:t>3.审计与监控：对数据库访问行为进行审计和监控，及时发现异常行为，防止数据泄露和破坏。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数据备份与恢复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1.定期备份数据：定期对数据库进行备份，确保数据在发生意外情况时能够恢复。</a:t>
            </a:r>
          </a:p>
          <a:p>
            <a:r>
              <a:t>2.数据恢复策略：制定详细的数据恢复策略，确保在发生数据丢失或损坏时能够迅速恢复数据。</a:t>
            </a:r>
          </a:p>
          <a:p>
            <a:r>
              <a:t>3.备份数据加密：对备份数据进行加密，防止备份数据泄露和非法访问。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云数据库安全概述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合规与法规要求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1.遵守数据安全法规：遵守相关的数据安全法规和标准，确保云数据库的安全性和合规性。</a:t>
            </a:r>
          </a:p>
          <a:p>
            <a:r>
              <a:t>2.数据隐私保护：加强数据隐私保护，确保用户数据的合法使用，防止数据滥用。</a:t>
            </a:r>
          </a:p>
          <a:p>
            <a:r>
              <a:t>3.跨境数据传输合规性：在跨境数据传输时，需遵守相关法规和要求，确保数据传输的合法性和安全性。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新兴技术与云数据库安全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1.人工智能与机器学习：利用人工智能和机器学习技术，提高云数据库的安全防御能力，预防未知威胁。</a:t>
            </a:r>
          </a:p>
          <a:p>
            <a:r>
              <a:t>2.区块链技术：采用区块链技术，增强数据的可追溯性和防篡改性，提高云数据库的安全性。</a:t>
            </a:r>
          </a:p>
          <a:p>
            <a:r>
              <a:t>3.零信任安全模型：应用零信任安全模型，强化身份验证和访问控制，提升云数据库的整体安全水平。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安全威胁与挑战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云数据库安全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安全威胁与挑战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1.数据泄露事件频繁，对企业和个人造成严重影响。</a:t>
            </a:r>
          </a:p>
          <a:p>
            <a:r>
              <a:t>2.云数据库的安全防护不够完善，容易受到黑客攻击。</a:t>
            </a:r>
          </a:p>
          <a:p>
            <a:r>
              <a:t>3.加强数据加密和访问控制是防止数据泄露的有效手段。</a:t>
            </a:r>
          </a:p>
          <a:p>
            <a:r>
              <a:t>随着云计算的发展，云数据库逐渐成为企业和个人存储数据的重要选择。然而，云数据库的安全问题也日益突出。其中，数据泄露是云数据库面临的最大威胁之一。近年来，全球范围内发生了多起数据泄露事件，给企业和个人带来了巨大损失。防止数据泄露需要加强数据加密和访问控制，对数据进行全方位的保护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DDoS攻击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1.DDoS攻击对云数据库服务稳定性造成威胁。</a:t>
            </a:r>
          </a:p>
          <a:p>
            <a:r>
              <a:t>2.高峰期数据库性能下降，影响用户正常访问。</a:t>
            </a:r>
          </a:p>
          <a:p>
            <a:r>
              <a:t>3.采取有效的防御手段和应急预案是必要的。</a:t>
            </a:r>
          </a:p>
          <a:p>
            <a:r>
              <a:t>DDoS攻击是云数据库面临的另一种常见威胁。黑客通过发送大量无效请求，占用数据库服务器的带宽和资源，导致服务稳定性下降，用户无法正常访问。为了应对DDoS攻击，需要采取有效的防御手段和应急预案，确保数据库服务的可用性和稳定性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数据泄露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安全威胁与挑战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不合规的数据传输和存储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1.数据传输和存储不合规可能导致数据泄露和法律风险。</a:t>
            </a:r>
          </a:p>
          <a:p>
            <a:r>
              <a:t>2.加强数据传输和存储的合规性管理是必要的。</a:t>
            </a:r>
          </a:p>
          <a:p>
            <a:r>
              <a:t>3.遵守相关法律法规和标准，确保数据安全。</a:t>
            </a:r>
          </a:p>
          <a:p>
            <a:r>
              <a:t>在云数据库的使用过程中，数据传输和存储的合规性也是需要注意的问题。如果数据传输和存储不合规，可能会导致数据泄露和法律风险。因此，需要加强合规性管理，遵守相关法律法规和标准，确保数据的安全性和隐私保护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恶意软件攻击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1.恶意软件攻击对云数据库的安全性造成威胁。</a:t>
            </a:r>
          </a:p>
          <a:p>
            <a:r>
              <a:t>2.可能导致数据被篡改或窃取，影响企业正常运营。</a:t>
            </a:r>
          </a:p>
          <a:p>
            <a:r>
              <a:t>3.加强恶意软件的防范和查杀是必要的。</a:t>
            </a:r>
          </a:p>
          <a:p>
            <a:r>
              <a:t>恶意软件攻击也是云数据库面临的一种威胁。黑客通过植入恶意软件，获取数据库的访问权限，对数据进行篡改或窃取，严重影响企业的正常运营。为了防止恶意软件攻击，需要加强防范和查杀措施，确保数据库的安全性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安全威胁与挑战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身份验证和访问控制不足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1.身份验证和访问控制不足可能导致未经授权的访问和数据泄露。</a:t>
            </a:r>
          </a:p>
          <a:p>
            <a:r>
              <a:t>2.加强身份验证和访问控制管理是必要的。</a:t>
            </a:r>
          </a:p>
          <a:p>
            <a:r>
              <a:t>3.采用多因素身份验证和细粒度访问控制等手段，提高数据库的安全性。</a:t>
            </a:r>
          </a:p>
          <a:p>
            <a:r>
              <a:t>身份验证和访问控制不足也是云数据库面临的一种常见威胁。如果身份验证和访问控制管理不到位，可能导致未经授权的访问和数据泄露。因此，需要加强身份验证和访问控制管理，采用多因素身份验证和细粒度访问控制等手段，提高数据库的安全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安全审计和监控不足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1.安全审计和监控不足可能导致安全事件无法及时发现和处理。</a:t>
            </a:r>
          </a:p>
          <a:p>
            <a:r>
              <a:t>2.加强安全审计和监控管理是必要的。</a:t>
            </a:r>
          </a:p>
          <a:p>
            <a:r>
              <a:t>3.建立完善的安全审计和监控机制，及时发现和处理安全事件。</a:t>
            </a:r>
          </a:p>
          <a:p>
            <a:r>
              <a:t>安全审计和监控不足也是云数据库面临的一种威胁。如果安全审计和监控不到位，可能导致安全事件无法及时发现和处理，给企业带来损失。因此，需要加强安全审计和监控管理，建立完善的安全审计和监控机制，及时发现和处理安全事件，确保数据库的安全性和稳定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加密与访问控制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云数据库安全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加密与访问控制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加密技术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1.数据传输加密：确保数据在传输过程中的安全性，防止数据被窃取或篡改。使用SSL/TLS等协议进行加密传输。</a:t>
            </a:r>
          </a:p>
          <a:p>
            <a:r>
              <a:t>2.数据存储加密：对存储在数据库中的数据进行加密处理，防止数据在存储介质中被非法访问。采用高强度加密算法，确保加密密钥的安全性。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访问控制策略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1.身份验证：对访问数据库的用户进行身份验证，确保只有授权用户可以访问数据库。</a:t>
            </a:r>
          </a:p>
          <a:p>
            <a:r>
              <a:t>2.权限管理：对不同用户设置不同的访问权限，实现权限分离和最小化原则，防止越权访问和数据泄露。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加密与访问控制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1.提高认证安全性：采用多因素认证方式，提高身份验证的安全性，防止密码被破解或泄露。</a:t>
            </a:r>
          </a:p>
          <a:p>
            <a:r>
              <a:t>2.动态口令：使用动态口令等技术，增加破解难度，降低账户被非法访问的风险。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审计与监控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1.操作记录：对数据库操作进行记录，实现可追溯性，便于事后分析和追责。</a:t>
            </a:r>
          </a:p>
          <a:p>
            <a:r>
              <a:t>2.实时监控：实时监控数据库访问行为，发现异常操作及时报警，防止数据被非法篡改或删除。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多因素认证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加密与访问控制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数据加密标准与合规性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1.遵循法规：遵循国家和行业相关法规和标准，确保数据库加密技术的合规性。</a:t>
            </a:r>
          </a:p>
          <a:p>
            <a:r>
              <a:t>2.数据保护：加强数据保护意识，确保加密密钥的安全存储和管理，防止密钥泄露。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新兴技术与安全挑战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1.跟上技术趋势：关注新兴技术如区块链、人工智能等在数据库安全领域的应用，提高数据库安全水平。</a:t>
            </a:r>
          </a:p>
          <a:p>
            <a:r>
              <a:t>2.应对安全挑战：针对新技术带来的安全挑战，采取有效的应对措施，确保数据库安全稳定。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数据备份与恢复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云数据库安全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数据备份与恢复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数据备份的重要性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1.数据备份是保障数据安全的重要手段，能够防止数据丢失和损坏。</a:t>
            </a:r>
          </a:p>
          <a:p>
            <a:r>
              <a:t>2.随着数据量不断增加，备份数据的存储和管理面临挑战。</a:t>
            </a:r>
          </a:p>
          <a:p>
            <a:r>
              <a:t>3.采用自动化备份工具可以提高备份效率和可靠性。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数据备份策略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1.定期备份数据，确保备份数据的完整性和可用性。</a:t>
            </a:r>
          </a:p>
          <a:p>
            <a:r>
              <a:t>2.采用增量备份或差异备份等方式，减少备份时间和存储空间占用。</a:t>
            </a:r>
          </a:p>
          <a:p>
            <a:r>
              <a:t>3.对备份数据进行加密和压缩，提高数据传输和存储的安全性。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数据备份与恢复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数据恢复流程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1.建立完善的数据恢复流程，确保在数据丢失或损坏时能够及时恢复数据。</a:t>
            </a:r>
          </a:p>
          <a:p>
            <a:r>
              <a:t>2.对备份数据进行定期检查和测试，确保备份数据的可恢复性。</a:t>
            </a:r>
          </a:p>
          <a:p>
            <a:r>
              <a:t>3.对数据进行恢复时，需注意数据的完整性和一致性。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数据恢复技术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1.采用专业的数据恢复工具和技术，提高数据恢复的效率和成功率。</a:t>
            </a:r>
          </a:p>
          <a:p>
            <a:r>
              <a:t>2.对不同类型的数据采用不同的恢复技术，确保数据的完整性和可用性。</a:t>
            </a:r>
          </a:p>
          <a:p>
            <a:r>
              <a:t>3.定期进行数据恢复演练，提高应对数据丢失的能力。</a:t>
            </a:r>
          </a:p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https://d.book118.com/298104055065006040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云数据库安全概述</vt:lpstr>
      <vt:lpstr> 云数据库安全概述</vt:lpstr>
      <vt:lpstr> 云数据库安全概述</vt:lpstr>
      <vt:lpstr> 云数据库安全概述</vt:lpstr>
      <vt:lpstr> 安全威胁与挑战</vt:lpstr>
      <vt:lpstr> 安全威胁与挑战</vt:lpstr>
      <vt:lpstr> 安全威胁与挑战</vt:lpstr>
      <vt:lpstr> 安全威胁与挑战</vt:lpstr>
      <vt:lpstr> 加密与访问控制</vt:lpstr>
      <vt:lpstr> 加密与访问控制</vt:lpstr>
      <vt:lpstr> 加密与访问控制</vt:lpstr>
      <vt:lpstr> 加密与访问控制</vt:lpstr>
      <vt:lpstr> 数据备份与恢复</vt:lpstr>
      <vt:lpstr> 数据备份与恢复</vt:lpstr>
      <vt:lpstr> 数据备份与恢复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2024-09-18T23:26:28.723</cp:lastPrinted>
  <dcterms:created xsi:type="dcterms:W3CDTF">2024-09-18T15:26:28Z</dcterms:created>
  <dcterms:modified xsi:type="dcterms:W3CDTF">2024-09-18T15:26:30Z</dcterms:modified>
</cp:coreProperties>
</file>