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2896760-53A3-440F-9E77-FD0314E6B3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9C6026B-D5D0-4488-B6A9-245D22ED69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96B8B8-8645-45A6-B53E-52E4EDD60F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05926E4-35BF-4384-8EEA-577304BB13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66C45E9-2303-4C41-A881-72C00A4E31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F2875A3-C5BE-40CC-AB5E-39784C2A0B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F095DB4-0C93-4962-A676-30103C49F6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D092139-D21A-42EF-9AF7-2D19BD1A56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D7E743A-842B-469B-8E03-B08487463F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2285114-157B-4334-B995-DFAA14769C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5B9B99-D0FC-48E4-935F-9526AEF159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png" /><Relationship Id="rId3" Type="http://schemas.openxmlformats.org/officeDocument/2006/relationships/image" Target="../media/image4.png" /><Relationship Id="rId4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98114010035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桥梁施工重大危险源的识别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838648" y="4167778"/>
            <a:ext cx="2333375" cy="34144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587678" y="4167778"/>
            <a:ext cx="2820047" cy="34144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2024-01-25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重大危险源识别方法与流程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桥梁施工中常见重大危险源类型及特点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重大危险源风险评估与等级划分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预防措施及应急预案制定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监管机制建立与完善建议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16200000">
            <a:off x="2007200" y="2256367"/>
            <a:ext cx="2931584" cy="2931584"/>
          </a:xfrm>
          <a:custGeom>
            <a:rect l="l" t="t" r="r" b="b"/>
            <a:pathLst>
              <a:path w="21600" h="21600">
                <a:moveTo>
                  <a:pt x="2950" y="15226"/>
                </a:moveTo>
                <a:cubicBezTo>
                  <a:pt x="2188" y="13875"/>
                  <a:pt x="1788" y="12351"/>
                  <a:pt x="1788" y="10800"/>
                </a:cubicBezTo>
                <a:cubicBezTo>
                  <a:pt x="1788" y="5822"/>
                  <a:pt x="5822" y="1788"/>
                  <a:pt x="10800" y="1788"/>
                </a:cubicBezTo>
                <a:cubicBezTo>
                  <a:pt x="15777" y="1788"/>
                  <a:pt x="19812" y="5822"/>
                  <a:pt x="19812" y="10800"/>
                </a:cubicBezTo>
                <a:cubicBezTo>
                  <a:pt x="19811" y="12351"/>
                  <a:pt x="19411" y="13875"/>
                  <a:pt x="18649" y="15226"/>
                </a:cubicBezTo>
                <a:lnTo>
                  <a:pt x="20207" y="16105"/>
                </a:lnTo>
                <a:cubicBezTo>
                  <a:pt x="21120" y="14486"/>
                  <a:pt x="21600" y="12658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2658"/>
                  <a:pt x="479" y="14486"/>
                  <a:pt x="1392" y="16105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16426183">
            <a:off x="2243210" y="2494492"/>
            <a:ext cx="2432049" cy="2434167"/>
          </a:xfrm>
          <a:custGeom>
            <a:rect l="l" t="t" r="r" b="b"/>
            <a:pathLst>
              <a:path w="21600" h="21600">
                <a:moveTo>
                  <a:pt x="2643" y="7715"/>
                </a:moveTo>
                <a:cubicBezTo>
                  <a:pt x="3926" y="4323"/>
                  <a:pt x="7173" y="2080"/>
                  <a:pt x="10799" y="2080"/>
                </a:cubicBezTo>
                <a:cubicBezTo>
                  <a:pt x="14426" y="2080"/>
                  <a:pt x="17673" y="4323"/>
                  <a:pt x="18956" y="7715"/>
                </a:cubicBezTo>
                <a:lnTo>
                  <a:pt x="20901" y="6979"/>
                </a:lnTo>
                <a:cubicBezTo>
                  <a:pt x="19313" y="2779"/>
                  <a:pt x="15290" y="-1"/>
                  <a:pt x="10800" y="-1"/>
                </a:cubicBezTo>
                <a:cubicBezTo>
                  <a:pt x="6309" y="-1"/>
                  <a:pt x="2286" y="2779"/>
                  <a:pt x="698" y="697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rot="-5400000">
            <a:off x="1752143" y="2015067"/>
            <a:ext cx="3414183" cy="3414184"/>
          </a:xfrm>
          <a:custGeom>
            <a:rect l="l" t="t" r="r" b="b"/>
            <a:pathLst>
              <a:path w="21600" h="21600">
                <a:moveTo>
                  <a:pt x="6106" y="18536"/>
                </a:moveTo>
                <a:cubicBezTo>
                  <a:pt x="3402" y="16896"/>
                  <a:pt x="1751" y="13962"/>
                  <a:pt x="1751" y="10800"/>
                </a:cubicBezTo>
                <a:cubicBezTo>
                  <a:pt x="1751" y="5802"/>
                  <a:pt x="5802" y="1751"/>
                  <a:pt x="10800" y="1751"/>
                </a:cubicBezTo>
                <a:cubicBezTo>
                  <a:pt x="15797" y="1751"/>
                  <a:pt x="19849" y="5802"/>
                  <a:pt x="19849" y="10800"/>
                </a:cubicBezTo>
                <a:cubicBezTo>
                  <a:pt x="19848" y="13962"/>
                  <a:pt x="18197" y="16896"/>
                  <a:pt x="15493" y="18536"/>
                </a:cubicBezTo>
                <a:lnTo>
                  <a:pt x="16401" y="20033"/>
                </a:lnTo>
                <a:cubicBezTo>
                  <a:pt x="19628" y="18075"/>
                  <a:pt x="21600" y="1457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4574"/>
                  <a:pt x="1971" y="18075"/>
                  <a:pt x="5198" y="20033"/>
                </a:cubicBezTo>
                <a:lnTo>
                  <a:pt x="6106" y="18536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510528" y="1542295"/>
            <a:ext cx="480060" cy="38273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511480" y="3223760"/>
            <a:ext cx="478346" cy="399410"/>
            <a:chOff x="6511480" y="3223760"/>
            <a:chExt cx="478346" cy="399410"/>
          </a:xfrm>
        </p:grpSpPr>
        <p:sp>
          <p:nvSpPr>
            <p:cNvPr id="7" name="AutoShape 7"/>
            <p:cNvSpPr/>
            <p:nvPr/>
          </p:nvSpPr>
          <p:spPr>
            <a:xfrm>
              <a:off x="6511480" y="3223760"/>
              <a:ext cx="478346" cy="39941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511480" y="4805669"/>
            <a:ext cx="478346" cy="413650"/>
            <a:chOff x="6511480" y="4805669"/>
            <a:chExt cx="478346" cy="413650"/>
          </a:xfrm>
        </p:grpSpPr>
        <p:sp>
          <p:nvSpPr>
            <p:cNvPr id="9" name="AutoShape 9"/>
            <p:cNvSpPr/>
            <p:nvPr/>
          </p:nvSpPr>
          <p:spPr>
            <a:xfrm>
              <a:off x="6511480" y="4805669"/>
              <a:ext cx="478346" cy="413650"/>
            </a:xfrm>
            <a:prstGeom prst="rect">
              <a:avLst/>
            </a:pr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0" name="Freeform 10"/>
          <p:cNvSpPr/>
          <p:nvPr/>
        </p:nvSpPr>
        <p:spPr>
          <a:xfrm>
            <a:off x="2802998" y="2871591"/>
            <a:ext cx="1701137" cy="1701137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6384512" y="2015068"/>
            <a:ext cx="5082159" cy="1071601"/>
            <a:chOff x="6384512" y="2015068"/>
            <a:chExt cx="5082159" cy="1071601"/>
          </a:xfrm>
        </p:grpSpPr>
        <p:sp>
          <p:nvSpPr>
            <p:cNvPr id="34" name="TextBox 34"/>
            <p:cNvSpPr txBox="1"/>
            <p:nvPr/>
          </p:nvSpPr>
          <p:spPr>
            <a:xfrm>
              <a:off x="6384512" y="2015068"/>
              <a:ext cx="5082159" cy="1071601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通过对桥梁施工过程中重大危险源的识别，及时采取预防措施，降低事故发生的概率，保障施工人员的生命安全和财产安全。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7116604" y="3155950"/>
            <a:ext cx="4476083" cy="490334"/>
            <a:chOff x="7116604" y="3155950"/>
            <a:chExt cx="4476083" cy="490334"/>
          </a:xfrm>
        </p:grpSpPr>
        <p:sp>
          <p:nvSpPr>
            <p:cNvPr id="36" name="TextBox 36"/>
            <p:cNvSpPr txBox="1"/>
            <p:nvPr/>
          </p:nvSpPr>
          <p:spPr>
            <a:xfrm>
              <a:off x="7116604" y="3155950"/>
              <a:ext cx="447608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提高施工效率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6510528" y="3652633"/>
            <a:ext cx="5082159" cy="1071601"/>
            <a:chOff x="6510528" y="3652633"/>
            <a:chExt cx="5082159" cy="1071601"/>
          </a:xfrm>
        </p:grpSpPr>
        <p:sp>
          <p:nvSpPr>
            <p:cNvPr id="38" name="TextBox 38"/>
            <p:cNvSpPr txBox="1"/>
            <p:nvPr/>
          </p:nvSpPr>
          <p:spPr>
            <a:xfrm>
              <a:off x="6510528" y="3652633"/>
              <a:ext cx="5082159" cy="1071601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通过对危险源的识别和控制，减少施工过程中的安全事故，避免因事故导致的停工和延误，从而提高施工效率。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7116604" y="4743284"/>
            <a:ext cx="4476083" cy="490334"/>
            <a:chOff x="7116604" y="4743284"/>
            <a:chExt cx="4476083" cy="490334"/>
          </a:xfrm>
        </p:grpSpPr>
        <p:sp>
          <p:nvSpPr>
            <p:cNvPr id="40" name="TextBox 40"/>
            <p:cNvSpPr txBox="1"/>
            <p:nvPr/>
          </p:nvSpPr>
          <p:spPr>
            <a:xfrm>
              <a:off x="7116604" y="4743284"/>
              <a:ext cx="447608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促进桥梁建设事业发展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6510528" y="5239966"/>
            <a:ext cx="5082159" cy="1071601"/>
            <a:chOff x="6510528" y="5239966"/>
            <a:chExt cx="5082159" cy="1071601"/>
          </a:xfrm>
        </p:grpSpPr>
        <p:sp>
          <p:nvSpPr>
            <p:cNvPr id="42" name="TextBox 42"/>
            <p:cNvSpPr txBox="1"/>
            <p:nvPr/>
          </p:nvSpPr>
          <p:spPr>
            <a:xfrm>
              <a:off x="6510528" y="5239966"/>
              <a:ext cx="5082159" cy="1071601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桥梁建设是国家基础设施建设的重要组成部分，通过对施工过程中的重大危险源进行有效管理，有助于提高桥梁建设质量，推动桥梁建设事业的可持续发展。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116604" y="1472796"/>
            <a:ext cx="4476083" cy="490334"/>
            <a:chOff x="7116604" y="1472796"/>
            <a:chExt cx="4476083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116604" y="1472796"/>
              <a:ext cx="447608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保障施工安全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3259" y="139481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03259" y="3911005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15856" y="391100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15856" y="1378942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703007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危险源种类繁多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703007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桥梁施工过程中可能遇到的危险源包括高处坠落、物体打击、坍塌、触电、中毒窒息等，这些危险源的存在给施工安全带来了极大的挑战。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98702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施工环境复杂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98702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桥梁施工往往涉及高空、水下、峡谷等复杂环境，这些环境因素增加了施工的难度和危险性。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686105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施工工艺多样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686105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桥梁施工采用的工艺方法多种多样，包括吊装、浇筑、拼装等，不同工艺方法带来的危险源也不尽相同。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98702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施工人员素质参差不齐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98702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桥梁施工需要大量施工人员参与，人员素质参差不齐，部分人员可能缺乏安全意识和操作技能，增加了施工过程中的安全隐患。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桥梁施工特点及危险源概述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重大危险源识别方法与流程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2714886">
            <a:off x="5094176" y="2836252"/>
            <a:ext cx="2009746" cy="2009746"/>
          </a:xfrm>
          <a:prstGeom prst="rect">
            <a:avLst/>
          </a:prstGeom>
          <a:noFill/>
          <a:ln w="9525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5669280" y="2019239"/>
            <a:ext cx="907085" cy="907085"/>
            <a:chOff x="5669280" y="2019239"/>
            <a:chExt cx="907085" cy="907085"/>
          </a:xfrm>
        </p:grpSpPr>
        <p:sp>
          <p:nvSpPr>
            <p:cNvPr id="4" name="AutoShape 4"/>
            <p:cNvSpPr/>
            <p:nvPr/>
          </p:nvSpPr>
          <p:spPr>
            <a:xfrm>
              <a:off x="5669280" y="2019239"/>
              <a:ext cx="907085" cy="907085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4308287" y="3403519"/>
            <a:ext cx="827715" cy="827715"/>
            <a:chOff x="4308287" y="3403519"/>
            <a:chExt cx="827715" cy="827715"/>
          </a:xfrm>
        </p:grpSpPr>
        <p:sp>
          <p:nvSpPr>
            <p:cNvPr id="6" name="AutoShape 6"/>
            <p:cNvSpPr/>
            <p:nvPr/>
          </p:nvSpPr>
          <p:spPr>
            <a:xfrm>
              <a:off x="4308287" y="3403519"/>
              <a:ext cx="827715" cy="827715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669280" y="4551274"/>
            <a:ext cx="907085" cy="907085"/>
            <a:chOff x="5669280" y="4551274"/>
            <a:chExt cx="907085" cy="907085"/>
          </a:xfrm>
        </p:grpSpPr>
        <p:sp>
          <p:nvSpPr>
            <p:cNvPr id="8" name="AutoShape 8"/>
            <p:cNvSpPr/>
            <p:nvPr/>
          </p:nvSpPr>
          <p:spPr>
            <a:xfrm>
              <a:off x="5669280" y="4551274"/>
              <a:ext cx="907085" cy="907085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7062094" y="3403519"/>
            <a:ext cx="827715" cy="827715"/>
            <a:chOff x="7062094" y="3403519"/>
            <a:chExt cx="827715" cy="827715"/>
          </a:xfrm>
        </p:grpSpPr>
        <p:sp>
          <p:nvSpPr>
            <p:cNvPr id="10" name="AutoShape 10"/>
            <p:cNvSpPr/>
            <p:nvPr/>
          </p:nvSpPr>
          <p:spPr>
            <a:xfrm>
              <a:off x="7062094" y="3403519"/>
              <a:ext cx="827715" cy="827715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1" name="AutoShape 11"/>
          <p:cNvSpPr/>
          <p:nvPr/>
        </p:nvSpPr>
        <p:spPr>
          <a:xfrm>
            <a:off x="724975" y="1688692"/>
            <a:ext cx="3241937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专家调查法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24975" y="2014081"/>
            <a:ext cx="3241937" cy="162580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利用专家经验、知识和判断力，对施工过程中的潜在危险源进行识别和评价。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231186" y="1658092"/>
            <a:ext cx="3241937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安全检查表法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8231186" y="1983478"/>
            <a:ext cx="3241937" cy="164750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根据桥梁施工特点，制定详细的安全检查表，逐项排查潜在的危险源。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24975" y="3885433"/>
            <a:ext cx="3241937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预先危险性分析法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724975" y="4210824"/>
            <a:ext cx="3241937" cy="163833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在施工前对桥梁结构、施工工艺、设备等进行综合分析，预测可能出现的危险源。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8231186" y="3854834"/>
            <a:ext cx="3241937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故障模式与影响分析法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231186" y="4180220"/>
            <a:ext cx="3241937" cy="1668938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通过分析桥梁施工过程中可能出现的故障模式及其对系统的影响，识别危险源。</a:t>
            </a:r>
            <a:endParaRPr lang="en-US" sz="1100"/>
          </a:p>
        </p:txBody>
      </p:sp>
      <p:grpSp>
        <p:nvGrpSpPr>
          <p:cNvPr id="19" name="Group 19"/>
          <p:cNvGrpSpPr/>
          <p:nvPr/>
        </p:nvGrpSpPr>
        <p:grpSpPr>
          <a:xfrm>
            <a:off x="5835091" y="2197120"/>
            <a:ext cx="575584" cy="551200"/>
            <a:chOff x="5835091" y="2197120"/>
            <a:chExt cx="575584" cy="551200"/>
          </a:xfrm>
        </p:grpSpPr>
        <p:sp>
          <p:nvSpPr>
            <p:cNvPr id="20" name="Freeform 20"/>
            <p:cNvSpPr/>
            <p:nvPr/>
          </p:nvSpPr>
          <p:spPr>
            <a:xfrm>
              <a:off x="5835091" y="2197120"/>
              <a:ext cx="575584" cy="551200"/>
            </a:xfrm>
            <a:custGeom>
              <a:rect l="l" t="t" r="r" b="b"/>
              <a:pathLst>
                <a:path w="21600" h="21600">
                  <a:moveTo>
                    <a:pt x="18180" y="12132"/>
                  </a:moveTo>
                  <a:cubicBezTo>
                    <a:pt x="17710" y="12226"/>
                    <a:pt x="17327" y="12561"/>
                    <a:pt x="17170" y="13012"/>
                  </a:cubicBezTo>
                  <a:cubicBezTo>
                    <a:pt x="17083" y="13261"/>
                    <a:pt x="16981" y="13503"/>
                    <a:pt x="16868" y="13738"/>
                  </a:cubicBezTo>
                  <a:cubicBezTo>
                    <a:pt x="16658" y="14169"/>
                    <a:pt x="16694" y="14677"/>
                    <a:pt x="16959" y="15075"/>
                  </a:cubicBezTo>
                  <a:lnTo>
                    <a:pt x="18131" y="16833"/>
                  </a:lnTo>
                  <a:lnTo>
                    <a:pt x="16832" y="18132"/>
                  </a:lnTo>
                  <a:lnTo>
                    <a:pt x="15075" y="16960"/>
                  </a:lnTo>
                  <a:cubicBezTo>
                    <a:pt x="14850" y="16810"/>
                    <a:pt x="14589" y="16733"/>
                    <a:pt x="14326" y="16733"/>
                  </a:cubicBezTo>
                  <a:cubicBezTo>
                    <a:pt x="14126" y="16733"/>
                    <a:pt x="13924" y="16778"/>
                    <a:pt x="13738" y="16868"/>
                  </a:cubicBezTo>
                  <a:cubicBezTo>
                    <a:pt x="13504" y="16981"/>
                    <a:pt x="13262" y="17083"/>
                    <a:pt x="13012" y="17170"/>
                  </a:cubicBezTo>
                  <a:cubicBezTo>
                    <a:pt x="12561" y="17327"/>
                    <a:pt x="12226" y="17712"/>
                    <a:pt x="12133" y="18180"/>
                  </a:cubicBezTo>
                  <a:lnTo>
                    <a:pt x="11717" y="20249"/>
                  </a:lnTo>
                  <a:lnTo>
                    <a:pt x="9881" y="20249"/>
                  </a:lnTo>
                  <a:lnTo>
                    <a:pt x="9467" y="18180"/>
                  </a:lnTo>
                  <a:cubicBezTo>
                    <a:pt x="9373" y="17712"/>
                    <a:pt x="9039" y="17327"/>
                    <a:pt x="8588" y="17170"/>
                  </a:cubicBezTo>
                  <a:cubicBezTo>
                    <a:pt x="8339" y="17083"/>
                    <a:pt x="8096" y="16983"/>
                    <a:pt x="7861" y="16869"/>
                  </a:cubicBezTo>
                  <a:cubicBezTo>
                    <a:pt x="7675" y="16778"/>
                    <a:pt x="7474" y="16733"/>
                    <a:pt x="7273" y="16733"/>
                  </a:cubicBezTo>
                  <a:cubicBezTo>
                    <a:pt x="7011" y="16733"/>
                    <a:pt x="6750" y="16810"/>
                    <a:pt x="6525" y="16960"/>
                  </a:cubicBezTo>
                  <a:lnTo>
                    <a:pt x="4767" y="18132"/>
                  </a:lnTo>
                  <a:lnTo>
                    <a:pt x="3468" y="16833"/>
                  </a:lnTo>
                  <a:lnTo>
                    <a:pt x="4639" y="15075"/>
                  </a:lnTo>
                  <a:cubicBezTo>
                    <a:pt x="4904" y="14677"/>
                    <a:pt x="4939" y="14169"/>
                    <a:pt x="4732" y="13738"/>
                  </a:cubicBezTo>
                  <a:cubicBezTo>
                    <a:pt x="4618" y="13504"/>
                    <a:pt x="4516" y="13263"/>
                    <a:pt x="4429" y="13013"/>
                  </a:cubicBezTo>
                  <a:cubicBezTo>
                    <a:pt x="4273" y="12561"/>
                    <a:pt x="3888" y="12227"/>
                    <a:pt x="3419" y="12133"/>
                  </a:cubicBezTo>
                  <a:lnTo>
                    <a:pt x="1350" y="11718"/>
                  </a:lnTo>
                  <a:lnTo>
                    <a:pt x="1349" y="9882"/>
                  </a:lnTo>
                  <a:lnTo>
                    <a:pt x="3419" y="9468"/>
                  </a:lnTo>
                  <a:cubicBezTo>
                    <a:pt x="3888" y="9374"/>
                    <a:pt x="4273" y="9039"/>
                    <a:pt x="4429" y="8588"/>
                  </a:cubicBezTo>
                  <a:cubicBezTo>
                    <a:pt x="4516" y="8338"/>
                    <a:pt x="4617" y="8096"/>
                    <a:pt x="4731" y="7862"/>
                  </a:cubicBezTo>
                  <a:cubicBezTo>
                    <a:pt x="4940" y="7431"/>
                    <a:pt x="4905" y="6923"/>
                    <a:pt x="4639" y="6524"/>
                  </a:cubicBezTo>
                  <a:lnTo>
                    <a:pt x="3468" y="4767"/>
                  </a:lnTo>
                  <a:lnTo>
                    <a:pt x="4767" y="3468"/>
                  </a:lnTo>
                  <a:lnTo>
                    <a:pt x="6525" y="4639"/>
                  </a:lnTo>
                  <a:cubicBezTo>
                    <a:pt x="6750" y="4790"/>
                    <a:pt x="7011" y="4866"/>
                    <a:pt x="7273" y="4866"/>
                  </a:cubicBezTo>
                  <a:cubicBezTo>
                    <a:pt x="7474" y="4866"/>
                    <a:pt x="7674" y="4822"/>
                    <a:pt x="7861" y="4732"/>
                  </a:cubicBezTo>
                  <a:cubicBezTo>
                    <a:pt x="8095" y="4619"/>
                    <a:pt x="8337" y="4517"/>
                    <a:pt x="8586" y="4430"/>
                  </a:cubicBezTo>
                  <a:cubicBezTo>
                    <a:pt x="9039" y="4272"/>
                    <a:pt x="9373" y="3888"/>
                    <a:pt x="9467" y="3420"/>
                  </a:cubicBezTo>
                  <a:lnTo>
                    <a:pt x="9881" y="1350"/>
                  </a:lnTo>
                  <a:lnTo>
                    <a:pt x="11717" y="1350"/>
                  </a:lnTo>
                  <a:lnTo>
                    <a:pt x="12131" y="3420"/>
                  </a:lnTo>
                  <a:cubicBezTo>
                    <a:pt x="12225" y="3888"/>
                    <a:pt x="12560" y="4272"/>
                    <a:pt x="13012" y="4430"/>
                  </a:cubicBezTo>
                  <a:cubicBezTo>
                    <a:pt x="13261" y="4517"/>
                    <a:pt x="13502" y="4617"/>
                    <a:pt x="13737" y="4731"/>
                  </a:cubicBezTo>
                  <a:cubicBezTo>
                    <a:pt x="13924" y="4822"/>
                    <a:pt x="14125" y="4866"/>
                    <a:pt x="14326" y="4866"/>
                  </a:cubicBezTo>
                  <a:cubicBezTo>
                    <a:pt x="14589" y="4866"/>
                    <a:pt x="14850" y="4790"/>
                    <a:pt x="15075" y="4639"/>
                  </a:cubicBezTo>
                  <a:lnTo>
                    <a:pt x="16832" y="3468"/>
                  </a:lnTo>
                  <a:lnTo>
                    <a:pt x="18131" y="4767"/>
                  </a:lnTo>
                  <a:lnTo>
                    <a:pt x="16959" y="6524"/>
                  </a:lnTo>
                  <a:cubicBezTo>
                    <a:pt x="16694" y="6923"/>
                    <a:pt x="16660" y="7431"/>
                    <a:pt x="16867" y="7861"/>
                  </a:cubicBezTo>
                  <a:cubicBezTo>
                    <a:pt x="16980" y="8096"/>
                    <a:pt x="17083" y="8337"/>
                    <a:pt x="17170" y="8587"/>
                  </a:cubicBezTo>
                  <a:cubicBezTo>
                    <a:pt x="17327" y="9039"/>
                    <a:pt x="17710" y="9373"/>
                    <a:pt x="18180" y="9467"/>
                  </a:cubicBezTo>
                  <a:lnTo>
                    <a:pt x="20248" y="9882"/>
                  </a:lnTo>
                  <a:lnTo>
                    <a:pt x="20250" y="11718"/>
                  </a:lnTo>
                  <a:cubicBezTo>
                    <a:pt x="20250" y="11718"/>
                    <a:pt x="18180" y="12132"/>
                    <a:pt x="18180" y="12132"/>
                  </a:cubicBezTo>
                  <a:close/>
                  <a:moveTo>
                    <a:pt x="20513" y="8558"/>
                  </a:moveTo>
                  <a:lnTo>
                    <a:pt x="18445" y="8143"/>
                  </a:lnTo>
                  <a:cubicBezTo>
                    <a:pt x="18341" y="7844"/>
                    <a:pt x="18218" y="7554"/>
                    <a:pt x="18082" y="7273"/>
                  </a:cubicBezTo>
                  <a:lnTo>
                    <a:pt x="19254" y="5516"/>
                  </a:lnTo>
                  <a:cubicBezTo>
                    <a:pt x="19611" y="4980"/>
                    <a:pt x="19540" y="4268"/>
                    <a:pt x="19085" y="3813"/>
                  </a:cubicBezTo>
                  <a:lnTo>
                    <a:pt x="17787" y="2514"/>
                  </a:lnTo>
                  <a:cubicBezTo>
                    <a:pt x="17526" y="2253"/>
                    <a:pt x="17181" y="2118"/>
                    <a:pt x="16831" y="2118"/>
                  </a:cubicBezTo>
                  <a:cubicBezTo>
                    <a:pt x="16573" y="2118"/>
                    <a:pt x="16312" y="2193"/>
                    <a:pt x="16084" y="2345"/>
                  </a:cubicBezTo>
                  <a:lnTo>
                    <a:pt x="14326" y="3516"/>
                  </a:lnTo>
                  <a:cubicBezTo>
                    <a:pt x="14044" y="3380"/>
                    <a:pt x="13754" y="3258"/>
                    <a:pt x="13455" y="3155"/>
                  </a:cubicBezTo>
                  <a:lnTo>
                    <a:pt x="13041" y="1085"/>
                  </a:lnTo>
                  <a:cubicBezTo>
                    <a:pt x="12916" y="454"/>
                    <a:pt x="12361" y="0"/>
                    <a:pt x="11717" y="0"/>
                  </a:cubicBezTo>
                  <a:lnTo>
                    <a:pt x="9881" y="0"/>
                  </a:lnTo>
                  <a:cubicBezTo>
                    <a:pt x="9238" y="0"/>
                    <a:pt x="8684" y="454"/>
                    <a:pt x="8557" y="1085"/>
                  </a:cubicBezTo>
                  <a:lnTo>
                    <a:pt x="8143" y="3155"/>
                  </a:lnTo>
                  <a:cubicBezTo>
                    <a:pt x="7843" y="3258"/>
                    <a:pt x="7554" y="3381"/>
                    <a:pt x="7273" y="3516"/>
                  </a:cubicBezTo>
                  <a:lnTo>
                    <a:pt x="5516" y="2345"/>
                  </a:lnTo>
                  <a:cubicBezTo>
                    <a:pt x="5287" y="2193"/>
                    <a:pt x="5026" y="2118"/>
                    <a:pt x="4767" y="2118"/>
                  </a:cubicBezTo>
                  <a:cubicBezTo>
                    <a:pt x="4419" y="2118"/>
                    <a:pt x="4073" y="2253"/>
                    <a:pt x="3812" y="2514"/>
                  </a:cubicBezTo>
                  <a:lnTo>
                    <a:pt x="2514" y="3813"/>
                  </a:lnTo>
                  <a:cubicBezTo>
                    <a:pt x="2059" y="4268"/>
                    <a:pt x="1988" y="4980"/>
                    <a:pt x="2345" y="5516"/>
                  </a:cubicBezTo>
                  <a:lnTo>
                    <a:pt x="3516" y="7273"/>
                  </a:lnTo>
                  <a:cubicBezTo>
                    <a:pt x="3380" y="7555"/>
                    <a:pt x="3258" y="7844"/>
                    <a:pt x="3154" y="8144"/>
                  </a:cubicBezTo>
                  <a:lnTo>
                    <a:pt x="1085" y="8558"/>
                  </a:lnTo>
                  <a:cubicBezTo>
                    <a:pt x="454" y="8684"/>
                    <a:pt x="0" y="9238"/>
                    <a:pt x="0" y="9882"/>
                  </a:cubicBezTo>
                  <a:lnTo>
                    <a:pt x="0" y="11718"/>
                  </a:lnTo>
                  <a:cubicBezTo>
                    <a:pt x="0" y="12361"/>
                    <a:pt x="454" y="12916"/>
                    <a:pt x="1085" y="13042"/>
                  </a:cubicBezTo>
                  <a:lnTo>
                    <a:pt x="3154" y="13456"/>
                  </a:lnTo>
                  <a:cubicBezTo>
                    <a:pt x="3258" y="13755"/>
                    <a:pt x="3380" y="14046"/>
                    <a:pt x="3516" y="14326"/>
                  </a:cubicBezTo>
                  <a:lnTo>
                    <a:pt x="2345" y="16083"/>
                  </a:lnTo>
                  <a:cubicBezTo>
                    <a:pt x="1988" y="16619"/>
                    <a:pt x="2059" y="17332"/>
                    <a:pt x="2514" y="17787"/>
                  </a:cubicBezTo>
                  <a:lnTo>
                    <a:pt x="3812" y="19086"/>
                  </a:lnTo>
                  <a:cubicBezTo>
                    <a:pt x="4073" y="19346"/>
                    <a:pt x="4419" y="19482"/>
                    <a:pt x="4767" y="19482"/>
                  </a:cubicBezTo>
                  <a:cubicBezTo>
                    <a:pt x="5026" y="19482"/>
                    <a:pt x="5287" y="19406"/>
                    <a:pt x="5516" y="19254"/>
                  </a:cubicBezTo>
                  <a:lnTo>
                    <a:pt x="7273" y="18083"/>
                  </a:lnTo>
                  <a:cubicBezTo>
                    <a:pt x="7554" y="18220"/>
                    <a:pt x="7843" y="18341"/>
                    <a:pt x="8143" y="18445"/>
                  </a:cubicBezTo>
                  <a:lnTo>
                    <a:pt x="8557" y="20514"/>
                  </a:lnTo>
                  <a:cubicBezTo>
                    <a:pt x="8684" y="21146"/>
                    <a:pt x="9238" y="21599"/>
                    <a:pt x="9881" y="21599"/>
                  </a:cubicBezTo>
                  <a:lnTo>
                    <a:pt x="11717" y="21599"/>
                  </a:lnTo>
                  <a:cubicBezTo>
                    <a:pt x="12361" y="21599"/>
                    <a:pt x="12916" y="21146"/>
                    <a:pt x="13041" y="20514"/>
                  </a:cubicBezTo>
                  <a:lnTo>
                    <a:pt x="13456" y="18445"/>
                  </a:lnTo>
                  <a:cubicBezTo>
                    <a:pt x="13755" y="18341"/>
                    <a:pt x="14046" y="18219"/>
                    <a:pt x="14326" y="18083"/>
                  </a:cubicBezTo>
                  <a:lnTo>
                    <a:pt x="16084" y="19254"/>
                  </a:lnTo>
                  <a:cubicBezTo>
                    <a:pt x="16312" y="19406"/>
                    <a:pt x="16573" y="19482"/>
                    <a:pt x="16831" y="19482"/>
                  </a:cubicBezTo>
                  <a:cubicBezTo>
                    <a:pt x="17181" y="19482"/>
                    <a:pt x="17526" y="19346"/>
                    <a:pt x="17787" y="19086"/>
                  </a:cubicBezTo>
                  <a:lnTo>
                    <a:pt x="19085" y="17787"/>
                  </a:lnTo>
                  <a:cubicBezTo>
                    <a:pt x="19540" y="17332"/>
                    <a:pt x="19611" y="16619"/>
                    <a:pt x="19254" y="16083"/>
                  </a:cubicBezTo>
                  <a:lnTo>
                    <a:pt x="18082" y="14326"/>
                  </a:lnTo>
                  <a:cubicBezTo>
                    <a:pt x="18219" y="14045"/>
                    <a:pt x="18341" y="13755"/>
                    <a:pt x="18445" y="13456"/>
                  </a:cubicBezTo>
                  <a:lnTo>
                    <a:pt x="20513" y="13042"/>
                  </a:lnTo>
                  <a:cubicBezTo>
                    <a:pt x="21145" y="12916"/>
                    <a:pt x="21599" y="12361"/>
                    <a:pt x="21599" y="11718"/>
                  </a:cubicBezTo>
                  <a:lnTo>
                    <a:pt x="21599" y="9882"/>
                  </a:lnTo>
                  <a:cubicBezTo>
                    <a:pt x="21599" y="9238"/>
                    <a:pt x="21145" y="8684"/>
                    <a:pt x="20513" y="855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5997366" y="2351715"/>
              <a:ext cx="251887" cy="241158"/>
            </a:xfrm>
            <a:custGeom>
              <a:rect l="l" t="t" r="r" b="b"/>
              <a:pathLst>
                <a:path w="21600" h="21600">
                  <a:moveTo>
                    <a:pt x="10800" y="20250"/>
                  </a:moveTo>
                  <a:cubicBezTo>
                    <a:pt x="5580" y="20250"/>
                    <a:pt x="1350" y="16017"/>
                    <a:pt x="1350" y="10800"/>
                  </a:cubicBezTo>
                  <a:cubicBezTo>
                    <a:pt x="1350" y="5582"/>
                    <a:pt x="5580" y="1349"/>
                    <a:pt x="10800" y="1349"/>
                  </a:cubicBezTo>
                  <a:cubicBezTo>
                    <a:pt x="16016" y="1349"/>
                    <a:pt x="20250" y="5582"/>
                    <a:pt x="20250" y="10800"/>
                  </a:cubicBezTo>
                  <a:cubicBezTo>
                    <a:pt x="20250" y="16017"/>
                    <a:pt x="16016" y="20250"/>
                    <a:pt x="10800" y="20250"/>
                  </a:cubicBezTo>
                  <a:moveTo>
                    <a:pt x="10800" y="0"/>
                  </a:moveTo>
                  <a:cubicBezTo>
                    <a:pt x="4836" y="0"/>
                    <a:pt x="0" y="4836"/>
                    <a:pt x="0" y="10800"/>
                  </a:cubicBezTo>
                  <a:cubicBezTo>
                    <a:pt x="0" y="16763"/>
                    <a:pt x="4836" y="21600"/>
                    <a:pt x="10800" y="21600"/>
                  </a:cubicBezTo>
                  <a:cubicBezTo>
                    <a:pt x="16763" y="21600"/>
                    <a:pt x="21599" y="16763"/>
                    <a:pt x="21599" y="10800"/>
                  </a:cubicBezTo>
                  <a:cubicBezTo>
                    <a:pt x="21599" y="4836"/>
                    <a:pt x="16763" y="0"/>
                    <a:pt x="10800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6050524" y="2403531"/>
              <a:ext cx="144597" cy="138501"/>
            </a:xfrm>
            <a:custGeom>
              <a:rect l="l" t="t" r="r" b="b"/>
              <a:pathLst>
                <a:path w="21600" h="21600">
                  <a:moveTo>
                    <a:pt x="10800" y="18900"/>
                  </a:moveTo>
                  <a:cubicBezTo>
                    <a:pt x="6328" y="18900"/>
                    <a:pt x="2699" y="15271"/>
                    <a:pt x="2699" y="10800"/>
                  </a:cubicBezTo>
                  <a:cubicBezTo>
                    <a:pt x="2699" y="6329"/>
                    <a:pt x="6328" y="2700"/>
                    <a:pt x="10800" y="2700"/>
                  </a:cubicBezTo>
                  <a:cubicBezTo>
                    <a:pt x="15271" y="2700"/>
                    <a:pt x="18899" y="6329"/>
                    <a:pt x="18899" y="10800"/>
                  </a:cubicBezTo>
                  <a:cubicBezTo>
                    <a:pt x="18899" y="15271"/>
                    <a:pt x="15271" y="18900"/>
                    <a:pt x="10800" y="18900"/>
                  </a:cubicBezTo>
                  <a:moveTo>
                    <a:pt x="10800" y="0"/>
                  </a:moveTo>
                  <a:cubicBezTo>
                    <a:pt x="4830" y="0"/>
                    <a:pt x="0" y="4833"/>
                    <a:pt x="0" y="10800"/>
                  </a:cubicBezTo>
                  <a:cubicBezTo>
                    <a:pt x="0" y="16766"/>
                    <a:pt x="4830" y="21599"/>
                    <a:pt x="10800" y="21599"/>
                  </a:cubicBezTo>
                  <a:cubicBezTo>
                    <a:pt x="16764" y="21599"/>
                    <a:pt x="21600" y="16766"/>
                    <a:pt x="21600" y="10800"/>
                  </a:cubicBezTo>
                  <a:cubicBezTo>
                    <a:pt x="21600" y="4833"/>
                    <a:pt x="16764" y="0"/>
                    <a:pt x="10800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21769" y="3583229"/>
            <a:ext cx="400751" cy="515722"/>
            <a:chOff x="4521769" y="3583229"/>
            <a:chExt cx="400751" cy="515722"/>
          </a:xfrm>
        </p:grpSpPr>
        <p:sp>
          <p:nvSpPr>
            <p:cNvPr id="24" name="Freeform 24"/>
            <p:cNvSpPr/>
            <p:nvPr/>
          </p:nvSpPr>
          <p:spPr>
            <a:xfrm>
              <a:off x="4521769" y="3583229"/>
              <a:ext cx="400751" cy="515722"/>
            </a:xfrm>
            <a:custGeom>
              <a:rect l="l" t="t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5" name="Freeform 25"/>
          <p:cNvSpPr/>
          <p:nvPr/>
        </p:nvSpPr>
        <p:spPr>
          <a:xfrm>
            <a:off x="7254083" y="3590222"/>
            <a:ext cx="480270" cy="477455"/>
          </a:xfrm>
          <a:custGeom>
            <a:rect l="l" t="t" r="r" b="b"/>
            <a:pathLst>
              <a:path w="21020" h="21600">
                <a:moveTo>
                  <a:pt x="18846" y="7946"/>
                </a:moveTo>
                <a:lnTo>
                  <a:pt x="17740" y="9091"/>
                </a:lnTo>
                <a:cubicBezTo>
                  <a:pt x="17740" y="8939"/>
                  <a:pt x="17758" y="8792"/>
                  <a:pt x="17744" y="8636"/>
                </a:cubicBezTo>
                <a:cubicBezTo>
                  <a:pt x="17629" y="7331"/>
                  <a:pt x="17036" y="6068"/>
                  <a:pt x="16074" y="5080"/>
                </a:cubicBezTo>
                <a:cubicBezTo>
                  <a:pt x="15004" y="3980"/>
                  <a:pt x="13585" y="3348"/>
                  <a:pt x="12180" y="3345"/>
                </a:cubicBezTo>
                <a:lnTo>
                  <a:pt x="13268" y="2218"/>
                </a:lnTo>
                <a:cubicBezTo>
                  <a:pt x="13812" y="1659"/>
                  <a:pt x="14572" y="1350"/>
                  <a:pt x="15403" y="1350"/>
                </a:cubicBezTo>
                <a:cubicBezTo>
                  <a:pt x="16460" y="1350"/>
                  <a:pt x="17546" y="1840"/>
                  <a:pt x="18381" y="2696"/>
                </a:cubicBezTo>
                <a:cubicBezTo>
                  <a:pt x="19165" y="3500"/>
                  <a:pt x="19631" y="4499"/>
                  <a:pt x="19698" y="5510"/>
                </a:cubicBezTo>
                <a:cubicBezTo>
                  <a:pt x="19760" y="6453"/>
                  <a:pt x="19457" y="7317"/>
                  <a:pt x="18846" y="7946"/>
                </a:cubicBezTo>
                <a:moveTo>
                  <a:pt x="5828" y="19329"/>
                </a:moveTo>
                <a:cubicBezTo>
                  <a:pt x="5813" y="18424"/>
                  <a:pt x="5454" y="17481"/>
                  <a:pt x="4730" y="16739"/>
                </a:cubicBezTo>
                <a:cubicBezTo>
                  <a:pt x="4046" y="16034"/>
                  <a:pt x="3150" y="15628"/>
                  <a:pt x="2257" y="15592"/>
                </a:cubicBezTo>
                <a:lnTo>
                  <a:pt x="2911" y="13157"/>
                </a:lnTo>
                <a:cubicBezTo>
                  <a:pt x="2959" y="12995"/>
                  <a:pt x="3052" y="12835"/>
                  <a:pt x="3168" y="12695"/>
                </a:cubicBezTo>
                <a:cubicBezTo>
                  <a:pt x="4485" y="11726"/>
                  <a:pt x="6512" y="12012"/>
                  <a:pt x="7920" y="13460"/>
                </a:cubicBezTo>
                <a:cubicBezTo>
                  <a:pt x="9409" y="14990"/>
                  <a:pt x="9639" y="17230"/>
                  <a:pt x="8492" y="18568"/>
                </a:cubicBezTo>
                <a:cubicBezTo>
                  <a:pt x="8416" y="18609"/>
                  <a:pt x="8339" y="18648"/>
                  <a:pt x="8256" y="18675"/>
                </a:cubicBezTo>
                <a:cubicBezTo>
                  <a:pt x="8256" y="18675"/>
                  <a:pt x="5828" y="19329"/>
                  <a:pt x="5828" y="19329"/>
                </a:cubicBezTo>
                <a:close/>
                <a:moveTo>
                  <a:pt x="2737" y="20164"/>
                </a:moveTo>
                <a:cubicBezTo>
                  <a:pt x="2665" y="20181"/>
                  <a:pt x="2443" y="20239"/>
                  <a:pt x="2291" y="20249"/>
                </a:cubicBezTo>
                <a:cubicBezTo>
                  <a:pt x="1751" y="20244"/>
                  <a:pt x="1313" y="19792"/>
                  <a:pt x="1313" y="19237"/>
                </a:cubicBezTo>
                <a:cubicBezTo>
                  <a:pt x="1321" y="19124"/>
                  <a:pt x="1365" y="18929"/>
                  <a:pt x="1380" y="18857"/>
                </a:cubicBezTo>
                <a:lnTo>
                  <a:pt x="2071" y="16283"/>
                </a:lnTo>
                <a:cubicBezTo>
                  <a:pt x="2822" y="16261"/>
                  <a:pt x="3630" y="16562"/>
                  <a:pt x="4265" y="17215"/>
                </a:cubicBezTo>
                <a:cubicBezTo>
                  <a:pt x="4911" y="17878"/>
                  <a:pt x="5214" y="18725"/>
                  <a:pt x="5181" y="19504"/>
                </a:cubicBezTo>
                <a:cubicBezTo>
                  <a:pt x="5181" y="19504"/>
                  <a:pt x="2737" y="20164"/>
                  <a:pt x="2737" y="20164"/>
                </a:cubicBezTo>
                <a:close/>
                <a:moveTo>
                  <a:pt x="6888" y="11179"/>
                </a:moveTo>
                <a:cubicBezTo>
                  <a:pt x="6280" y="10927"/>
                  <a:pt x="5642" y="10783"/>
                  <a:pt x="5004" y="10774"/>
                </a:cubicBezTo>
                <a:lnTo>
                  <a:pt x="10063" y="5536"/>
                </a:lnTo>
                <a:cubicBezTo>
                  <a:pt x="10838" y="4759"/>
                  <a:pt x="11966" y="4536"/>
                  <a:pt x="13077" y="4819"/>
                </a:cubicBezTo>
                <a:cubicBezTo>
                  <a:pt x="13077" y="4819"/>
                  <a:pt x="6888" y="11179"/>
                  <a:pt x="6888" y="11179"/>
                </a:cubicBezTo>
                <a:close/>
                <a:moveTo>
                  <a:pt x="9717" y="13672"/>
                </a:moveTo>
                <a:cubicBezTo>
                  <a:pt x="9473" y="13258"/>
                  <a:pt x="9194" y="12859"/>
                  <a:pt x="8848" y="12505"/>
                </a:cubicBezTo>
                <a:cubicBezTo>
                  <a:pt x="8447" y="12093"/>
                  <a:pt x="7986" y="11770"/>
                  <a:pt x="7507" y="11498"/>
                </a:cubicBezTo>
                <a:lnTo>
                  <a:pt x="13767" y="5064"/>
                </a:lnTo>
                <a:cubicBezTo>
                  <a:pt x="14259" y="5288"/>
                  <a:pt x="14729" y="5607"/>
                  <a:pt x="15145" y="6035"/>
                </a:cubicBezTo>
                <a:cubicBezTo>
                  <a:pt x="15500" y="6398"/>
                  <a:pt x="15775" y="6806"/>
                  <a:pt x="15987" y="7229"/>
                </a:cubicBezTo>
                <a:cubicBezTo>
                  <a:pt x="15987" y="7229"/>
                  <a:pt x="9717" y="13672"/>
                  <a:pt x="9717" y="13672"/>
                </a:cubicBezTo>
                <a:close/>
                <a:moveTo>
                  <a:pt x="10519" y="16061"/>
                </a:moveTo>
                <a:cubicBezTo>
                  <a:pt x="10465" y="15452"/>
                  <a:pt x="10298" y="14854"/>
                  <a:pt x="10047" y="14288"/>
                </a:cubicBezTo>
                <a:lnTo>
                  <a:pt x="16257" y="7906"/>
                </a:lnTo>
                <a:cubicBezTo>
                  <a:pt x="16637" y="9140"/>
                  <a:pt x="16442" y="10429"/>
                  <a:pt x="15610" y="11284"/>
                </a:cubicBezTo>
                <a:cubicBezTo>
                  <a:pt x="15604" y="11290"/>
                  <a:pt x="15598" y="11293"/>
                  <a:pt x="15593" y="11298"/>
                </a:cubicBezTo>
                <a:lnTo>
                  <a:pt x="15602" y="11306"/>
                </a:lnTo>
                <a:lnTo>
                  <a:pt x="10525" y="16565"/>
                </a:lnTo>
                <a:cubicBezTo>
                  <a:pt x="10527" y="16397"/>
                  <a:pt x="10534" y="16232"/>
                  <a:pt x="10519" y="16061"/>
                </a:cubicBezTo>
                <a:moveTo>
                  <a:pt x="19308" y="1741"/>
                </a:moveTo>
                <a:cubicBezTo>
                  <a:pt x="18228" y="632"/>
                  <a:pt x="16805" y="0"/>
                  <a:pt x="15403" y="0"/>
                </a:cubicBezTo>
                <a:cubicBezTo>
                  <a:pt x="14220" y="0"/>
                  <a:pt x="13131" y="450"/>
                  <a:pt x="12335" y="1266"/>
                </a:cubicBezTo>
                <a:lnTo>
                  <a:pt x="9138" y="4577"/>
                </a:lnTo>
                <a:cubicBezTo>
                  <a:pt x="9129" y="4585"/>
                  <a:pt x="9118" y="4592"/>
                  <a:pt x="9108" y="4602"/>
                </a:cubicBezTo>
                <a:cubicBezTo>
                  <a:pt x="9103" y="4608"/>
                  <a:pt x="9100" y="4614"/>
                  <a:pt x="9095" y="4620"/>
                </a:cubicBezTo>
                <a:lnTo>
                  <a:pt x="9096" y="4621"/>
                </a:lnTo>
                <a:lnTo>
                  <a:pt x="2310" y="11647"/>
                </a:lnTo>
                <a:cubicBezTo>
                  <a:pt x="1998" y="11966"/>
                  <a:pt x="1771" y="12364"/>
                  <a:pt x="1645" y="12797"/>
                </a:cubicBezTo>
                <a:lnTo>
                  <a:pt x="102" y="18541"/>
                </a:lnTo>
                <a:cubicBezTo>
                  <a:pt x="100" y="18557"/>
                  <a:pt x="0" y="19008"/>
                  <a:pt x="0" y="19237"/>
                </a:cubicBezTo>
                <a:cubicBezTo>
                  <a:pt x="0" y="20541"/>
                  <a:pt x="1030" y="21599"/>
                  <a:pt x="2302" y="21599"/>
                </a:cubicBezTo>
                <a:cubicBezTo>
                  <a:pt x="2554" y="21599"/>
                  <a:pt x="3044" y="21475"/>
                  <a:pt x="3062" y="21473"/>
                </a:cubicBezTo>
                <a:lnTo>
                  <a:pt x="8630" y="19969"/>
                </a:lnTo>
                <a:cubicBezTo>
                  <a:pt x="9054" y="19839"/>
                  <a:pt x="9439" y="19604"/>
                  <a:pt x="9750" y="19283"/>
                </a:cubicBezTo>
                <a:lnTo>
                  <a:pt x="19776" y="8899"/>
                </a:lnTo>
                <a:cubicBezTo>
                  <a:pt x="21600" y="7023"/>
                  <a:pt x="21394" y="3881"/>
                  <a:pt x="19308" y="1741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6" name="Group 26"/>
          <p:cNvGrpSpPr/>
          <p:nvPr/>
        </p:nvGrpSpPr>
        <p:grpSpPr>
          <a:xfrm>
            <a:off x="5877641" y="4747565"/>
            <a:ext cx="490362" cy="514624"/>
            <a:chOff x="5877641" y="4747565"/>
            <a:chExt cx="490362" cy="514624"/>
          </a:xfrm>
        </p:grpSpPr>
        <p:sp>
          <p:nvSpPr>
            <p:cNvPr id="27" name="Freeform 27"/>
            <p:cNvSpPr/>
            <p:nvPr/>
          </p:nvSpPr>
          <p:spPr>
            <a:xfrm>
              <a:off x="5877641" y="4747565"/>
              <a:ext cx="490362" cy="514624"/>
            </a:xfrm>
            <a:custGeom>
              <a:rect l="l" t="t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6076371" y="4827666"/>
              <a:ext cx="115580" cy="120457"/>
            </a:xfrm>
            <a:custGeom>
              <a:rect l="l" t="t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" name="Group 2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0" name="AutoShape 3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TextBox 5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识别方法介绍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24190" y="1957190"/>
            <a:ext cx="2943620" cy="2943620"/>
          </a:xfrm>
          <a:prstGeom prst="ellipse">
            <a:avLst/>
          </a:prstGeom>
          <a:solidFill>
            <a:schemeClr val="accent2">
              <a:lumMod val="75000"/>
              <a:alpha val="3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70783" y="2103783"/>
            <a:ext cx="2650435" cy="265043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236173" y="1438242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317177" y="1519246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04193" y="3207976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85197" y="3288980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231308" y="5000473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1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312312" y="5081476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0560538" y="1438242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0641542" y="1519246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886868" y="3207976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0965557" y="3288980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555672" y="5000473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636676" y="5081476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1906762" y="1198792"/>
            <a:ext cx="3735664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1. 明确识别对象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36173" y="1829995"/>
            <a:ext cx="3600450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确定需要识别的桥梁施工项目及其相关因素。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429812" y="2968526"/>
            <a:ext cx="3060488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2. 收集资料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96214" y="3649597"/>
            <a:ext cx="3676650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收集有关桥梁施工的设计文件、施工图纸、施工组织设计、专项施工方案等资料。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834126" y="4761023"/>
            <a:ext cx="3614889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3. 初步分析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317177" y="5385748"/>
            <a:ext cx="3867150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对收集的资料进行初步分析，了解桥梁施工的基本情况，为危险源识别提供基础。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640304" y="1198792"/>
            <a:ext cx="3545103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4. 选择识别方法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7567810" y="1829995"/>
            <a:ext cx="4105275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根据桥梁施工的特点和实际情况，选择合适的识别方法。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7567810" y="2968526"/>
            <a:ext cx="3073732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5. 实施识别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834968" y="3649597"/>
            <a:ext cx="3943350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按照选定的识别方法，对桥梁施工过程中可能存在的危险源进行详细的排查和识别。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6733255" y="4761023"/>
            <a:ext cx="3447287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6. 整理识别结果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7421217" y="5385748"/>
            <a:ext cx="4362450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将识别出的危险源进行整理，列出清单，为后续的风险评估和控制提供依据。</a:t>
            </a:r>
          </a:p>
        </p:txBody>
      </p:sp>
      <p:sp>
        <p:nvSpPr>
          <p:cNvPr id="28" name="Freeform 28"/>
          <p:cNvSpPr/>
          <p:nvPr/>
        </p:nvSpPr>
        <p:spPr>
          <a:xfrm>
            <a:off x="5453880" y="2786880"/>
            <a:ext cx="1284241" cy="1284241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9" name="Group 2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0" name="AutoShape 3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TextBox 5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识别流程梳理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40081" y="3060169"/>
            <a:ext cx="10117937" cy="1602668"/>
          </a:xfrm>
          <a:prstGeom prst="rightArrow">
            <a:avLst/>
          </a:prstGeom>
          <a:solidFill>
            <a:schemeClr val="accent1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142098" y="3230392"/>
            <a:ext cx="1262116" cy="1262116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3812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2732" y="3566769"/>
            <a:ext cx="500969" cy="589605"/>
          </a:xfrm>
          <a:prstGeom prst="rect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1942673" y="3198205"/>
            <a:ext cx="1262116" cy="1262116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3812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6617" y="3614318"/>
            <a:ext cx="634228" cy="494386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8341523" y="3198205"/>
            <a:ext cx="1262116" cy="1262116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3812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78997" y="3563234"/>
            <a:ext cx="587411" cy="531815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4650305" y="4975638"/>
            <a:ext cx="2311548" cy="123282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1. 明确识别对象和范围，避免遗漏重要信息。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1564104" y="1827351"/>
            <a:ext cx="2335900" cy="123282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关键步骤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908170" y="1827351"/>
            <a:ext cx="2311548" cy="123282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2. 选择合适的识别方法，确保识别的准确性和有效性。</a:t>
            </a:r>
            <a:endParaRPr lang="en-US" sz="1100"/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关键步骤与注意事项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67764" y="1625025"/>
            <a:ext cx="9862567" cy="409766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127391" y="2518186"/>
            <a:ext cx="8135183" cy="2747223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buFont typeface="Arial"/>
              <a:buChar char="•"/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对识别出的危险源进行详细的描述和记录，为后续工作提供便利。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856499" y="2009496"/>
            <a:ext cx="270893" cy="2708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" name="Group 5"/>
          <p:cNvGrpSpPr/>
          <p:nvPr/>
        </p:nvGrpSpPr>
        <p:grpSpPr>
          <a:xfrm>
            <a:off x="8927447" y="1260262"/>
            <a:ext cx="5386942" cy="5386942"/>
            <a:chOff x="8927447" y="1260262"/>
            <a:chExt cx="5386942" cy="5386942"/>
          </a:xfrm>
        </p:grpSpPr>
        <p:sp>
          <p:nvSpPr>
            <p:cNvPr id="6" name="AutoShape 6"/>
            <p:cNvSpPr/>
            <p:nvPr/>
          </p:nvSpPr>
          <p:spPr>
            <a:xfrm>
              <a:off x="11148379" y="3481194"/>
              <a:ext cx="945078" cy="945078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10926285" y="3259101"/>
              <a:ext cx="1389264" cy="1389264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10704193" y="3037008"/>
              <a:ext cx="1833451" cy="1833451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10482100" y="2814915"/>
              <a:ext cx="2277637" cy="2277637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10260006" y="2592821"/>
              <a:ext cx="2721823" cy="272182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10037913" y="2370728"/>
              <a:ext cx="3166010" cy="3166010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815819" y="2148635"/>
              <a:ext cx="3610196" cy="361019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593727" y="1926542"/>
              <a:ext cx="4054383" cy="405438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371633" y="1704448"/>
              <a:ext cx="4498569" cy="4498569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149540" y="1482355"/>
              <a:ext cx="4942756" cy="494275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8927447" y="1260262"/>
              <a:ext cx="5386942" cy="5386942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454963" y="215798"/>
            <a:ext cx="10649511" cy="926592"/>
            <a:chOff x="454963" y="215798"/>
            <a:chExt cx="10649511" cy="926592"/>
          </a:xfrm>
        </p:grpSpPr>
        <p:sp>
          <p:nvSpPr>
            <p:cNvPr id="18" name="AutoShape 18"/>
            <p:cNvSpPr/>
            <p:nvPr/>
          </p:nvSpPr>
          <p:spPr>
            <a:xfrm>
              <a:off x="454963" y="46503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62089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63805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72775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8642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8281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9862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81579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90549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86416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700586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7636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9352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8322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70419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81835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815410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817126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826096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821963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215798"/>
              <a:ext cx="10009632" cy="926592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关键步骤与注意事项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21227" y="2201509"/>
            <a:ext cx="3650041" cy="1295400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21227" y="3917777"/>
            <a:ext cx="3650041" cy="1295400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20731" y="2201509"/>
            <a:ext cx="3650041" cy="1295400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620731" y="3917777"/>
            <a:ext cx="3650041" cy="1295400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51871" y="2379350"/>
            <a:ext cx="3619398" cy="96864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951871" y="4098300"/>
            <a:ext cx="3619398" cy="96864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2. 对于识别出的重大危险源要及时上报和处理，确保施工安全。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75726" y="2379350"/>
            <a:ext cx="3595046" cy="96864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1. 在识别过程中要保持客观、公正的态度，避免主观臆断和片面性。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620854" y="4098300"/>
            <a:ext cx="3595046" cy="96864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3. 定期对识别结果进行复查和更新，以适应桥梁施工过程中的变化。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325453" y="2201509"/>
            <a:ext cx="1295400" cy="12954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71268" y="3917777"/>
            <a:ext cx="1295400" cy="12954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325453" y="3917777"/>
            <a:ext cx="1295400" cy="129540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6867022" y="2819156"/>
            <a:ext cx="211409" cy="225430"/>
          </a:xfrm>
          <a:custGeom>
            <a:rect l="l" t="t" r="r" b="b"/>
            <a:pathLst>
              <a:path w="265" h="281">
                <a:moveTo>
                  <a:pt x="0" y="131"/>
                </a:moveTo>
                <a:lnTo>
                  <a:pt x="38" y="169"/>
                </a:lnTo>
                <a:lnTo>
                  <a:pt x="107" y="102"/>
                </a:lnTo>
                <a:lnTo>
                  <a:pt x="105" y="281"/>
                </a:lnTo>
                <a:lnTo>
                  <a:pt x="159" y="281"/>
                </a:lnTo>
                <a:lnTo>
                  <a:pt x="159" y="102"/>
                </a:lnTo>
                <a:lnTo>
                  <a:pt x="227" y="169"/>
                </a:lnTo>
                <a:lnTo>
                  <a:pt x="265" y="131"/>
                </a:lnTo>
                <a:lnTo>
                  <a:pt x="132" y="0"/>
                </a:lnTo>
                <a:lnTo>
                  <a:pt x="0" y="131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4915761" y="4291457"/>
            <a:ext cx="606417" cy="547958"/>
          </a:xfrm>
          <a:custGeom>
            <a:rect l="l" t="t" r="r" b="b"/>
            <a:pathLst>
              <a:path w="746" h="638">
                <a:moveTo>
                  <a:pt x="689" y="125"/>
                </a:moveTo>
                <a:cubicBezTo>
                  <a:pt x="552" y="125"/>
                  <a:pt x="552" y="125"/>
                  <a:pt x="552" y="125"/>
                </a:cubicBezTo>
                <a:cubicBezTo>
                  <a:pt x="552" y="57"/>
                  <a:pt x="552" y="57"/>
                  <a:pt x="552" y="57"/>
                </a:cubicBezTo>
                <a:cubicBezTo>
                  <a:pt x="552" y="26"/>
                  <a:pt x="526" y="0"/>
                  <a:pt x="495" y="0"/>
                </a:cubicBezTo>
                <a:cubicBezTo>
                  <a:pt x="253" y="0"/>
                  <a:pt x="253" y="0"/>
                  <a:pt x="253" y="0"/>
                </a:cubicBezTo>
                <a:cubicBezTo>
                  <a:pt x="221" y="0"/>
                  <a:pt x="196" y="26"/>
                  <a:pt x="196" y="57"/>
                </a:cubicBezTo>
                <a:cubicBezTo>
                  <a:pt x="196" y="125"/>
                  <a:pt x="196" y="125"/>
                  <a:pt x="196" y="125"/>
                </a:cubicBezTo>
                <a:cubicBezTo>
                  <a:pt x="57" y="125"/>
                  <a:pt x="57" y="125"/>
                  <a:pt x="57" y="125"/>
                </a:cubicBezTo>
                <a:cubicBezTo>
                  <a:pt x="25" y="125"/>
                  <a:pt x="0" y="151"/>
                  <a:pt x="0" y="182"/>
                </a:cubicBezTo>
                <a:cubicBezTo>
                  <a:pt x="0" y="581"/>
                  <a:pt x="0" y="581"/>
                  <a:pt x="0" y="581"/>
                </a:cubicBezTo>
                <a:cubicBezTo>
                  <a:pt x="0" y="612"/>
                  <a:pt x="25" y="638"/>
                  <a:pt x="57" y="638"/>
                </a:cubicBezTo>
                <a:cubicBezTo>
                  <a:pt x="689" y="638"/>
                  <a:pt x="689" y="638"/>
                  <a:pt x="689" y="638"/>
                </a:cubicBezTo>
                <a:cubicBezTo>
                  <a:pt x="721" y="638"/>
                  <a:pt x="746" y="612"/>
                  <a:pt x="746" y="581"/>
                </a:cubicBezTo>
                <a:cubicBezTo>
                  <a:pt x="746" y="182"/>
                  <a:pt x="746" y="182"/>
                  <a:pt x="746" y="182"/>
                </a:cubicBezTo>
                <a:cubicBezTo>
                  <a:pt x="746" y="151"/>
                  <a:pt x="721" y="125"/>
                  <a:pt x="689" y="125"/>
                </a:cubicBezTo>
                <a:close/>
                <a:moveTo>
                  <a:pt x="239" y="57"/>
                </a:moveTo>
                <a:cubicBezTo>
                  <a:pt x="239" y="50"/>
                  <a:pt x="245" y="44"/>
                  <a:pt x="253" y="44"/>
                </a:cubicBezTo>
                <a:cubicBezTo>
                  <a:pt x="495" y="44"/>
                  <a:pt x="495" y="44"/>
                  <a:pt x="495" y="44"/>
                </a:cubicBezTo>
                <a:cubicBezTo>
                  <a:pt x="502" y="44"/>
                  <a:pt x="508" y="50"/>
                  <a:pt x="508" y="57"/>
                </a:cubicBezTo>
                <a:cubicBezTo>
                  <a:pt x="508" y="125"/>
                  <a:pt x="508" y="125"/>
                  <a:pt x="508" y="125"/>
                </a:cubicBezTo>
                <a:cubicBezTo>
                  <a:pt x="239" y="125"/>
                  <a:pt x="239" y="125"/>
                  <a:pt x="239" y="125"/>
                </a:cubicBezTo>
                <a:lnTo>
                  <a:pt x="239" y="57"/>
                </a:lnTo>
                <a:close/>
                <a:moveTo>
                  <a:pt x="57" y="169"/>
                </a:moveTo>
                <a:cubicBezTo>
                  <a:pt x="689" y="169"/>
                  <a:pt x="689" y="169"/>
                  <a:pt x="689" y="169"/>
                </a:cubicBezTo>
                <a:cubicBezTo>
                  <a:pt x="697" y="169"/>
                  <a:pt x="703" y="175"/>
                  <a:pt x="703" y="182"/>
                </a:cubicBezTo>
                <a:cubicBezTo>
                  <a:pt x="703" y="295"/>
                  <a:pt x="703" y="295"/>
                  <a:pt x="703" y="295"/>
                </a:cubicBezTo>
                <a:cubicBezTo>
                  <a:pt x="545" y="295"/>
                  <a:pt x="545" y="295"/>
                  <a:pt x="545" y="295"/>
                </a:cubicBezTo>
                <a:cubicBezTo>
                  <a:pt x="545" y="267"/>
                  <a:pt x="545" y="267"/>
                  <a:pt x="545" y="267"/>
                </a:cubicBezTo>
                <a:cubicBezTo>
                  <a:pt x="501" y="267"/>
                  <a:pt x="501" y="267"/>
                  <a:pt x="501" y="267"/>
                </a:cubicBezTo>
                <a:cubicBezTo>
                  <a:pt x="501" y="295"/>
                  <a:pt x="501" y="295"/>
                  <a:pt x="501" y="295"/>
                </a:cubicBezTo>
                <a:cubicBezTo>
                  <a:pt x="245" y="295"/>
                  <a:pt x="245" y="295"/>
                  <a:pt x="245" y="295"/>
                </a:cubicBezTo>
                <a:cubicBezTo>
                  <a:pt x="245" y="266"/>
                  <a:pt x="245" y="266"/>
                  <a:pt x="245" y="266"/>
                </a:cubicBezTo>
                <a:cubicBezTo>
                  <a:pt x="201" y="266"/>
                  <a:pt x="201" y="266"/>
                  <a:pt x="201" y="266"/>
                </a:cubicBezTo>
                <a:cubicBezTo>
                  <a:pt x="201" y="295"/>
                  <a:pt x="201" y="295"/>
                  <a:pt x="201" y="295"/>
                </a:cubicBezTo>
                <a:cubicBezTo>
                  <a:pt x="43" y="295"/>
                  <a:pt x="43" y="295"/>
                  <a:pt x="43" y="295"/>
                </a:cubicBezTo>
                <a:cubicBezTo>
                  <a:pt x="43" y="182"/>
                  <a:pt x="43" y="182"/>
                  <a:pt x="43" y="182"/>
                </a:cubicBezTo>
                <a:cubicBezTo>
                  <a:pt x="43" y="175"/>
                  <a:pt x="49" y="169"/>
                  <a:pt x="57" y="169"/>
                </a:cubicBezTo>
                <a:close/>
                <a:moveTo>
                  <a:pt x="689" y="594"/>
                </a:moveTo>
                <a:cubicBezTo>
                  <a:pt x="57" y="594"/>
                  <a:pt x="57" y="594"/>
                  <a:pt x="57" y="594"/>
                </a:cubicBezTo>
                <a:cubicBezTo>
                  <a:pt x="49" y="594"/>
                  <a:pt x="43" y="588"/>
                  <a:pt x="43" y="581"/>
                </a:cubicBezTo>
                <a:cubicBezTo>
                  <a:pt x="43" y="338"/>
                  <a:pt x="43" y="338"/>
                  <a:pt x="43" y="338"/>
                </a:cubicBezTo>
                <a:cubicBezTo>
                  <a:pt x="201" y="338"/>
                  <a:pt x="201" y="338"/>
                  <a:pt x="201" y="338"/>
                </a:cubicBezTo>
                <a:cubicBezTo>
                  <a:pt x="201" y="368"/>
                  <a:pt x="201" y="368"/>
                  <a:pt x="201" y="368"/>
                </a:cubicBezTo>
                <a:cubicBezTo>
                  <a:pt x="245" y="368"/>
                  <a:pt x="245" y="368"/>
                  <a:pt x="245" y="368"/>
                </a:cubicBezTo>
                <a:cubicBezTo>
                  <a:pt x="245" y="338"/>
                  <a:pt x="245" y="338"/>
                  <a:pt x="245" y="338"/>
                </a:cubicBezTo>
                <a:cubicBezTo>
                  <a:pt x="501" y="338"/>
                  <a:pt x="501" y="338"/>
                  <a:pt x="501" y="338"/>
                </a:cubicBezTo>
                <a:cubicBezTo>
                  <a:pt x="501" y="369"/>
                  <a:pt x="501" y="369"/>
                  <a:pt x="501" y="369"/>
                </a:cubicBezTo>
                <a:cubicBezTo>
                  <a:pt x="545" y="369"/>
                  <a:pt x="545" y="369"/>
                  <a:pt x="545" y="369"/>
                </a:cubicBezTo>
                <a:cubicBezTo>
                  <a:pt x="545" y="338"/>
                  <a:pt x="545" y="338"/>
                  <a:pt x="545" y="338"/>
                </a:cubicBezTo>
                <a:cubicBezTo>
                  <a:pt x="703" y="338"/>
                  <a:pt x="703" y="338"/>
                  <a:pt x="703" y="338"/>
                </a:cubicBezTo>
                <a:cubicBezTo>
                  <a:pt x="703" y="581"/>
                  <a:pt x="703" y="581"/>
                  <a:pt x="703" y="581"/>
                </a:cubicBezTo>
                <a:cubicBezTo>
                  <a:pt x="703" y="588"/>
                  <a:pt x="697" y="594"/>
                  <a:pt x="689" y="59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6609466" y="2608738"/>
            <a:ext cx="727375" cy="547787"/>
          </a:xfrm>
          <a:custGeom>
            <a:rect l="l" t="t" r="r" b="b"/>
            <a:pathLst>
              <a:path w="747" h="562">
                <a:moveTo>
                  <a:pt x="692" y="240"/>
                </a:moveTo>
                <a:cubicBezTo>
                  <a:pt x="661" y="210"/>
                  <a:pt x="622" y="191"/>
                  <a:pt x="579" y="186"/>
                </a:cubicBezTo>
                <a:cubicBezTo>
                  <a:pt x="574" y="139"/>
                  <a:pt x="554" y="95"/>
                  <a:pt x="520" y="61"/>
                </a:cubicBezTo>
                <a:cubicBezTo>
                  <a:pt x="481" y="22"/>
                  <a:pt x="429" y="0"/>
                  <a:pt x="374" y="0"/>
                </a:cubicBezTo>
                <a:cubicBezTo>
                  <a:pt x="318" y="0"/>
                  <a:pt x="267" y="22"/>
                  <a:pt x="228" y="61"/>
                </a:cubicBezTo>
                <a:cubicBezTo>
                  <a:pt x="193" y="95"/>
                  <a:pt x="173" y="139"/>
                  <a:pt x="168" y="186"/>
                </a:cubicBezTo>
                <a:cubicBezTo>
                  <a:pt x="125" y="191"/>
                  <a:pt x="86" y="210"/>
                  <a:pt x="55" y="240"/>
                </a:cubicBezTo>
                <a:cubicBezTo>
                  <a:pt x="20" y="276"/>
                  <a:pt x="0" y="323"/>
                  <a:pt x="0" y="374"/>
                </a:cubicBezTo>
                <a:cubicBezTo>
                  <a:pt x="0" y="424"/>
                  <a:pt x="20" y="471"/>
                  <a:pt x="55" y="507"/>
                </a:cubicBezTo>
                <a:cubicBezTo>
                  <a:pt x="91" y="542"/>
                  <a:pt x="138" y="562"/>
                  <a:pt x="189" y="562"/>
                </a:cubicBezTo>
                <a:cubicBezTo>
                  <a:pt x="559" y="562"/>
                  <a:pt x="559" y="562"/>
                  <a:pt x="559" y="562"/>
                </a:cubicBezTo>
                <a:cubicBezTo>
                  <a:pt x="609" y="562"/>
                  <a:pt x="657" y="542"/>
                  <a:pt x="692" y="507"/>
                </a:cubicBezTo>
                <a:cubicBezTo>
                  <a:pt x="728" y="471"/>
                  <a:pt x="747" y="424"/>
                  <a:pt x="747" y="374"/>
                </a:cubicBezTo>
                <a:cubicBezTo>
                  <a:pt x="747" y="323"/>
                  <a:pt x="728" y="276"/>
                  <a:pt x="692" y="240"/>
                </a:cubicBezTo>
                <a:close/>
                <a:moveTo>
                  <a:pt x="559" y="518"/>
                </a:moveTo>
                <a:cubicBezTo>
                  <a:pt x="189" y="518"/>
                  <a:pt x="189" y="518"/>
                  <a:pt x="189" y="518"/>
                </a:cubicBezTo>
                <a:cubicBezTo>
                  <a:pt x="109" y="518"/>
                  <a:pt x="44" y="453"/>
                  <a:pt x="44" y="374"/>
                </a:cubicBezTo>
                <a:cubicBezTo>
                  <a:pt x="44" y="294"/>
                  <a:pt x="109" y="229"/>
                  <a:pt x="188" y="229"/>
                </a:cubicBezTo>
                <a:cubicBezTo>
                  <a:pt x="211" y="229"/>
                  <a:pt x="211" y="229"/>
                  <a:pt x="211" y="229"/>
                </a:cubicBezTo>
                <a:cubicBezTo>
                  <a:pt x="211" y="207"/>
                  <a:pt x="211" y="207"/>
                  <a:pt x="211" y="207"/>
                </a:cubicBezTo>
                <a:cubicBezTo>
                  <a:pt x="211" y="207"/>
                  <a:pt x="211" y="207"/>
                  <a:pt x="211" y="207"/>
                </a:cubicBezTo>
                <a:cubicBezTo>
                  <a:pt x="211" y="117"/>
                  <a:pt x="284" y="44"/>
                  <a:pt x="374" y="44"/>
                </a:cubicBezTo>
                <a:cubicBezTo>
                  <a:pt x="463" y="44"/>
                  <a:pt x="536" y="117"/>
                  <a:pt x="536" y="206"/>
                </a:cubicBezTo>
                <a:cubicBezTo>
                  <a:pt x="536" y="207"/>
                  <a:pt x="536" y="207"/>
                  <a:pt x="536" y="207"/>
                </a:cubicBezTo>
                <a:cubicBezTo>
                  <a:pt x="536" y="229"/>
                  <a:pt x="536" y="229"/>
                  <a:pt x="536" y="229"/>
                </a:cubicBezTo>
                <a:cubicBezTo>
                  <a:pt x="558" y="229"/>
                  <a:pt x="558" y="229"/>
                  <a:pt x="558" y="229"/>
                </a:cubicBezTo>
                <a:cubicBezTo>
                  <a:pt x="559" y="229"/>
                  <a:pt x="559" y="229"/>
                  <a:pt x="559" y="229"/>
                </a:cubicBezTo>
                <a:cubicBezTo>
                  <a:pt x="639" y="229"/>
                  <a:pt x="704" y="294"/>
                  <a:pt x="704" y="374"/>
                </a:cubicBezTo>
                <a:cubicBezTo>
                  <a:pt x="704" y="453"/>
                  <a:pt x="639" y="518"/>
                  <a:pt x="559" y="51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71268" y="2201509"/>
            <a:ext cx="1295400" cy="129540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1854" y="2602017"/>
            <a:ext cx="634228" cy="494386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2669" y="4270675"/>
            <a:ext cx="500969" cy="589605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关键步骤与注意事项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桥梁施工中常见重大危险源类型及特点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67764" y="1600641"/>
            <a:ext cx="9862567" cy="409766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127391" y="2241399"/>
            <a:ext cx="8135183" cy="1244966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桥梁施工中，高空作业频繁，如模板安装、钢筋绑扎等，若安全防护措施不到位或作业人员操作不当，极易发生高空坠落事故。</a:t>
            </a:r>
            <a:endParaRPr lang="en-US" sz="1100"/>
          </a:p>
          <a:p>
            <a:pPr>
              <a:lnSpc>
                <a:spcPct val="150000"/>
              </a:lnSpc>
              <a:spcBef>
                <a:spcPts val="375"/>
              </a:spcBef>
            </a:pPr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1552790" y="1859908"/>
            <a:ext cx="270893" cy="2708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27391" y="4182260"/>
            <a:ext cx="8135183" cy="113329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450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施工过程中，物料堆放不规范、工具或设备使用不当等原因，可能导致物体从高空坠落，对下方人员和设备造成伤害。</a:t>
            </a:r>
            <a:endParaRPr lang="en-US" sz="1100"/>
          </a:p>
          <a:p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  <a:p>
            <a:pPr>
              <a:lnSpc>
                <a:spcPct val="150000"/>
              </a:lnSpc>
              <a:spcBef>
                <a:spcPts val="375"/>
              </a:spcBef>
            </a:pPr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2127391" y="1747914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高空坠落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2127391" y="3718013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物体打击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552790" y="3813832"/>
            <a:ext cx="270893" cy="2708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8927447" y="1235878"/>
            <a:ext cx="5386942" cy="5386942"/>
            <a:chOff x="8927447" y="1235878"/>
            <a:chExt cx="5386942" cy="5386942"/>
          </a:xfrm>
        </p:grpSpPr>
        <p:sp>
          <p:nvSpPr>
            <p:cNvPr id="10" name="AutoShape 10"/>
            <p:cNvSpPr/>
            <p:nvPr/>
          </p:nvSpPr>
          <p:spPr>
            <a:xfrm>
              <a:off x="11148379" y="3456810"/>
              <a:ext cx="945078" cy="945078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10926285" y="3234717"/>
              <a:ext cx="1389264" cy="1389264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10704193" y="3012624"/>
              <a:ext cx="1833451" cy="1833451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0482100" y="2790531"/>
              <a:ext cx="2277637" cy="2277637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0260006" y="2568437"/>
              <a:ext cx="2721823" cy="272182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10037913" y="2346344"/>
              <a:ext cx="3166010" cy="3166010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815819" y="2124251"/>
              <a:ext cx="3610196" cy="361019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593727" y="1902158"/>
              <a:ext cx="4054383" cy="405438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371633" y="1680064"/>
              <a:ext cx="4498569" cy="4498569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149540" y="1457971"/>
              <a:ext cx="4942756" cy="494275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8927447" y="1235878"/>
              <a:ext cx="5386942" cy="5386942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高空坠落与物体打击类危险源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坍塌与滑坡类危险源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坍塌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桥梁施工中的基坑开挖、模板支撑等作业环节，若支护结构失稳或承载力不足，可能引发坍塌事故。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滑坡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在山区或地质条件复杂的地区进行桥梁施工时，若未对边坡采取有效防护措施，可能因降雨、地震等因素导致滑坡事故。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桥梁施工中涉及大量机械设备的使用，如挖掘机、装载机、起重机等，若设备维护不当或操作人员违规操作，可能引发机械伤害事故。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机械伤害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施工现场临时用电设施多，若电气线路铺设不规范、电气设备使用不当或缺乏必要的接地保护措施，可能导致触电事故。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触电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机械伤害与触电类危险源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中毒窒息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在密闭空间或有限空间内进行焊接、切割等作业时，若未采取有效通风措施或作业人员未佩戴防护用具，可能引发中毒窒息事故。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火灾爆炸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施工现场易燃易爆物品管理不善、电气设备故障等原因，可能引发火灾或爆炸事故。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中毒窒息与火灾爆炸类危险源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https://d.book118.com/298114010035006035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87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2024-09-13T23:59:03.292</cp:lastPrinted>
  <dcterms:created xsi:type="dcterms:W3CDTF">2024-09-13T15:59:03Z</dcterms:created>
  <dcterms:modified xsi:type="dcterms:W3CDTF">2024-09-13T15:59:05Z</dcterms:modified>
</cp:coreProperties>
</file>