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692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259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159AE9-9965-49A2-A1D5-3058ED7386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891269-C58F-4332-BB6C-1FA80CAA56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3B06DE-F86D-44C4-B18D-9C8422FE68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71B313-4235-4F36-98B6-818EE7A494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EECB97-C0CC-4EA0-8D43-DE568577B4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F3B017-F5A8-4D70-83A8-50A55F511E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656BB3A-6B25-4963-8EAA-37143543FC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B48C8F-0AFC-4A94-8920-0DCA644AE1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E23C5C-C48D-4868-B8CE-05A3B63930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4D7450-734F-42C8-91D4-B1B0B06351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85C404-D195-45BD-86AD-702076B190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1" y="1018390"/>
            <a:ext cx="6911108" cy="17743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1" y="3021580"/>
            <a:ext cx="6903960" cy="36512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文本占位符 9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838200" y="504000"/>
            <a:ext cx="6903960" cy="504000"/>
          </a:xfrm>
          <a:noFill/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marL="0" lvl="0" indent="0">
              <a:lnSpc>
                <a:spcPct val="100000"/>
              </a:lnSpc>
              <a:buNone/>
            </a:pPr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1119171" y="3534481"/>
            <a:ext cx="4992413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29" name="直接连接符 3"/>
          <p:cNvCxnSpPr/>
          <p:nvPr userDrawn="1">
            <p:custDataLst>
              <p:tags r:id="rId7"/>
            </p:custDataLst>
          </p:nvPr>
        </p:nvCxnSpPr>
        <p:spPr>
          <a:xfrm flipH="1">
            <a:off x="893281" y="3677626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137" y="0"/>
            <a:ext cx="12167726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  <a:noFill/>
        </p:spPr>
        <p:txBody>
          <a:bodyPr anchor="b">
            <a:normAutofit/>
          </a:bodyPr>
          <a:lstStyle>
            <a:lvl1pPr>
              <a:defRPr sz="5400">
                <a:gradFill>
                  <a:gsLst>
                    <a:gs pos="0">
                      <a:schemeClr val="tx1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990691" y="2308321"/>
            <a:ext cx="7841673" cy="1152000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/>
          <a:lstStyle>
            <a:lvl1pPr algn="l">
              <a:defRPr sz="54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971405" y="442221"/>
            <a:ext cx="7841673" cy="2174364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>
            <a:normAutofit/>
          </a:bodyPr>
          <a:lstStyle>
            <a:lvl1pPr marL="0" indent="0" algn="l">
              <a:buNone/>
              <a:defRPr sz="7200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62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072" y="0"/>
            <a:ext cx="12185855" cy="68580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45713" y="1288864"/>
            <a:ext cx="6892636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6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66" name="文本占位符 9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38200" y="324000"/>
            <a:ext cx="6892636" cy="504000"/>
          </a:xfrm>
          <a:noFill/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68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1163207" y="3307686"/>
            <a:ext cx="5785996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31" name="直接连接符 16"/>
          <p:cNvCxnSpPr/>
          <p:nvPr userDrawn="1">
            <p:custDataLst>
              <p:tags r:id="rId6"/>
            </p:custDataLst>
          </p:nvPr>
        </p:nvCxnSpPr>
        <p:spPr>
          <a:xfrm flipH="1">
            <a:off x="892921" y="3439172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8.xml" /><Relationship Id="rId13" Type="http://schemas.openxmlformats.org/officeDocument/2006/relationships/tags" Target="../tags/tag59.xml" /><Relationship Id="rId14" Type="http://schemas.openxmlformats.org/officeDocument/2006/relationships/tags" Target="../tags/tag60.xml" /><Relationship Id="rId15" Type="http://schemas.openxmlformats.org/officeDocument/2006/relationships/tags" Target="../tags/tag61.xml" /><Relationship Id="rId16" Type="http://schemas.openxmlformats.org/officeDocument/2006/relationships/tags" Target="../tags/tag62.xml" /><Relationship Id="rId17" Type="http://schemas.openxmlformats.org/officeDocument/2006/relationships/tags" Target="../tags/tag63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6913" r:id="rId2"/>
    <p:sldLayoutId id="2147496914" r:id="rId3"/>
    <p:sldLayoutId id="2147496915" r:id="rId4"/>
    <p:sldLayoutId id="2147496916" r:id="rId5"/>
    <p:sldLayoutId id="2147496917" r:id="rId6"/>
    <p:sldLayoutId id="2147496918" r:id="rId7"/>
    <p:sldLayoutId id="2147496919" r:id="rId8"/>
    <p:sldLayoutId id="2147496920" r:id="rId9"/>
    <p:sldLayoutId id="2147496921" r:id="rId10"/>
    <p:sldLayoutId id="2147496922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86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tags" Target="../tags/tag72.xml" /><Relationship Id="rId7" Type="http://schemas.openxmlformats.org/officeDocument/2006/relationships/tags" Target="../tags/tag73.xml" /><Relationship Id="rId8" Type="http://schemas.openxmlformats.org/officeDocument/2006/relationships/tags" Target="../tags/tag74.xml" /><Relationship Id="rId9" Type="http://schemas.openxmlformats.org/officeDocument/2006/relationships/tags" Target="../tags/tag7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7.xml" /><Relationship Id="rId3" Type="http://schemas.openxmlformats.org/officeDocument/2006/relationships/tags" Target="../tags/tag88.xml" /><Relationship Id="rId4" Type="http://schemas.openxmlformats.org/officeDocument/2006/relationships/tags" Target="../tags/tag8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tags" Target="../tags/tag93.xml" /><Relationship Id="rId6" Type="http://schemas.openxmlformats.org/officeDocument/2006/relationships/tags" Target="../tags/tag94.xml" /><Relationship Id="rId7" Type="http://schemas.openxmlformats.org/officeDocument/2006/relationships/tags" Target="../tags/tag9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4.xml" /><Relationship Id="rId11" Type="http://schemas.openxmlformats.org/officeDocument/2006/relationships/tags" Target="../tags/tag105.xml" /><Relationship Id="rId12" Type="http://schemas.openxmlformats.org/officeDocument/2006/relationships/tags" Target="../tags/tag106.xml" /><Relationship Id="rId13" Type="http://schemas.openxmlformats.org/officeDocument/2006/relationships/tags" Target="../tags/tag107.xml" /><Relationship Id="rId14" Type="http://schemas.openxmlformats.org/officeDocument/2006/relationships/tags" Target="../tags/tag108.xml" /><Relationship Id="rId15" Type="http://schemas.openxmlformats.org/officeDocument/2006/relationships/tags" Target="../tags/tag109.xml" /><Relationship Id="rId16" Type="http://schemas.openxmlformats.org/officeDocument/2006/relationships/tags" Target="../tags/tag110.xml" /><Relationship Id="rId17" Type="http://schemas.openxmlformats.org/officeDocument/2006/relationships/tags" Target="../tags/tag111.xml" /><Relationship Id="rId18" Type="http://schemas.openxmlformats.org/officeDocument/2006/relationships/tags" Target="../tags/tag112.xml" /><Relationship Id="rId19" Type="http://schemas.openxmlformats.org/officeDocument/2006/relationships/tags" Target="../tags/tag113.xml" /><Relationship Id="rId2" Type="http://schemas.openxmlformats.org/officeDocument/2006/relationships/tags" Target="../tags/tag96.xml" /><Relationship Id="rId20" Type="http://schemas.openxmlformats.org/officeDocument/2006/relationships/tags" Target="../tags/tag114.xml" /><Relationship Id="rId21" Type="http://schemas.openxmlformats.org/officeDocument/2006/relationships/tags" Target="../tags/tag115.xml" /><Relationship Id="rId22" Type="http://schemas.openxmlformats.org/officeDocument/2006/relationships/tags" Target="../tags/tag116.xml" /><Relationship Id="rId23" Type="http://schemas.openxmlformats.org/officeDocument/2006/relationships/tags" Target="../tags/tag117.xml" /><Relationship Id="rId24" Type="http://schemas.openxmlformats.org/officeDocument/2006/relationships/tags" Target="../tags/tag118.xml" /><Relationship Id="rId25" Type="http://schemas.openxmlformats.org/officeDocument/2006/relationships/tags" Target="../tags/tag119.xml" /><Relationship Id="rId26" Type="http://schemas.openxmlformats.org/officeDocument/2006/relationships/tags" Target="../tags/tag120.xml" /><Relationship Id="rId27" Type="http://schemas.openxmlformats.org/officeDocument/2006/relationships/tags" Target="../tags/tag121.xml" /><Relationship Id="rId28" Type="http://schemas.openxmlformats.org/officeDocument/2006/relationships/tags" Target="../tags/tag122.xml" /><Relationship Id="rId29" Type="http://schemas.openxmlformats.org/officeDocument/2006/relationships/tags" Target="../tags/tag123.xml" /><Relationship Id="rId3" Type="http://schemas.openxmlformats.org/officeDocument/2006/relationships/tags" Target="../tags/tag97.xml" /><Relationship Id="rId30" Type="http://schemas.openxmlformats.org/officeDocument/2006/relationships/tags" Target="../tags/tag124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Relationship Id="rId7" Type="http://schemas.openxmlformats.org/officeDocument/2006/relationships/tags" Target="../tags/tag101.xml" /><Relationship Id="rId8" Type="http://schemas.openxmlformats.org/officeDocument/2006/relationships/tags" Target="../tags/tag102.xml" /><Relationship Id="rId9" Type="http://schemas.openxmlformats.org/officeDocument/2006/relationships/tags" Target="../tags/tag10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3.xml" /><Relationship Id="rId11" Type="http://schemas.openxmlformats.org/officeDocument/2006/relationships/tags" Target="../tags/tag134.xml" /><Relationship Id="rId12" Type="http://schemas.openxmlformats.org/officeDocument/2006/relationships/tags" Target="../tags/tag135.xml" /><Relationship Id="rId13" Type="http://schemas.openxmlformats.org/officeDocument/2006/relationships/tags" Target="../tags/tag136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Relationship Id="rId5" Type="http://schemas.openxmlformats.org/officeDocument/2006/relationships/tags" Target="../tags/tag128.xml" /><Relationship Id="rId6" Type="http://schemas.openxmlformats.org/officeDocument/2006/relationships/tags" Target="../tags/tag129.xml" /><Relationship Id="rId7" Type="http://schemas.openxmlformats.org/officeDocument/2006/relationships/tags" Target="../tags/tag130.xml" /><Relationship Id="rId8" Type="http://schemas.openxmlformats.org/officeDocument/2006/relationships/tags" Target="../tags/tag131.xml" /><Relationship Id="rId9" Type="http://schemas.openxmlformats.org/officeDocument/2006/relationships/tags" Target="../tags/tag13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0.xml" /><Relationship Id="rId11" Type="http://schemas.openxmlformats.org/officeDocument/2006/relationships/tags" Target="../tags/tag161.xml" /><Relationship Id="rId12" Type="http://schemas.openxmlformats.org/officeDocument/2006/relationships/tags" Target="../tags/tag162.xml" /><Relationship Id="rId13" Type="http://schemas.openxmlformats.org/officeDocument/2006/relationships/tags" Target="../tags/tag163.xml" /><Relationship Id="rId14" Type="http://schemas.openxmlformats.org/officeDocument/2006/relationships/tags" Target="../tags/tag164.xml" /><Relationship Id="rId15" Type="http://schemas.openxmlformats.org/officeDocument/2006/relationships/tags" Target="../tags/tag165.xml" /><Relationship Id="rId16" Type="http://schemas.openxmlformats.org/officeDocument/2006/relationships/tags" Target="../tags/tag166.xml" /><Relationship Id="rId17" Type="http://schemas.openxmlformats.org/officeDocument/2006/relationships/tags" Target="../tags/tag167.xml" /><Relationship Id="rId18" Type="http://schemas.openxmlformats.org/officeDocument/2006/relationships/tags" Target="../tags/tag168.xml" /><Relationship Id="rId19" Type="http://schemas.openxmlformats.org/officeDocument/2006/relationships/tags" Target="../tags/tag169.xml" /><Relationship Id="rId2" Type="http://schemas.openxmlformats.org/officeDocument/2006/relationships/tags" Target="../tags/tag152.xml" /><Relationship Id="rId20" Type="http://schemas.openxmlformats.org/officeDocument/2006/relationships/tags" Target="../tags/tag170.xml" /><Relationship Id="rId21" Type="http://schemas.openxmlformats.org/officeDocument/2006/relationships/tags" Target="../tags/tag171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tags" Target="../tags/tag157.xml" /><Relationship Id="rId8" Type="http://schemas.openxmlformats.org/officeDocument/2006/relationships/tags" Target="../tags/tag158.xml" /><Relationship Id="rId9" Type="http://schemas.openxmlformats.org/officeDocument/2006/relationships/tags" Target="../tags/tag15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tags" Target="../tags/tag182.xml" /><Relationship Id="rId13" Type="http://schemas.openxmlformats.org/officeDocument/2006/relationships/tags" Target="../tags/tag183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2.xml" /><Relationship Id="rId11" Type="http://schemas.openxmlformats.org/officeDocument/2006/relationships/tags" Target="../tags/tag193.xml" /><Relationship Id="rId12" Type="http://schemas.openxmlformats.org/officeDocument/2006/relationships/tags" Target="../tags/tag194.xml" /><Relationship Id="rId13" Type="http://schemas.openxmlformats.org/officeDocument/2006/relationships/tags" Target="../tags/tag195.xml" /><Relationship Id="rId14" Type="http://schemas.openxmlformats.org/officeDocument/2006/relationships/tags" Target="../tags/tag196.xml" /><Relationship Id="rId15" Type="http://schemas.openxmlformats.org/officeDocument/2006/relationships/tags" Target="../tags/tag197.xml" /><Relationship Id="rId16" Type="http://schemas.openxmlformats.org/officeDocument/2006/relationships/tags" Target="../tags/tag198.xml" /><Relationship Id="rId17" Type="http://schemas.openxmlformats.org/officeDocument/2006/relationships/tags" Target="../tags/tag199.xml" /><Relationship Id="rId18" Type="http://schemas.openxmlformats.org/officeDocument/2006/relationships/tags" Target="../tags/tag200.xml" /><Relationship Id="rId19" Type="http://schemas.openxmlformats.org/officeDocument/2006/relationships/tags" Target="../tags/tag201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tags" Target="../tags/tag188.xml" /><Relationship Id="rId7" Type="http://schemas.openxmlformats.org/officeDocument/2006/relationships/tags" Target="../tags/tag189.xml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tags" Target="../tags/tag212.xml" /><Relationship Id="rId13" Type="http://schemas.openxmlformats.org/officeDocument/2006/relationships/tags" Target="../tags/tag213.xml" /><Relationship Id="rId14" Type="http://schemas.openxmlformats.org/officeDocument/2006/relationships/tags" Target="../tags/tag214.xml" /><Relationship Id="rId15" Type="http://schemas.openxmlformats.org/officeDocument/2006/relationships/tags" Target="../tags/tag215.xml" /><Relationship Id="rId16" Type="http://schemas.openxmlformats.org/officeDocument/2006/relationships/tags" Target="../tags/tag216.xml" /><Relationship Id="rId17" Type="http://schemas.openxmlformats.org/officeDocument/2006/relationships/tags" Target="../tags/tag217.xml" /><Relationship Id="rId18" Type="http://schemas.openxmlformats.org/officeDocument/2006/relationships/tags" Target="../tags/tag218.xml" /><Relationship Id="rId19" Type="http://schemas.openxmlformats.org/officeDocument/2006/relationships/tags" Target="../tags/tag219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0.xml" /><Relationship Id="rId3" Type="http://schemas.openxmlformats.org/officeDocument/2006/relationships/tags" Target="../tags/tag221.xml" /><Relationship Id="rId4" Type="http://schemas.openxmlformats.org/officeDocument/2006/relationships/tags" Target="../tags/tag22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1.xml" /><Relationship Id="rId11" Type="http://schemas.openxmlformats.org/officeDocument/2006/relationships/tags" Target="../tags/tag232.xml" /><Relationship Id="rId12" Type="http://schemas.openxmlformats.org/officeDocument/2006/relationships/tags" Target="../tags/tag233.xml" /><Relationship Id="rId13" Type="http://schemas.openxmlformats.org/officeDocument/2006/relationships/tags" Target="../tags/tag234.xml" /><Relationship Id="rId14" Type="http://schemas.openxmlformats.org/officeDocument/2006/relationships/tags" Target="../tags/tag235.xml" /><Relationship Id="rId15" Type="http://schemas.openxmlformats.org/officeDocument/2006/relationships/tags" Target="../tags/tag236.xml" /><Relationship Id="rId16" Type="http://schemas.openxmlformats.org/officeDocument/2006/relationships/tags" Target="../tags/tag237.xml" /><Relationship Id="rId17" Type="http://schemas.openxmlformats.org/officeDocument/2006/relationships/tags" Target="../tags/tag238.xml" /><Relationship Id="rId18" Type="http://schemas.openxmlformats.org/officeDocument/2006/relationships/tags" Target="../tags/tag239.xml" /><Relationship Id="rId19" Type="http://schemas.openxmlformats.org/officeDocument/2006/relationships/tags" Target="../tags/tag240.xml" /><Relationship Id="rId2" Type="http://schemas.openxmlformats.org/officeDocument/2006/relationships/tags" Target="../tags/tag223.xml" /><Relationship Id="rId20" Type="http://schemas.openxmlformats.org/officeDocument/2006/relationships/tags" Target="../tags/tag241.xml" /><Relationship Id="rId21" Type="http://schemas.openxmlformats.org/officeDocument/2006/relationships/tags" Target="../tags/tag242.xml" /><Relationship Id="rId3" Type="http://schemas.openxmlformats.org/officeDocument/2006/relationships/tags" Target="../tags/tag224.xml" /><Relationship Id="rId4" Type="http://schemas.openxmlformats.org/officeDocument/2006/relationships/tags" Target="../tags/tag225.xml" /><Relationship Id="rId5" Type="http://schemas.openxmlformats.org/officeDocument/2006/relationships/tags" Target="../tags/tag226.xml" /><Relationship Id="rId6" Type="http://schemas.openxmlformats.org/officeDocument/2006/relationships/tags" Target="../tags/tag227.xml" /><Relationship Id="rId7" Type="http://schemas.openxmlformats.org/officeDocument/2006/relationships/tags" Target="../tags/tag228.xml" /><Relationship Id="rId8" Type="http://schemas.openxmlformats.org/officeDocument/2006/relationships/tags" Target="../tags/tag229.xml" /><Relationship Id="rId9" Type="http://schemas.openxmlformats.org/officeDocument/2006/relationships/tags" Target="../tags/tag23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43.xml" /><Relationship Id="rId3" Type="http://schemas.openxmlformats.org/officeDocument/2006/relationships/tags" Target="../tags/tag244.xml" /><Relationship Id="rId4" Type="http://schemas.openxmlformats.org/officeDocument/2006/relationships/tags" Target="../tags/tag245.xml" /><Relationship Id="rId5" Type="http://schemas.openxmlformats.org/officeDocument/2006/relationships/tags" Target="../tags/tag24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5.xml" /><Relationship Id="rId11" Type="http://schemas.openxmlformats.org/officeDocument/2006/relationships/tags" Target="../tags/tag256.xml" /><Relationship Id="rId12" Type="http://schemas.openxmlformats.org/officeDocument/2006/relationships/tags" Target="../tags/tag257.xml" /><Relationship Id="rId13" Type="http://schemas.openxmlformats.org/officeDocument/2006/relationships/tags" Target="../tags/tag258.xml" /><Relationship Id="rId2" Type="http://schemas.openxmlformats.org/officeDocument/2006/relationships/tags" Target="../tags/tag247.xml" /><Relationship Id="rId3" Type="http://schemas.openxmlformats.org/officeDocument/2006/relationships/tags" Target="../tags/tag248.xml" /><Relationship Id="rId4" Type="http://schemas.openxmlformats.org/officeDocument/2006/relationships/tags" Target="../tags/tag249.xml" /><Relationship Id="rId5" Type="http://schemas.openxmlformats.org/officeDocument/2006/relationships/tags" Target="../tags/tag250.xml" /><Relationship Id="rId6" Type="http://schemas.openxmlformats.org/officeDocument/2006/relationships/tags" Target="../tags/tag251.xml" /><Relationship Id="rId7" Type="http://schemas.openxmlformats.org/officeDocument/2006/relationships/tags" Target="../tags/tag252.xml" /><Relationship Id="rId8" Type="http://schemas.openxmlformats.org/officeDocument/2006/relationships/tags" Target="../tags/tag253.xml" /><Relationship Id="rId9" Type="http://schemas.openxmlformats.org/officeDocument/2006/relationships/tags" Target="../tags/tag25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811612210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空气净化销售专员2023年年度总结及下一年规划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联系方式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cxnSp>
        <p:nvCxnSpPr>
          <p:cNvPr id="3145735" name="直接连接符 13"/>
          <p:cNvCxnSpPr/>
          <p:nvPr>
            <p:custDataLst>
              <p:tags r:id="rId4"/>
            </p:custDataLst>
          </p:nvPr>
        </p:nvCxnSpPr>
        <p:spPr>
          <a:xfrm>
            <a:off x="501161" y="6318738"/>
            <a:ext cx="500868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序号"/>
          <p:cNvSpPr txBox="1"/>
          <p:nvPr>
            <p:custDataLst>
              <p:tags r:id="rId5"/>
            </p:custDataLst>
          </p:nvPr>
        </p:nvSpPr>
        <p:spPr>
          <a:xfrm>
            <a:off x="445643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03.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2" name="项标题"/>
          <p:cNvSpPr txBox="1"/>
          <p:nvPr>
            <p:custDataLst>
              <p:tags r:id="rId6"/>
            </p:custDataLst>
          </p:nvPr>
        </p:nvSpPr>
        <p:spPr>
          <a:xfrm>
            <a:off x="591756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下一年度销售目标与策略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4" name="序号"/>
          <p:cNvSpPr txBox="1"/>
          <p:nvPr>
            <p:custDataLst>
              <p:tags r:id="rId7"/>
            </p:custDataLst>
          </p:nvPr>
        </p:nvSpPr>
        <p:spPr>
          <a:xfrm>
            <a:off x="801497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04.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8"/>
            </p:custDataLst>
          </p:nvPr>
        </p:nvSpPr>
        <p:spPr>
          <a:xfrm>
            <a:off x="947610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个人能力提升计划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7" name="直接连接符 7"/>
          <p:cNvCxnSpPr/>
          <p:nvPr>
            <p:custDataLst>
              <p:tags r:id="rId9"/>
            </p:custDataLst>
          </p:nvPr>
        </p:nvCxnSpPr>
        <p:spPr>
          <a:xfrm>
            <a:off x="3200400" y="328549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序号"/>
          <p:cNvSpPr txBox="1"/>
          <p:nvPr>
            <p:custDataLst>
              <p:tags r:id="rId10"/>
            </p:custDataLst>
          </p:nvPr>
        </p:nvSpPr>
        <p:spPr>
          <a:xfrm>
            <a:off x="445643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05.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11"/>
            </p:custDataLst>
          </p:nvPr>
        </p:nvSpPr>
        <p:spPr>
          <a:xfrm>
            <a:off x="591756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风险应对与机遇把握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92" name="序号"/>
          <p:cNvSpPr txBox="1"/>
          <p:nvPr>
            <p:custDataLst>
              <p:tags r:id="rId12"/>
            </p:custDataLst>
          </p:nvPr>
        </p:nvSpPr>
        <p:spPr>
          <a:xfrm>
            <a:off x="801497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06.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13"/>
            </p:custDataLst>
          </p:nvPr>
        </p:nvSpPr>
        <p:spPr>
          <a:xfrm>
            <a:off x="947610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总结与展望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9" name="直接连接符 14"/>
          <p:cNvCxnSpPr/>
          <p:nvPr>
            <p:custDataLst>
              <p:tags r:id="rId14"/>
            </p:custDataLst>
          </p:nvPr>
        </p:nvCxnSpPr>
        <p:spPr>
          <a:xfrm>
            <a:off x="5560060" y="4542155"/>
            <a:ext cx="621601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5"/>
            </p:custDataLst>
          </p:nvPr>
        </p:nvSpPr>
        <p:spPr>
          <a:xfrm>
            <a:off x="445643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01.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6"/>
            </p:custDataLst>
          </p:nvPr>
        </p:nvSpPr>
        <p:spPr>
          <a:xfrm>
            <a:off x="591756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2023年工作总结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800" name="序号"/>
          <p:cNvSpPr txBox="1"/>
          <p:nvPr>
            <p:custDataLst>
              <p:tags r:id="rId17"/>
            </p:custDataLst>
          </p:nvPr>
        </p:nvSpPr>
        <p:spPr>
          <a:xfrm>
            <a:off x="801497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02.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18"/>
            </p:custDataLst>
          </p:nvPr>
        </p:nvSpPr>
        <p:spPr>
          <a:xfrm>
            <a:off x="947610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空气净化市场分析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41" name="直接连接符 20"/>
          <p:cNvCxnSpPr/>
          <p:nvPr>
            <p:custDataLst>
              <p:tags r:id="rId19"/>
            </p:custDataLst>
          </p:nvPr>
        </p:nvCxnSpPr>
        <p:spPr>
          <a:xfrm>
            <a:off x="3200400" y="200152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2023年工作总结</a:t>
            </a:r>
            <a:endParaRPr lang="zh-CN" altLang="en-US"/>
          </a:p>
        </p:txBody>
      </p:sp>
      <p:sp>
        <p:nvSpPr>
          <p:cNvPr id="10488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销售业绩回顾</a:t>
            </a:r>
            <a:endParaRPr lang="zh-CN" altLang="en-US"/>
          </a:p>
        </p:txBody>
      </p:sp>
      <p:sp>
        <p:nvSpPr>
          <p:cNvPr id="1048870" name="矩形 31"/>
          <p:cNvSpPr/>
          <p:nvPr>
            <p:custDataLst>
              <p:tags r:id="rId2"/>
            </p:custDataLst>
          </p:nvPr>
        </p:nvSpPr>
        <p:spPr>
          <a:xfrm>
            <a:off x="3822005" y="1364400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2023年销售目标完成情况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72" name="矩形 4"/>
          <p:cNvSpPr/>
          <p:nvPr>
            <p:custDataLst>
              <p:tags r:id="rId3"/>
            </p:custDataLst>
          </p:nvPr>
        </p:nvSpPr>
        <p:spPr>
          <a:xfrm>
            <a:off x="3822005" y="2186752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销售业绩增长情况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74" name="矩形 5"/>
          <p:cNvSpPr/>
          <p:nvPr>
            <p:custDataLst>
              <p:tags r:id="rId4"/>
            </p:custDataLst>
          </p:nvPr>
        </p:nvSpPr>
        <p:spPr>
          <a:xfrm>
            <a:off x="3822005" y="3009105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客户满意度调查结果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76" name="矩形 7"/>
          <p:cNvSpPr/>
          <p:nvPr>
            <p:custDataLst>
              <p:tags r:id="rId5"/>
            </p:custDataLst>
          </p:nvPr>
        </p:nvSpPr>
        <p:spPr>
          <a:xfrm>
            <a:off x="3822005" y="3831457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销售团队建设情况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78" name="矩形 3"/>
          <p:cNvSpPr/>
          <p:nvPr>
            <p:custDataLst>
              <p:tags r:id="rId6"/>
            </p:custDataLst>
          </p:nvPr>
        </p:nvSpPr>
        <p:spPr>
          <a:xfrm>
            <a:off x="3822005" y="4653810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销售渠道拓展情况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80" name="矩形 6"/>
          <p:cNvSpPr/>
          <p:nvPr>
            <p:custDataLst>
              <p:tags r:id="rId7"/>
            </p:custDataLst>
          </p:nvPr>
        </p:nvSpPr>
        <p:spPr>
          <a:xfrm>
            <a:off x="3822005" y="5476162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销售策略调整情况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客户维护与拓展</a:t>
            </a:r>
            <a:endParaRPr lang="zh-CN" altLang="en-US"/>
          </a:p>
        </p:txBody>
      </p:sp>
      <p:sp>
        <p:nvSpPr>
          <p:cNvPr id="1048916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18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20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22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24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26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28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30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32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34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36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3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4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4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44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6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8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50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52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客户维护：定期回访，了解客户需求，提供个性化服务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4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客户关系管理：建立客户数据库，进行客户分类管理，提高客户忠诚度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6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客户满意度：提高服务质量，提升客户满意度，建立良好口碑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8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客户拓展：通过线上线下渠道，寻找潜在客户，扩大市场份额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产品知识掌握与运用</a:t>
            </a:r>
            <a:endParaRPr lang="zh-CN" altLang="en-US"/>
          </a:p>
        </p:txBody>
      </p:sp>
      <p:sp>
        <p:nvSpPr>
          <p:cNvPr id="104899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6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8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学习了空气净化器的工作原理、性能特点、使用方法等基础知识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2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4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掌握了空气净化器的销售技巧，如产品介绍、客户沟通、异议处理等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6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运用所学知识，成功完成了多个销售任务，提高了销售业绩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2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4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6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针对不同客户需求，灵活运用产品知识，提供个性化解决方案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团队协作与沟通</a:t>
            </a:r>
            <a:endParaRPr lang="zh-CN" altLang="en-US"/>
          </a:p>
        </p:txBody>
      </p:sp>
      <p:sp>
        <p:nvSpPr>
          <p:cNvPr id="1049052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6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团队协作：与团队成员紧密合作，共同完成销售任务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8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0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沟通技巧：提高沟通技巧，与顾客建立良好的关系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4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6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8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团队培训：定期进行团队培训，提高团队整体素质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2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4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团队激励：通过激励措施，提高团队成员的工作积极性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0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空气净化市场分析</a:t>
            </a:r>
            <a:endParaRPr lang="zh-CN" altLang="en-US"/>
          </a:p>
        </p:txBody>
      </p:sp>
      <p:sp>
        <p:nvSpPr>
          <p:cNvPr id="104911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市场需求与趋势</a:t>
            </a:r>
            <a:endParaRPr lang="zh-CN" altLang="en-US"/>
          </a:p>
        </p:txBody>
      </p:sp>
      <p:sp>
        <p:nvSpPr>
          <p:cNvPr id="104914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0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2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8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0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空气净化器市场增长迅速，需求持续增加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6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智能化、环保型空气净化器成为市场主流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6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0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2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8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0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市场竞争激烈，品牌效应和售后服务成为关键因素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8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消费者对空气质量的关注度提高，需求更加多样化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竞争对手分析</a:t>
            </a:r>
            <a:endParaRPr lang="zh-CN" altLang="en-US"/>
          </a:p>
        </p:txBody>
      </p:sp>
      <p:sp>
        <p:nvSpPr>
          <p:cNvPr id="1049220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竞争对手数量：目前市场上有多少家竞争对手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4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6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竞争对手实力：竞争对手的市场份额、技术实力、品牌影响力等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0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竞争对手策略：竞争对手的市场策略、产品策略、价格策略等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6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4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竞争对手优势与劣势：竞争对手的优势和劣势，以及如何应对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2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客户群体分析</a:t>
            </a:r>
            <a:endParaRPr lang="zh-CN" altLang="en-US"/>
          </a:p>
        </p:txBody>
      </p:sp>
      <p:sp>
        <p:nvSpPr>
          <p:cNvPr id="1049278" name="矩形 5"/>
          <p:cNvSpPr/>
          <p:nvPr>
            <p:custDataLst>
              <p:tags r:id="rId2"/>
            </p:custDataLst>
          </p:nvPr>
        </p:nvSpPr>
        <p:spPr>
          <a:xfrm>
            <a:off x="860247" y="1369601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0" name="矩形 10"/>
          <p:cNvSpPr/>
          <p:nvPr>
            <p:custDataLst>
              <p:tags r:id="rId3"/>
            </p:custDataLst>
          </p:nvPr>
        </p:nvSpPr>
        <p:spPr>
          <a:xfrm>
            <a:off x="1211291" y="1364400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2" name="TextBox 2"/>
          <p:cNvSpPr txBox="1"/>
          <p:nvPr>
            <p:custDataLst>
              <p:tags r:id="rId4"/>
            </p:custDataLst>
          </p:nvPr>
        </p:nvSpPr>
        <p:spPr>
          <a:xfrm>
            <a:off x="1013666" y="2131496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客户群体：家庭、办公室、学校、医院等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84" name="矩形 6"/>
          <p:cNvSpPr/>
          <p:nvPr>
            <p:custDataLst>
              <p:tags r:id="rId5"/>
            </p:custDataLst>
          </p:nvPr>
        </p:nvSpPr>
        <p:spPr>
          <a:xfrm>
            <a:off x="4472098" y="1369601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6" name="矩形 11"/>
          <p:cNvSpPr/>
          <p:nvPr>
            <p:custDataLst>
              <p:tags r:id="rId6"/>
            </p:custDataLst>
          </p:nvPr>
        </p:nvSpPr>
        <p:spPr>
          <a:xfrm>
            <a:off x="4842644" y="1364400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8" name="TextBox 2"/>
          <p:cNvSpPr txBox="1"/>
          <p:nvPr>
            <p:custDataLst>
              <p:tags r:id="rId7"/>
            </p:custDataLst>
          </p:nvPr>
        </p:nvSpPr>
        <p:spPr>
          <a:xfrm>
            <a:off x="4625517" y="2131496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需求特点：对空气质量要求高，注重健康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90" name="矩形 7"/>
          <p:cNvSpPr/>
          <p:nvPr>
            <p:custDataLst>
              <p:tags r:id="rId8"/>
            </p:custDataLst>
          </p:nvPr>
        </p:nvSpPr>
        <p:spPr>
          <a:xfrm>
            <a:off x="8083298" y="1369601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2" name="矩形 12"/>
          <p:cNvSpPr/>
          <p:nvPr>
            <p:custDataLst>
              <p:tags r:id="rId9"/>
            </p:custDataLst>
          </p:nvPr>
        </p:nvSpPr>
        <p:spPr>
          <a:xfrm>
            <a:off x="8473346" y="1364400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4" name="TextBox 2"/>
          <p:cNvSpPr txBox="1"/>
          <p:nvPr>
            <p:custDataLst>
              <p:tags r:id="rId10"/>
            </p:custDataLst>
          </p:nvPr>
        </p:nvSpPr>
        <p:spPr>
          <a:xfrm>
            <a:off x="8236717" y="2131496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购买动机：改善室内空气质量，提高生活品质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96" name="矩形 33"/>
          <p:cNvSpPr/>
          <p:nvPr>
            <p:custDataLst>
              <p:tags r:id="rId11"/>
            </p:custDataLst>
          </p:nvPr>
        </p:nvSpPr>
        <p:spPr>
          <a:xfrm>
            <a:off x="859597" y="3947822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8" name="矩形 37"/>
          <p:cNvSpPr/>
          <p:nvPr>
            <p:custDataLst>
              <p:tags r:id="rId12"/>
            </p:custDataLst>
          </p:nvPr>
        </p:nvSpPr>
        <p:spPr>
          <a:xfrm>
            <a:off x="1210641" y="3942621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00" name="TextBox 2"/>
          <p:cNvSpPr txBox="1"/>
          <p:nvPr>
            <p:custDataLst>
              <p:tags r:id="rId13"/>
            </p:custDataLst>
          </p:nvPr>
        </p:nvSpPr>
        <p:spPr>
          <a:xfrm>
            <a:off x="1013016" y="4709717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消费能力：中等以上，愿意为健康投资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02" name="矩形 34"/>
          <p:cNvSpPr/>
          <p:nvPr>
            <p:custDataLst>
              <p:tags r:id="rId14"/>
            </p:custDataLst>
          </p:nvPr>
        </p:nvSpPr>
        <p:spPr>
          <a:xfrm>
            <a:off x="4471447" y="3947822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04" name="矩形 38"/>
          <p:cNvSpPr/>
          <p:nvPr>
            <p:custDataLst>
              <p:tags r:id="rId15"/>
            </p:custDataLst>
          </p:nvPr>
        </p:nvSpPr>
        <p:spPr>
          <a:xfrm>
            <a:off x="4841994" y="3942621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06" name="TextBox 2"/>
          <p:cNvSpPr txBox="1"/>
          <p:nvPr>
            <p:custDataLst>
              <p:tags r:id="rId16"/>
            </p:custDataLst>
          </p:nvPr>
        </p:nvSpPr>
        <p:spPr>
          <a:xfrm>
            <a:off x="4624867" y="4709717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购买渠道：线上、线下均有，线上购买比例逐渐增加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08" name="矩形 35"/>
          <p:cNvSpPr/>
          <p:nvPr>
            <p:custDataLst>
              <p:tags r:id="rId17"/>
            </p:custDataLst>
          </p:nvPr>
        </p:nvSpPr>
        <p:spPr>
          <a:xfrm>
            <a:off x="8082648" y="3947822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10" name="矩形 39"/>
          <p:cNvSpPr/>
          <p:nvPr>
            <p:custDataLst>
              <p:tags r:id="rId18"/>
            </p:custDataLst>
          </p:nvPr>
        </p:nvSpPr>
        <p:spPr>
          <a:xfrm>
            <a:off x="8472696" y="3942621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12" name="TextBox 2"/>
          <p:cNvSpPr txBox="1"/>
          <p:nvPr>
            <p:custDataLst>
              <p:tags r:id="rId19"/>
            </p:custDataLst>
          </p:nvPr>
        </p:nvSpPr>
        <p:spPr>
          <a:xfrm>
            <a:off x="8236067" y="4709717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客户反馈：对产品效果满意，对售后服务要求较高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市场空白点挖掘</a:t>
            </a:r>
            <a:endParaRPr lang="zh-CN" altLang="en-US"/>
          </a:p>
        </p:txBody>
      </p:sp>
      <p:sp>
        <p:nvSpPr>
          <p:cNvPr id="1049348" name="矩形 15"/>
          <p:cNvSpPr/>
          <p:nvPr>
            <p:custDataLst>
              <p:tags r:id="rId2"/>
            </p:custDataLst>
          </p:nvPr>
        </p:nvSpPr>
        <p:spPr>
          <a:xfrm>
            <a:off x="3001898" y="1426337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市场调研：了解市场需求和竞争情况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0" name="任意多边形 17"/>
          <p:cNvSpPr/>
          <p:nvPr>
            <p:custDataLst>
              <p:tags r:id="rId3"/>
            </p:custDataLst>
          </p:nvPr>
        </p:nvSpPr>
        <p:spPr>
          <a:xfrm flipV="1">
            <a:off x="2935832" y="1364400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2" name="任意多边形 18"/>
          <p:cNvSpPr/>
          <p:nvPr>
            <p:custDataLst>
              <p:tags r:id="rId4"/>
            </p:custDataLst>
          </p:nvPr>
        </p:nvSpPr>
        <p:spPr>
          <a:xfrm flipH="1">
            <a:off x="8149559" y="1713312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4" name="矩形 27"/>
          <p:cNvSpPr/>
          <p:nvPr>
            <p:custDataLst>
              <p:tags r:id="rId5"/>
            </p:custDataLst>
          </p:nvPr>
        </p:nvSpPr>
        <p:spPr>
          <a:xfrm>
            <a:off x="3001898" y="2277628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目标客户：确定目标客户群体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6" name="任意多边形 29"/>
          <p:cNvSpPr/>
          <p:nvPr>
            <p:custDataLst>
              <p:tags r:id="rId6"/>
            </p:custDataLst>
          </p:nvPr>
        </p:nvSpPr>
        <p:spPr>
          <a:xfrm flipV="1">
            <a:off x="2935832" y="2215691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8" name="任意多边形 30"/>
          <p:cNvSpPr/>
          <p:nvPr>
            <p:custDataLst>
              <p:tags r:id="rId7"/>
            </p:custDataLst>
          </p:nvPr>
        </p:nvSpPr>
        <p:spPr>
          <a:xfrm flipH="1">
            <a:off x="8149559" y="256460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0" name="矩形 5"/>
          <p:cNvSpPr/>
          <p:nvPr>
            <p:custDataLst>
              <p:tags r:id="rId8"/>
            </p:custDataLst>
          </p:nvPr>
        </p:nvSpPr>
        <p:spPr>
          <a:xfrm>
            <a:off x="3001898" y="3128919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市场细分：对市场进行细分，找出空白点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2" name="任意多边形 7"/>
          <p:cNvSpPr/>
          <p:nvPr>
            <p:custDataLst>
              <p:tags r:id="rId9"/>
            </p:custDataLst>
          </p:nvPr>
        </p:nvSpPr>
        <p:spPr>
          <a:xfrm flipV="1">
            <a:off x="2935832" y="3066982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4" name="任意多边形 8"/>
          <p:cNvSpPr/>
          <p:nvPr>
            <p:custDataLst>
              <p:tags r:id="rId10"/>
            </p:custDataLst>
          </p:nvPr>
        </p:nvSpPr>
        <p:spPr>
          <a:xfrm flipH="1">
            <a:off x="8149559" y="3415894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6" name="矩形 10"/>
          <p:cNvSpPr/>
          <p:nvPr>
            <p:custDataLst>
              <p:tags r:id="rId11"/>
            </p:custDataLst>
          </p:nvPr>
        </p:nvSpPr>
        <p:spPr>
          <a:xfrm>
            <a:off x="3001898" y="3980210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产品定位：根据市场需求和产品特点，确定产品定位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8" name="任意多边形 12"/>
          <p:cNvSpPr/>
          <p:nvPr>
            <p:custDataLst>
              <p:tags r:id="rId12"/>
            </p:custDataLst>
          </p:nvPr>
        </p:nvSpPr>
        <p:spPr>
          <a:xfrm flipV="1">
            <a:off x="2935832" y="391827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0" name="任意多边形 13"/>
          <p:cNvSpPr/>
          <p:nvPr>
            <p:custDataLst>
              <p:tags r:id="rId13"/>
            </p:custDataLst>
          </p:nvPr>
        </p:nvSpPr>
        <p:spPr>
          <a:xfrm flipH="1">
            <a:off x="8149559" y="4267185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2" name="矩形 19"/>
          <p:cNvSpPr/>
          <p:nvPr>
            <p:custDataLst>
              <p:tags r:id="rId14"/>
            </p:custDataLst>
          </p:nvPr>
        </p:nvSpPr>
        <p:spPr>
          <a:xfrm>
            <a:off x="3001898" y="4831501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营销策略：制定针对性的营销策略，抢占市场空白点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4" name="任意多边形 21"/>
          <p:cNvSpPr/>
          <p:nvPr>
            <p:custDataLst>
              <p:tags r:id="rId15"/>
            </p:custDataLst>
          </p:nvPr>
        </p:nvSpPr>
        <p:spPr>
          <a:xfrm flipV="1">
            <a:off x="2935832" y="476956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6" name="任意多边形 22"/>
          <p:cNvSpPr/>
          <p:nvPr>
            <p:custDataLst>
              <p:tags r:id="rId16"/>
            </p:custDataLst>
          </p:nvPr>
        </p:nvSpPr>
        <p:spPr>
          <a:xfrm flipH="1">
            <a:off x="8149559" y="5118476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8" name="矩形 38"/>
          <p:cNvSpPr/>
          <p:nvPr>
            <p:custDataLst>
              <p:tags r:id="rId17"/>
            </p:custDataLst>
          </p:nvPr>
        </p:nvSpPr>
        <p:spPr>
          <a:xfrm>
            <a:off x="3001898" y="5682791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销售目标：设定销售目标，确保市场空白点的挖掘和占领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0" name="任意多边形 40"/>
          <p:cNvSpPr/>
          <p:nvPr>
            <p:custDataLst>
              <p:tags r:id="rId18"/>
            </p:custDataLst>
          </p:nvPr>
        </p:nvSpPr>
        <p:spPr>
          <a:xfrm flipV="1">
            <a:off x="2935832" y="5620854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2" name="任意多边形 41"/>
          <p:cNvSpPr/>
          <p:nvPr>
            <p:custDataLst>
              <p:tags r:id="rId19"/>
            </p:custDataLst>
          </p:nvPr>
        </p:nvSpPr>
        <p:spPr>
          <a:xfrm flipH="1">
            <a:off x="8149559" y="5969767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1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下一年度销售目标与策略</a:t>
            </a:r>
            <a:endParaRPr lang="zh-CN" altLang="en-US"/>
          </a:p>
        </p:txBody>
      </p:sp>
      <p:sp>
        <p:nvSpPr>
          <p:cNvPr id="104941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销售目标设定</a:t>
            </a:r>
            <a:endParaRPr lang="zh-CN" altLang="en-US"/>
          </a:p>
        </p:txBody>
      </p:sp>
      <p:sp>
        <p:nvSpPr>
          <p:cNvPr id="104945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8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0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6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8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销售目标：设定2024年销售目标为1000万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客户群体：扩大客户群体，增加新客户数量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7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8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0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6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8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销售团队：加强销售团队建设，提高销售能力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销售策略：采用线上线下相结合的销售模式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产品组合与定价策略</a:t>
            </a:r>
            <a:endParaRPr lang="zh-CN" altLang="en-US"/>
          </a:p>
        </p:txBody>
      </p:sp>
      <p:sp>
        <p:nvSpPr>
          <p:cNvPr id="1049528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产品组合：根据市场需求，推出不同功能、不同价位的空气净化器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0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定价策略：采用市场渗透定价法，降低产品价格，提高市场占有率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2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促销活动：定期举办促销活动，吸引消费者购买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4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售后服务：提供优质的售后服务，提高客户满意度和忠诚度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渠道拓展与优化</a:t>
            </a:r>
            <a:endParaRPr lang="zh-CN" altLang="en-US"/>
          </a:p>
        </p:txBody>
      </p:sp>
      <p:sp>
        <p:nvSpPr>
          <p:cNvPr id="1049570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4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增加线上销售渠道，提高线上销售占比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6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0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优化线下销售渠道，提高门店服务质量和客户满意度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2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加强与合作伙伴的合作，扩大销售网络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8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2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提高销售人员的专业素质和销售技巧，提高销售业绩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https://d.book118.com/298116122101006031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4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SLIDE_ID" val="custom20230997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3_1"/>
  <p:tag name="KSO_WM_UNIT_INDEX" val="1_3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4_1"/>
  <p:tag name="KSO_WM_UNIT_INDEX" val="1_4_1"/>
  <p:tag name="KSO_WM_UNIT_LAYERLEVEL" val="1_1_1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1"/>
  <p:tag name="KSO_WM_UNIT_INDEX" val="1_1"/>
  <p:tag name="KSO_WM_UNIT_LAYERLEVEL" val="1_1"/>
  <p:tag name="KSO_WM_UNIT_TYPE" val="l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5_1"/>
  <p:tag name="KSO_WM_UNIT_INDEX" val="1_5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6_1"/>
  <p:tag name="KSO_WM_UNIT_INDEX" val="1_6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2"/>
  <p:tag name="KSO_WM_UNIT_INDEX" val="1_2"/>
  <p:tag name="KSO_WM_UNIT_LAYERLEVEL" val="1_1"/>
  <p:tag name="KSO_WM_UNIT_TYPE" val="l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1_1"/>
  <p:tag name="KSO_WM_UNIT_INDEX" val="1_1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2_1"/>
  <p:tag name="KSO_WM_UNIT_INDEX" val="1_2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3"/>
  <p:tag name="KSO_WM_UNIT_INDEX" val="1_3"/>
  <p:tag name="KSO_WM_UNIT_LAYERLEVEL" val="1_1"/>
  <p:tag name="KSO_WM_UNIT_TYPE" val="l_i"/>
</p:tagLst>
</file>

<file path=ppt/tags/tag8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9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6_1"/>
  <p:tag name="KSO_WM_UNIT_INDEX" val="1_6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51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1_1"/>
  <p:tag name="KSO_WM_UNIT_INDEX" val="1_1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1_2"/>
  <p:tag name="KSO_WM_UNIT_INDEX" val="1_1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2_1"/>
  <p:tag name="KSO_WM_UNIT_INDEX" val="1_2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2_2"/>
  <p:tag name="KSO_WM_UNIT_INDEX" val="1_2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3_1"/>
  <p:tag name="KSO_WM_UNIT_INDEX" val="1_3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3_2"/>
  <p:tag name="KSO_WM_UNIT_INDEX" val="1_3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4_1"/>
  <p:tag name="KSO_WM_UNIT_INDEX" val="1_4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4_2"/>
  <p:tag name="KSO_WM_UNIT_INDEX" val="1_4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5_1"/>
  <p:tag name="KSO_WM_UNIT_INDEX" val="1_5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5_2"/>
  <p:tag name="KSO_WM_UNIT_INDEX" val="1_5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6_1"/>
  <p:tag name="KSO_WM_UNIT_INDEX" val="1_6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6_2"/>
  <p:tag name="KSO_WM_UNIT_INDEX" val="1_6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1"/>
  <p:tag name="KSO_WM_UNIT_INDEX" val="1_1_1"/>
  <p:tag name="KSO_WM_UNIT_LAYERLEVEL" val="1_1_1"/>
  <p:tag name="KSO_WM_UNIT_LINE_FORE_SCHEMECOLOR_INDEX" val="5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2"/>
  <p:tag name="KSO_WM_UNIT_INDEX" val="1_1_2"/>
  <p:tag name="KSO_WM_UNIT_LAYERLEVEL" val="1_1_1"/>
  <p:tag name="KSO_WM_UNIT_LINE_FORE_SCHEMECOLOR_INDEX" val="5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1"/>
  <p:tag name="KSO_WM_UNIT_INDEX" val="1_2_1"/>
  <p:tag name="KSO_WM_UNIT_LAYERLEVEL" val="1_1_1"/>
  <p:tag name="KSO_WM_UNIT_LINE_FORE_SCHEMECOLOR_INDEX" val="5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2"/>
  <p:tag name="KSO_WM_UNIT_INDEX" val="1_2_2"/>
  <p:tag name="KSO_WM_UNIT_LAYERLEVEL" val="1_1_1"/>
  <p:tag name="KSO_WM_UNIT_LINE_FORE_SCHEMECOLOR_INDEX" val="5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1"/>
  <p:tag name="KSO_WM_UNIT_INDEX" val="1_3_1"/>
  <p:tag name="KSO_WM_UNIT_LAYERLEVEL" val="1_1_1"/>
  <p:tag name="KSO_WM_UNIT_LINE_FORE_SCHEMECOLOR_INDEX" val="5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2"/>
  <p:tag name="KSO_WM_UNIT_INDEX" val="1_3_2"/>
  <p:tag name="KSO_WM_UNIT_LAYERLEVEL" val="1_1_1"/>
  <p:tag name="KSO_WM_UNIT_LINE_FORE_SCHEMECOLOR_INDEX" val="5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1"/>
  <p:tag name="KSO_WM_UNIT_INDEX" val="1_4_1"/>
  <p:tag name="KSO_WM_UNIT_LAYERLEVEL" val="1_1_1"/>
  <p:tag name="KSO_WM_UNIT_LINE_FORE_SCHEMECOLOR_INDEX" val="5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2"/>
  <p:tag name="KSO_WM_UNIT_INDEX" val="1_4_2"/>
  <p:tag name="KSO_WM_UNIT_LAYERLEVEL" val="1_1_1"/>
  <p:tag name="KSO_WM_UNIT_LINE_FORE_SCHEMECOLOR_INDEX" val="5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5_1"/>
  <p:tag name="KSO_WM_UNIT_INDEX" val="1_5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1"/>
  <p:tag name="KSO_WM_UNIT_INDEX" val="1_5_1"/>
  <p:tag name="KSO_WM_UNIT_LAYERLEVEL" val="1_1_1"/>
  <p:tag name="KSO_WM_UNIT_LINE_FORE_SCHEMECOLOR_INDEX" val="5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2"/>
  <p:tag name="KSO_WM_UNIT_INDEX" val="1_5_2"/>
  <p:tag name="KSO_WM_UNIT_LAYERLEVEL" val="1_1_1"/>
  <p:tag name="KSO_WM_UNIT_LINE_FORE_SCHEMECOLOR_INDEX" val="5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6_1"/>
  <p:tag name="KSO_WM_UNIT_INDEX" val="1_6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1"/>
  <p:tag name="KSO_WM_UNIT_INDEX" val="1_6_1"/>
  <p:tag name="KSO_WM_UNIT_LAYERLEVEL" val="1_1_1"/>
  <p:tag name="KSO_WM_UNIT_LINE_FORE_SCHEMECOLOR_INDEX" val="5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2"/>
  <p:tag name="KSO_WM_UNIT_INDEX" val="1_6_2"/>
  <p:tag name="KSO_WM_UNIT_LAYERLEVEL" val="1_1_1"/>
  <p:tag name="KSO_WM_UNIT_LINE_FORE_SCHEMECOLOR_INDEX" val="5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22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123">
      <a:dk1>
        <a:srgbClr val="000000"/>
      </a:dk1>
      <a:lt1>
        <a:srgbClr val="FFFFFF"/>
      </a:lt1>
      <a:dk2>
        <a:srgbClr val="02202B"/>
      </a:dk2>
      <a:lt2>
        <a:srgbClr val="EBFFFF"/>
      </a:lt2>
      <a:accent1>
        <a:srgbClr val="34FEC3"/>
      </a:accent1>
      <a:accent2>
        <a:srgbClr val="0AE8A9"/>
      </a:accent2>
      <a:accent3>
        <a:srgbClr val="19F0DE"/>
      </a:accent3>
      <a:accent4>
        <a:srgbClr val="19CFF0"/>
      </a:accent4>
      <a:accent5>
        <a:srgbClr val="3FABF8"/>
      </a:accent5>
      <a:accent6>
        <a:srgbClr val="3493FE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5">
      <vt:lpstr>Arial</vt:lpstr>
      <vt:lpstr>Calibri</vt:lpstr>
      <vt:lpstr>微软雅黑</vt:lpstr>
      <vt:lpstr>Calibri Light</vt:lpstr>
      <vt:lpstr>+中文标题</vt:lpstr>
      <vt:lpstr>Wingdings</vt:lpstr>
      <vt:lpstr>宋体</vt:lpstr>
      <vt:lpstr>Office Theme</vt:lpstr>
      <vt:lpstr>空气净化销售专员2023年年度总结及下一年规划</vt:lpstr>
      <vt:lpstr>目录</vt:lpstr>
      <vt:lpstr>2023年工作总结</vt:lpstr>
      <vt:lpstr>销售业绩回顾</vt:lpstr>
      <vt:lpstr>客户维护与拓展</vt:lpstr>
      <vt:lpstr>产品知识掌握与运用</vt:lpstr>
      <vt:lpstr>团队协作与沟通</vt:lpstr>
      <vt:lpstr>空气净化市场分析</vt:lpstr>
      <vt:lpstr>市场需求与趋势</vt:lpstr>
      <vt:lpstr>竞争对手分析</vt:lpstr>
      <vt:lpstr>客户群体分析</vt:lpstr>
      <vt:lpstr>市场空白点挖掘</vt:lpstr>
      <vt:lpstr>下一年度销售目标与策略</vt:lpstr>
      <vt:lpstr>销售目标设定</vt:lpstr>
      <vt:lpstr>产品组合与定价策略</vt:lpstr>
      <vt:lpstr>渠道拓展与优化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2024-09-08T15:18:35.880</cp:lastPrinted>
  <dcterms:created xsi:type="dcterms:W3CDTF">2024-09-08T07:18:35Z</dcterms:created>
  <dcterms:modified xsi:type="dcterms:W3CDTF">2024-09-08T07:18:38Z</dcterms:modified>
</cp:coreProperties>
</file>