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WVOSCK+MS-UIGothic"/>
      <p:regular r:id="rId15"/>
    </p:embeddedFont>
    <p:embeddedFont>
      <p:font typeface="JKNSCJ+KMUMIO+ArialMT"/>
      <p:regular r:id="rId16"/>
    </p:embeddedFont>
    <p:embeddedFont>
      <p:font typeface="NUBOPK+POHMKF+MicrosoftYaHei-Bold"/>
      <p:regular r:id="rId17"/>
    </p:embeddedFont>
    <p:embeddedFont>
      <p:font typeface="NGDSHR+FFAWAF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5383B-7988-4876-845D-D279FFA41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721F0-17F6-4430-8F51-03AFDCDF8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67501-E8CB-4A63-83F4-AFE26F701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40CFE-D9E8-4918-9851-AC435C4A6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C1D60E-6A9A-4AE1-8CA9-AD3108B12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BB3071-538D-4D88-9EF3-07A4ED463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8D1007-514C-4D4C-B32D-17BE16657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A4030-CFD5-4ADB-8794-DDAC596E8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3AF92-4504-4B9F-8314-456F1BF09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35CF9B-E427-4137-BF6E-0457A6AFF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91D57-BFCB-4681-8ED7-92D416F9D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21033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52650" y="2005484"/>
            <a:ext cx="9065754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WVOSCK+MS-UIGothic"/>
                <a:cs typeface="WVOSCK+MS-UIGothic"/>
              </a:rPr>
              <a:t>超市生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5150" spc="25">
                <a:solidFill>
                  <a:srgbClr val="000000"/>
                </a:solidFill>
                <a:latin typeface="WVOSCK+MS-UIGothic"/>
                <a:cs typeface="WVOSCK+MS-UIGothic"/>
              </a:rPr>
              <a:t>商品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5150" spc="25">
                <a:solidFill>
                  <a:srgbClr val="000000"/>
                </a:solidFill>
                <a:latin typeface="WVOSCK+MS-UIGothic"/>
                <a:cs typeface="WVOSCK+MS-UIGothic"/>
              </a:rPr>
              <a:t>耗控制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WVOSCK+MS-UIGothic"/>
                <a:cs typeface="WVOSCK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KNSCJ+KMUMIO+ArialMT"/>
                <a:cs typeface="JKNSCJ+KMUMI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WVOSCK+MS-UIGothic"/>
                <a:cs typeface="WVOSCK+MS-UIGothic"/>
              </a:rPr>
              <a:t>生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鲜</a:t>
            </a:r>
            <a:r>
              <a:rPr sz="2400">
                <a:solidFill>
                  <a:srgbClr val="AF79DE"/>
                </a:solidFill>
                <a:latin typeface="WVOSCK+MS-UIGothic"/>
                <a:cs typeface="WVOSCK+MS-UIGothic"/>
              </a:rPr>
              <a:t>商品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损</a:t>
            </a:r>
            <a:r>
              <a:rPr sz="2400">
                <a:solidFill>
                  <a:srgbClr val="AF79DE"/>
                </a:solidFill>
                <a:latin typeface="WVOSCK+MS-UIGothic"/>
                <a:cs typeface="WVOSCK+MS-UIGothic"/>
              </a:rPr>
              <a:t>耗概述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KNSCJ+KMUMIO+ArialMT"/>
                <a:cs typeface="JKNSCJ+KMUMI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WVOSCK+MS-UIGothic"/>
                <a:cs typeface="WVOSCK+MS-UIGothic"/>
              </a:rPr>
              <a:t>生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鲜</a:t>
            </a:r>
            <a:r>
              <a:rPr sz="2400">
                <a:solidFill>
                  <a:srgbClr val="AF79DE"/>
                </a:solidFill>
                <a:latin typeface="WVOSCK+MS-UIGothic"/>
                <a:cs typeface="WVOSCK+MS-UIGothic"/>
              </a:rPr>
              <a:t>商品采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购</a:t>
            </a:r>
            <a:r>
              <a:rPr sz="2400">
                <a:solidFill>
                  <a:srgbClr val="AF79DE"/>
                </a:solidFill>
                <a:latin typeface="WVOSCK+MS-UIGothic"/>
                <a:cs typeface="WVOSCK+MS-UIGothic"/>
              </a:rPr>
              <a:t>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2493200"/>
            <a:ext cx="4439861" cy="24294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KNSCJ+KMUMIO+ArialMT"/>
                <a:cs typeface="JKNSCJ+KMUMI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WVOSCK+MS-UIGothic"/>
                <a:cs typeface="WVOSCK+MS-UIGothic"/>
              </a:rPr>
              <a:t>生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鲜</a:t>
            </a:r>
            <a:r>
              <a:rPr sz="2400">
                <a:solidFill>
                  <a:srgbClr val="AF79DE"/>
                </a:solidFill>
                <a:latin typeface="WVOSCK+MS-UIGothic"/>
                <a:cs typeface="WVOSCK+MS-UIGothic"/>
              </a:rPr>
              <a:t>商品存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储</a:t>
            </a:r>
            <a:r>
              <a:rPr sz="2400">
                <a:solidFill>
                  <a:srgbClr val="AF79DE"/>
                </a:solidFill>
                <a:latin typeface="WVOSCK+MS-UIGothic"/>
                <a:cs typeface="WVOSCK+MS-UIGothic"/>
              </a:rPr>
              <a:t>与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陈</a:t>
            </a:r>
            <a:r>
              <a:rPr sz="2400">
                <a:solidFill>
                  <a:srgbClr val="AF79DE"/>
                </a:solidFill>
                <a:latin typeface="WVOSCK+MS-UIGothic"/>
                <a:cs typeface="WVOSCK+MS-UIGothic"/>
              </a:rPr>
              <a:t>列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KNSCJ+KMUMIO+ArialMT"/>
                <a:cs typeface="JKNSCJ+KMUMI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WVOSCK+MS-UIGothic"/>
                <a:cs typeface="WVOSCK+MS-UIGothic"/>
              </a:rPr>
              <a:t>生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鲜</a:t>
            </a:r>
            <a:r>
              <a:rPr sz="2400">
                <a:solidFill>
                  <a:srgbClr val="AF79DE"/>
                </a:solidFill>
                <a:latin typeface="WVOSCK+MS-UIGothic"/>
                <a:cs typeface="WVOSCK+MS-UIGothic"/>
              </a:rPr>
              <a:t>商品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销</a:t>
            </a:r>
            <a:r>
              <a:rPr sz="2400">
                <a:solidFill>
                  <a:srgbClr val="AF79DE"/>
                </a:solidFill>
                <a:latin typeface="WVOSCK+MS-UIGothic"/>
                <a:cs typeface="WVOSCK+MS-UIGothic"/>
              </a:rPr>
              <a:t>售与促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销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KNSCJ+KMUMIO+ArialMT"/>
                <a:cs typeface="JKNSCJ+KMUMI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WVOSCK+MS-UIGothic"/>
                <a:cs typeface="WVOSCK+MS-UIGothic"/>
              </a:rPr>
              <a:t>生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鲜</a:t>
            </a:r>
            <a:r>
              <a:rPr sz="2400">
                <a:solidFill>
                  <a:srgbClr val="AF79DE"/>
                </a:solidFill>
                <a:latin typeface="WVOSCK+MS-UIGothic"/>
                <a:cs typeface="WVOSCK+MS-UIGothic"/>
              </a:rPr>
              <a:t>商品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损</a:t>
            </a:r>
            <a:r>
              <a:rPr sz="2400">
                <a:solidFill>
                  <a:srgbClr val="AF79DE"/>
                </a:solidFill>
                <a:latin typeface="WVOSCK+MS-UIGothic"/>
                <a:cs typeface="WVOSCK+MS-UIGothic"/>
              </a:rPr>
              <a:t>耗控制措施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JKNSCJ+KMUMIO+ArialMT"/>
                <a:cs typeface="JKNSCJ+KMUMIO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WVOSCK+MS-UIGothic"/>
                <a:cs typeface="WVOSCK+MS-UIGothic"/>
              </a:rPr>
              <a:t>生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鲜</a:t>
            </a:r>
            <a:r>
              <a:rPr sz="2400">
                <a:solidFill>
                  <a:srgbClr val="AF79DE"/>
                </a:solidFill>
                <a:latin typeface="WVOSCK+MS-UIGothic"/>
                <a:cs typeface="WVOSCK+MS-UIGothic"/>
              </a:rPr>
              <a:t>商品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损</a:t>
            </a:r>
            <a:r>
              <a:rPr sz="2400">
                <a:solidFill>
                  <a:srgbClr val="AF79DE"/>
                </a:solidFill>
                <a:latin typeface="WVOSCK+MS-UIGothic"/>
                <a:cs typeface="WVOSCK+MS-UIGothic"/>
              </a:rPr>
              <a:t>耗控制案例分析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AF79DE"/>
                </a:solidFill>
                <a:latin typeface="WVOSCK+MS-UIGothic"/>
                <a:cs typeface="WVOSCK+MS-UIGothic"/>
              </a:rPr>
              <a:t>目</a:t>
            </a:r>
            <a:r>
              <a:rPr sz="9200">
                <a:solidFill>
                  <a:srgbClr val="AF79DE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NUBOPK+POHMKF+MicrosoftYaHei-Bold"/>
                <a:cs typeface="NUBOPK+POHMKF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60495" y="3354784"/>
            <a:ext cx="50673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WVOSCK+MS-UIGothic"/>
                <a:cs typeface="WVOSCK+MS-UIGothic"/>
              </a:rPr>
              <a:t>生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4200">
                <a:solidFill>
                  <a:srgbClr val="000000"/>
                </a:solidFill>
                <a:latin typeface="WVOSCK+MS-UIGothic"/>
                <a:cs typeface="WVOSCK+MS-UIGothic"/>
              </a:rPr>
              <a:t>商品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4200">
                <a:solidFill>
                  <a:srgbClr val="000000"/>
                </a:solidFill>
                <a:latin typeface="WVOSCK+MS-UIGothic"/>
                <a:cs typeface="WVOSCK+MS-UIGothic"/>
              </a:rPr>
              <a:t>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损</a:t>
            </a:r>
            <a:r>
              <a:rPr sz="3000">
                <a:solidFill>
                  <a:srgbClr val="AF79DE"/>
                </a:solidFill>
                <a:latin typeface="WVOSCK+MS-UIGothic"/>
                <a:cs typeface="WVOSCK+MS-UIGothic"/>
              </a:rPr>
              <a:t>耗定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WVOSCK+MS-UIGothic"/>
                <a:cs typeface="WVOSCK+MS-UIGothic"/>
              </a:rPr>
              <a:t>与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AF79DE"/>
                </a:solidFill>
                <a:latin typeface="WVOSCK+MS-UIGothic"/>
                <a:cs typeface="WVOSCK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2300" spc="25">
                <a:solidFill>
                  <a:srgbClr val="FFFFFF"/>
                </a:solidFill>
                <a:latin typeface="WVOSCK+MS-UIGothic"/>
                <a:cs typeface="WVOSCK+MS-UIGothic"/>
              </a:rPr>
              <a:t>耗定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耗是指在商品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经营过</a:t>
            </a: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程中，由于各种原因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致的商品价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减少或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失，无法在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售中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其原有价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2300" spc="25">
                <a:solidFill>
                  <a:srgbClr val="FFFFFF"/>
                </a:solidFill>
                <a:latin typeface="WVOSCK+MS-UIGothic"/>
                <a:cs typeface="WVOSCK+MS-UIGothic"/>
              </a:rPr>
              <a:t>耗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2300">
                <a:solidFill>
                  <a:srgbClr val="FFFFFF"/>
                </a:solidFill>
                <a:latin typeface="WVOSCK+MS-UIGothic"/>
                <a:cs typeface="WVOSCK+MS-UIGothic"/>
              </a:rPr>
              <a:t>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鲜</a:t>
            </a: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商品的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耗主要分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自然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耗和人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为损</a:t>
            </a: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耗两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。自然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耗是指商品在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存、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陈</a:t>
            </a: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列和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程中，由于自然因素如温度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化、湿度差异等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致的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耗；人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是指由于管理不善、操作不当等原因造成的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WVOSCK+MS-UIGothic"/>
                <a:cs typeface="WVOSCK+MS-UIGothic"/>
              </a:rPr>
              <a:t>耗。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损</a:t>
            </a:r>
            <a:r>
              <a:rPr sz="3000">
                <a:solidFill>
                  <a:srgbClr val="AF79DE"/>
                </a:solidFill>
                <a:latin typeface="WVOSCK+MS-UIGothic"/>
                <a:cs typeface="WVOSCK+MS-UIGothic"/>
              </a:rPr>
              <a:t>耗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AF79DE"/>
                </a:solidFill>
                <a:latin typeface="WVOSCK+MS-UIGothic"/>
                <a:cs typeface="WVOSCK+MS-UIGothic"/>
              </a:rPr>
              <a:t>生的原因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GDSHR+FFAWAF+MicrosoftYaHei"/>
                <a:cs typeface="NGDSHR+FFAWAF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GDSHR+FFAWAF+MicrosoftYaHei"/>
                <a:cs typeface="NGDSHR+FFAWAF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GDSHR+FFAWAF+MicrosoftYaHei"/>
                <a:cs typeface="NGDSHR+FFAWAF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GDSHR+FFAWAF+MicrosoftYaHei"/>
                <a:cs typeface="NGDSHR+FFAWAF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WVOSCK+MS-UIGothic"/>
                <a:cs typeface="WVOSCK+MS-UIGothic"/>
              </a:rPr>
              <a:t>商品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质</a:t>
            </a:r>
            <a:r>
              <a:rPr sz="1550" spc="25">
                <a:solidFill>
                  <a:srgbClr val="AF79DE"/>
                </a:solidFill>
                <a:latin typeface="WVOSCK+MS-UIGothic"/>
                <a:cs typeface="WVOSCK+MS-UIGothic"/>
              </a:rPr>
              <a:t>量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订货</a:t>
            </a:r>
            <a:r>
              <a:rPr sz="1550" spc="25">
                <a:solidFill>
                  <a:srgbClr val="AF79DE"/>
                </a:solidFill>
                <a:latin typeface="WVOSCK+MS-UIGothic"/>
                <a:cs typeface="WVOSCK+MS-UIGothic"/>
              </a:rPr>
              <a:t>不当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陈</a:t>
            </a:r>
            <a:r>
              <a:rPr sz="1550" spc="25">
                <a:solidFill>
                  <a:srgbClr val="AF79DE"/>
                </a:solidFill>
                <a:latin typeface="WVOSCK+MS-UIGothic"/>
                <a:cs typeface="WVOSCK+MS-UIGothic"/>
              </a:rPr>
              <a:t>列管理不当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34830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员</a:t>
            </a:r>
            <a:r>
              <a:rPr sz="1550" spc="25">
                <a:solidFill>
                  <a:srgbClr val="AF79DE"/>
                </a:solidFill>
                <a:latin typeface="WVOSCK+MS-UIGothic"/>
                <a:cs typeface="WVOSCK+MS-UIGothic"/>
              </a:rPr>
              <a:t>工操作不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规</a:t>
            </a:r>
            <a:r>
              <a:rPr sz="1550">
                <a:solidFill>
                  <a:srgbClr val="AF79DE"/>
                </a:solidFill>
                <a:latin typeface="WVOSCK+MS-UIGothic"/>
                <a:cs typeface="WVOSCK+MS-UIGothic"/>
              </a:rPr>
              <a:t>范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商品易受温度、湿度等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境因素影响，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存不当可能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1714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致品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下降，引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发损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耗。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订货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大或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小，与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实际销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售需求不匹配，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致商品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积压</a:t>
            </a:r>
          </a:p>
          <a:p>
            <a:pPr marL="1714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或断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，从而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耗。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列位置不佳、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列方式不合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理等，影响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选购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，降低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</a:p>
          <a:p>
            <a:pPr marL="42862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售量，引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发损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耗。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工在收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、上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、理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货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操作不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范，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致商品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坏</a:t>
            </a:r>
          </a:p>
          <a:p>
            <a:pPr marL="3429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期，造成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WVOSCK+MS-UIGothic"/>
                <a:cs typeface="WVOSCK+MS-UIGothic"/>
              </a:rPr>
              <a:t>耗。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损</a:t>
            </a:r>
            <a:r>
              <a:rPr sz="3000">
                <a:solidFill>
                  <a:srgbClr val="AF79DE"/>
                </a:solidFill>
                <a:latin typeface="WVOSCK+MS-UIGothic"/>
                <a:cs typeface="WVOSCK+MS-UIGothic"/>
              </a:rPr>
              <a:t>耗控制的重要性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WVOSCK+MS-UIGothic"/>
                <a:cs typeface="WVOSCK+MS-UIGothic"/>
              </a:rPr>
              <a:t>提高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经营</a:t>
            </a:r>
            <a:r>
              <a:rPr sz="2000" spc="25">
                <a:solidFill>
                  <a:srgbClr val="FFFFFF"/>
                </a:solidFill>
                <a:latin typeface="WVOSCK+MS-UIGothic"/>
                <a:cs typeface="WVOSCK+MS-UIGothic"/>
              </a:rPr>
              <a:t>效益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WVOSCK+MS-UIGothic"/>
                <a:cs typeface="WVOSCK+MS-UIGothic"/>
              </a:rPr>
              <a:t>保障商品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2000">
                <a:solidFill>
                  <a:srgbClr val="FFFFFF"/>
                </a:solidFill>
                <a:latin typeface="WVOSCK+MS-UIGothic"/>
                <a:cs typeface="WVOSCK+MS-UIGothic"/>
              </a:rPr>
              <a:t>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WVOSCK+MS-UIGothic"/>
                <a:cs typeface="WVOSCK+MS-UIGothic"/>
              </a:rPr>
              <a:t>提升管理水平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56140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WVOSCK+MS-UIGothic"/>
                <a:cs typeface="WVOSCK+MS-UIGothic"/>
              </a:rPr>
              <a:t>增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强竞</a:t>
            </a:r>
            <a:r>
              <a:rPr sz="2000" spc="23">
                <a:solidFill>
                  <a:srgbClr val="FFFFFF"/>
                </a:solidFill>
                <a:latin typeface="WVOSCK+MS-UIGothic"/>
                <a:cs typeface="WVOSCK+MS-UIGothic"/>
              </a:rPr>
              <a:t>争力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448165" y="4668258"/>
            <a:ext cx="212675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降低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耗，超市可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以降低成本，从而在价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格上更具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争力，提升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占有率。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有效控制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耗可以降低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成本，提高盈利水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平，提升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效益。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耗控制有助于保持商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量，确保消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买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的生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商品。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0176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耗控制要求超市在管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理上更加精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、科学，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从而提高整体管理水平。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3879" y="1807607"/>
            <a:ext cx="1997014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72349D"/>
                </a:solidFill>
                <a:latin typeface="NUBOPK+POHMKF+MicrosoftYaHei-Bold"/>
                <a:cs typeface="NUBOPK+POHMKF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60495" y="3354784"/>
            <a:ext cx="50673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WVOSCK+MS-UIGothic"/>
                <a:cs typeface="WVOSCK+MS-UIGothic"/>
              </a:rPr>
              <a:t>生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4200">
                <a:solidFill>
                  <a:srgbClr val="000000"/>
                </a:solidFill>
                <a:latin typeface="WVOSCK+MS-UIGothic"/>
                <a:cs typeface="WVOSCK+MS-UIGothic"/>
              </a:rPr>
              <a:t>商品采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4200">
                <a:solidFill>
                  <a:srgbClr val="000000"/>
                </a:solidFill>
                <a:latin typeface="WVOSCK+MS-UIGothic"/>
                <a:cs typeface="WVOSCK+MS-UIGothic"/>
              </a:rPr>
              <a:t>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WVOSCK+MS-UIGothic"/>
                <a:cs typeface="WVOSCK+MS-UIGothic"/>
              </a:rPr>
              <a:t>采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购计</a:t>
            </a:r>
            <a:r>
              <a:rPr sz="3000">
                <a:solidFill>
                  <a:srgbClr val="AF79DE"/>
                </a:solidFill>
                <a:latin typeface="WVOSCK+MS-UIGothic"/>
                <a:cs typeface="WVOSCK+MS-UIGothic"/>
              </a:rPr>
              <a:t>划与策略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3189" y="17099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WVOSCK+MS-UIGothic"/>
                <a:cs typeface="WVOSCK+MS-UIGothic"/>
              </a:rPr>
              <a:t>定期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FFFDFD"/>
                </a:solidFill>
                <a:latin typeface="WVOSCK+MS-UIGothic"/>
                <a:cs typeface="WVOSCK+MS-UIGothic"/>
              </a:rPr>
              <a:t>估生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鲜</a:t>
            </a:r>
            <a:r>
              <a:rPr sz="2000" spc="25">
                <a:solidFill>
                  <a:srgbClr val="FFFDFD"/>
                </a:solidFill>
                <a:latin typeface="WVOSCK+MS-UIGothic"/>
                <a:cs typeface="WVOSCK+MS-UIGothic"/>
              </a:rPr>
              <a:t>商品需求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0419" y="17099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WVOSCK+MS-UIGothic"/>
                <a:cs typeface="WVOSCK+MS-UIGothic"/>
              </a:rPr>
              <a:t>灵活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2000" spc="25">
                <a:solidFill>
                  <a:srgbClr val="FFFDFD"/>
                </a:solidFill>
                <a:latin typeface="WVOSCK+MS-UIGothic"/>
                <a:cs typeface="WVOSCK+MS-UIGothic"/>
              </a:rPr>
              <a:t>整采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2000" spc="23">
                <a:solidFill>
                  <a:srgbClr val="FFFDFD"/>
                </a:solidFill>
                <a:latin typeface="WVOSCK+MS-UIGothic"/>
                <a:cs typeface="WVOSCK+MS-UIGothic"/>
              </a:rPr>
              <a:t>策略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售数据、季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化和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假日等因素，制定合理的生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商品采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购计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划，确保商品供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的及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性和适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量性。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根据市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需求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化和生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商品价格波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，及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整采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策略，如增加或减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少采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量、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整采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批次等。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WVOSCK+MS-UIGothic"/>
                <a:cs typeface="WVOSCK+MS-UIGothic"/>
              </a:rPr>
              <a:t>多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2000" spc="25">
                <a:solidFill>
                  <a:srgbClr val="FFFDFD"/>
                </a:solidFill>
                <a:latin typeface="WVOSCK+MS-UIGothic"/>
                <a:cs typeface="WVOSCK+MS-UIGothic"/>
              </a:rPr>
              <a:t>化采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2000" spc="23">
                <a:solidFill>
                  <a:srgbClr val="FFFDFD"/>
                </a:solidFill>
                <a:latin typeface="WVOSCK+MS-UIGothic"/>
                <a:cs typeface="WVOSCK+MS-UIGothic"/>
              </a:rPr>
              <a:t>渠道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建立多种采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渠道，包括直接从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农户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、合作社等，以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取更多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化的生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商品和降低采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WVOSCK+MS-UIGothic"/>
                <a:cs typeface="WVOSCK+MS-UIGothic"/>
              </a:rPr>
              <a:t>成本。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WVOSCK+MS-UIGothic"/>
                <a:cs typeface="WVOSCK+MS-UIGothic"/>
              </a:rPr>
              <a:t>供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AF79DE"/>
                </a:solidFill>
                <a:latin typeface="WVOSCK+MS-UIGothic"/>
                <a:cs typeface="WVOSCK+MS-UIGothic"/>
              </a:rPr>
              <a:t>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AF79DE"/>
                </a:solidFill>
                <a:latin typeface="WVOSCK+MS-UIGothic"/>
                <a:cs typeface="WVOSCK+MS-UIGothic"/>
              </a:rPr>
              <a:t>与管理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10264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WVOSCK+MS-UIGothic"/>
                <a:cs typeface="WVOSCK+MS-UIGothic"/>
              </a:rPr>
              <a:t>供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AF79DE"/>
                </a:solidFill>
                <a:latin typeface="WVOSCK+MS-UIGothic"/>
                <a:cs typeface="WVOSCK+MS-UIGothic"/>
              </a:rPr>
              <a:t>商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筛选</a:t>
            </a:r>
            <a:r>
              <a:rPr sz="2000" spc="23">
                <a:solidFill>
                  <a:srgbClr val="AF79DE"/>
                </a:solidFill>
                <a:latin typeface="WVOSCK+MS-UIGothic"/>
                <a:cs typeface="WVOSCK+MS-UIGothic"/>
              </a:rPr>
              <a:t>与</a:t>
            </a:r>
            <a:r>
              <a:rPr sz="2000" spc="23">
                <a:solidFill>
                  <a:srgbClr val="AF79DE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AF79DE"/>
                </a:solidFill>
                <a:latin typeface="WVOSCK+MS-UIGothic"/>
                <a:cs typeface="WVOSCK+MS-UIGothic"/>
              </a:rPr>
              <a:t>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8959" y="2142863"/>
            <a:ext cx="62059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具有良好信誉、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定供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能力和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量保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的供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商，确保生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商品的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量和安全。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68959" y="3106324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AF79DE"/>
                </a:solidFill>
                <a:latin typeface="WVOSCK+MS-UIGothic"/>
                <a:cs typeface="WVOSCK+MS-UIGothic"/>
              </a:rPr>
              <a:t>合同管理与关系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68959" y="3638922"/>
            <a:ext cx="635146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与供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商建立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期合作关系，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签订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明确的采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合同，明确商品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量、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价格、供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货时间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等条款，并定期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估和关系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959" y="4695094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AF79DE"/>
                </a:solidFill>
                <a:latin typeface="WVOSCK+MS-UIGothic"/>
                <a:cs typeface="WVOSCK+MS-UIGothic"/>
              </a:rPr>
              <a:t>供</a:t>
            </a:r>
            <a:r>
              <a:rPr sz="2000" spc="25">
                <a:solidFill>
                  <a:srgbClr val="AF79DE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AF79DE"/>
                </a:solidFill>
                <a:latin typeface="WVOSCK+MS-UIGothic"/>
                <a:cs typeface="WVOSCK+MS-UIGothic"/>
              </a:rPr>
              <a:t>商多元化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68959" y="5227693"/>
            <a:ext cx="64250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了降低供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应风险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尽量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商多元化，避免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对单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一供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商的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度依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赖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WVOSCK+MS-UIGothic"/>
                <a:cs typeface="WVOSCK+MS-UIGothic"/>
              </a:rPr>
              <a:t>采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购验</a:t>
            </a:r>
            <a:r>
              <a:rPr sz="3000">
                <a:solidFill>
                  <a:srgbClr val="AF79DE"/>
                </a:solidFill>
                <a:latin typeface="WVOSCK+MS-UIGothic"/>
                <a:cs typeface="WVOSCK+MS-UIGothic"/>
              </a:rPr>
              <a:t>收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AF79DE"/>
                </a:solidFill>
                <a:latin typeface="WVOSCK+MS-UIGothic"/>
                <a:cs typeface="WVOSCK+MS-UIGothic"/>
              </a:rPr>
              <a:t>准与流程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严</a:t>
            </a:r>
            <a:r>
              <a:rPr sz="2300" spc="25">
                <a:solidFill>
                  <a:srgbClr val="AF79DE"/>
                </a:solidFill>
                <a:latin typeface="WVOSCK+MS-UIGothic"/>
                <a:cs typeface="WVOSCK+MS-UIGothic"/>
              </a:rPr>
              <a:t>格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验</a:t>
            </a:r>
            <a:r>
              <a:rPr sz="2300" spc="23">
                <a:solidFill>
                  <a:srgbClr val="AF79DE"/>
                </a:solidFill>
                <a:latin typeface="WVOSCK+MS-UIGothic"/>
                <a:cs typeface="WVOSCK+MS-UIGothic"/>
              </a:rPr>
              <a:t>收流程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建立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范的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收流程，包括商品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收入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、不合格商品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理等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进货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商品的及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性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量可靠性。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WVOSCK+MS-UIGothic"/>
                <a:cs typeface="WVOSCK+MS-UIGothic"/>
              </a:rPr>
              <a:t>明确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验</a:t>
            </a:r>
            <a:r>
              <a:rPr sz="2300" spc="23">
                <a:solidFill>
                  <a:srgbClr val="AF79DE"/>
                </a:solidFill>
                <a:latin typeface="WVOSCK+MS-UIGothic"/>
                <a:cs typeface="WVOSCK+MS-UIGothic"/>
              </a:rPr>
              <a:t>收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标</a:t>
            </a:r>
            <a:r>
              <a:rPr sz="2300">
                <a:solidFill>
                  <a:srgbClr val="AF79DE"/>
                </a:solidFill>
                <a:latin typeface="WVOSCK+MS-UIGothic"/>
                <a:cs typeface="WVOSCK+MS-UIGothic"/>
              </a:rPr>
              <a:t>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的生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商品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准，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48615" y="3094728"/>
            <a:ext cx="30653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包括外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、新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度、重量等指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48615" y="3369048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进货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商品的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量符合超市要求。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验</a:t>
            </a:r>
            <a:r>
              <a:rPr sz="2300" spc="25">
                <a:solidFill>
                  <a:srgbClr val="AF79DE"/>
                </a:solidFill>
                <a:latin typeface="WVOSCK+MS-UIGothic"/>
                <a:cs typeface="WVOSCK+MS-UIGothic"/>
              </a:rPr>
              <a:t>收</a:t>
            </a:r>
            <a:r>
              <a:rPr sz="2300" spc="23">
                <a:solidFill>
                  <a:srgbClr val="AF79DE"/>
                </a:solidFill>
                <a:latin typeface="SimSun"/>
                <a:cs typeface="SimSun"/>
              </a:rPr>
              <a:t>记录</a:t>
            </a:r>
            <a:r>
              <a:rPr sz="2300" spc="25">
                <a:solidFill>
                  <a:srgbClr val="AF79DE"/>
                </a:solidFill>
                <a:latin typeface="WVOSCK+MS-UIGothic"/>
                <a:cs typeface="WVOSCK+MS-UIGothic"/>
              </a:rPr>
              <a:t>与追溯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4886063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做好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商品采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的可追溯性，以便在出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现质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时进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行追溯和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WVOSCK+MS-UIGothic"/>
                <a:cs typeface="WVOSCK+MS-UIGothic"/>
              </a:rPr>
              <a:t>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https://d.book118.com/298121033017006047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WVOSCK+MS-UIGothic</vt:lpstr>
      <vt:lpstr>SimSun</vt:lpstr>
      <vt:lpstr>JKNSCJ+KMUMIO+ArialMT</vt:lpstr>
      <vt:lpstr>Times New Roman</vt:lpstr>
      <vt:lpstr>NUBOPK+POHMKF+MicrosoftYaHei-Bold</vt:lpstr>
      <vt:lpstr>NGDSHR+FFAWAF+MicrosoftYaHei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2024-09-28T07:44:52.495</cp:lastPrinted>
  <dcterms:created xsi:type="dcterms:W3CDTF">2024-09-27T23:44:52Z</dcterms:created>
  <dcterms:modified xsi:type="dcterms:W3CDTF">2024-09-27T23:44:53Z</dcterms:modified>
</cp:coreProperties>
</file>