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89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8E798-8C6A-4DB9-9913-E8DCAA22A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F8A4B-41C6-4CBA-8443-729F5B3CD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1E2C2-071F-45C8-8148-BCC4319FA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03A51-F002-479B-906C-35AEC5692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D2DE83-C85B-4680-9621-047DA2A02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75C147-00E7-4C92-83CE-31825373F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D5AB9F-4883-4040-B966-808D4586F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8E82DD-493B-4C9F-874B-4123275F2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4D8501-AAA1-4605-B69D-2A2E95FB2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13E85A-0B84-4B4A-ADDC-20586837D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72CDA9-39A3-4DB4-9AB6-54E9EAE7E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69.xml" /><Relationship Id="rId4" Type="http://schemas.openxmlformats.org/officeDocument/2006/relationships/image" Target="../media/image2.png" /><Relationship Id="rId5" Type="http://schemas.openxmlformats.org/officeDocument/2006/relationships/tags" Target="../tags/tag7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71.xml" /><Relationship Id="rId4" Type="http://schemas.openxmlformats.org/officeDocument/2006/relationships/image" Target="../media/image3.png" /><Relationship Id="rId5" Type="http://schemas.openxmlformats.org/officeDocument/2006/relationships/tags" Target="../tags/tag72.xml" /><Relationship Id="rId6" Type="http://schemas.openxmlformats.org/officeDocument/2006/relationships/tags" Target="../tags/tag7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74.xml" /><Relationship Id="rId4" Type="http://schemas.openxmlformats.org/officeDocument/2006/relationships/tags" Target="../tags/tag7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76.xml" /><Relationship Id="rId4" Type="http://schemas.openxmlformats.org/officeDocument/2006/relationships/image" Target="../media/image4.png" /><Relationship Id="rId5" Type="http://schemas.openxmlformats.org/officeDocument/2006/relationships/tags" Target="../tags/tag77.xml" /><Relationship Id="rId6" Type="http://schemas.openxmlformats.org/officeDocument/2006/relationships/tags" Target="../tags/tag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tags" Target="../tags/tag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84.xml" /><Relationship Id="rId4" Type="http://schemas.openxmlformats.org/officeDocument/2006/relationships/image" Target="../media/image7.png" /><Relationship Id="rId5" Type="http://schemas.openxmlformats.org/officeDocument/2006/relationships/tags" Target="../tags/tag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8.png" /><Relationship Id="rId6" Type="http://schemas.openxmlformats.org/officeDocument/2006/relationships/tags" Target="../tags/tag8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2201700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_3#7f6bd3070.fixed?vbadefaultcenterpage=1&amp;parentnodeid=bb4f4f065&amp;vbahtmlprocessed=1"/>
          <p:cNvSpPr/>
          <p:nvPr>
            <p:custDataLst>
              <p:tags r:id="rId2"/>
            </p:custDataLst>
          </p:nvPr>
        </p:nvSpPr>
        <p:spPr>
          <a:xfrm>
            <a:off x="-253746" y="2542631"/>
            <a:ext cx="12188952" cy="1747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0" lang="zh-CN" altLang="en-US" sz="6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34" charset="-122"/>
                <a:ea typeface="华文新魏" panose="02010800040101010101" pitchFamily="34" charset="-122"/>
              </a:rPr>
              <a:t>第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34" charset="-122"/>
                <a:ea typeface="华文新魏" panose="02010800040101010101" pitchFamily="34" charset="-122"/>
              </a:rPr>
              <a:t>34</a:t>
            </a:r>
            <a:r>
              <a:rPr kumimoji="0" lang="zh-CN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34" charset="-122"/>
                <a:ea typeface="华文新魏" panose="02010800040101010101" pitchFamily="34" charset="-122"/>
              </a:rPr>
              <a:t>练</a:t>
            </a:r>
            <a:r>
              <a:rPr kumimoji="0" lang="zh-CN" altLang="zh-CN" sz="6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34" charset="-122"/>
                <a:ea typeface="华文新魏" panose="02010800040101010101" pitchFamily="34" charset="-122"/>
              </a:rPr>
              <a:t>　</a:t>
            </a:r>
            <a:r>
              <a:rPr lang="zh-CN" altLang="en-US" sz="6600" b="1" smtClean="0">
                <a:solidFill>
                  <a:schemeClr val="tx1"/>
                </a:solidFill>
                <a:latin typeface="华文新魏" panose="02010800040101010101" pitchFamily="34" charset="-122"/>
                <a:ea typeface="华文新魏" panose="02010800040101010101" pitchFamily="34" charset="-122"/>
              </a:rPr>
              <a:t>光的波动性</a:t>
            </a:r>
            <a:endParaRPr lang="zh-CN" altLang="en-US" sz="6600" b="1" smtClean="0">
              <a:solidFill>
                <a:schemeClr val="tx1"/>
              </a:solidFill>
              <a:latin typeface="华文新魏" panose="02010800040101010101" pitchFamily="34" charset="-122"/>
              <a:ea typeface="华文新魏" panose="02010800040101010101" pitchFamily="34" charset="-122"/>
            </a:endParaRPr>
          </a:p>
        </p:txBody>
      </p:sp>
      <p:sp>
        <p:nvSpPr>
          <p:cNvPr id="5" name="C_3_BD#7f6bd3070.fixed?vbadefaultcenterpage=1&amp;parentnodeid=bb4f4f065&amp;vbahtmlprocessed=1"/>
          <p:cNvSpPr/>
          <p:nvPr>
            <p:custDataLst>
              <p:tags r:id="rId3"/>
            </p:custDataLst>
          </p:nvPr>
        </p:nvSpPr>
        <p:spPr>
          <a:xfrm>
            <a:off x="-507365" y="3575304"/>
            <a:ext cx="12188952" cy="12161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5_AS.4_1#6fb9cba0d?vbadefaultcenterpage=1&amp;vbadisplayimagespread=1&amp;parentnodeid=0c25ba019&amp;vbahtmlprocessed=1&amp;hasbroken=1"/>
          <p:cNvSpPr/>
          <p:nvPr>
            <p:custDataLst>
              <p:tags r:id="rId3"/>
            </p:custDataLst>
          </p:nvPr>
        </p:nvSpPr>
        <p:spPr>
          <a:xfrm>
            <a:off x="174171" y="784174"/>
            <a:ext cx="11785601" cy="348302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[2020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海南</a:t>
            </a:r>
            <a:r>
              <a:rPr lang="en-US" altLang="zh-C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难度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★★☆☆☆]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下列说法正确的是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　　　 　　　　 　　　　 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单色光在介质中传播时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介质的折射率越大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光的传播速度越小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观察者靠近声波波源的过程中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接收到的声波频率小于波源频率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同一个双缝干涉实验中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蓝光产生的干涉条纹间距比红光的大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两束频率不同的光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可以产生干涉现象</a:t>
            </a:r>
            <a:endParaRPr lang="zh-CN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QC_5_AN.2_1#6fb9cba0d.bracket?vbadefaultcenterpage=1&amp;vbadisplayimagespread=1&amp;parentnodeid=0c25ba019&amp;vbapositionanswer=1&amp;vbahtmlprocessed=1"/>
          <p:cNvSpPr/>
          <p:nvPr>
            <p:custDataLst>
              <p:tags r:id="rId4"/>
            </p:custDataLst>
          </p:nvPr>
        </p:nvSpPr>
        <p:spPr>
          <a:xfrm>
            <a:off x="2772228" y="1371804"/>
            <a:ext cx="568283" cy="507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itchFamily="34" charset="-122"/>
                <a:cs typeface="Times New Roman" panose="02020603050405020304" pitchFamily="34" charset="-120"/>
              </a:rPr>
              <a:t>A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146304" y="1378858"/>
            <a:ext cx="11901715" cy="4063999"/>
            <a:chOff x="146304" y="1378858"/>
            <a:chExt cx="11901715" cy="4063999"/>
          </a:xfrm>
        </p:grpSpPr>
        <mc:AlternateContent>
          <mc:Choice Requires="a14">
            <p:sp>
              <p:nvSpPr>
                <p:cNvPr id="4" name="QC_5_AS.4_1#6fb9cba0d?vbadefaultcenterpage=1&amp;vbadisplayimagespread=1&amp;parentnodeid=0c25ba019&amp;vbahtmlprocessed=1&amp;hasbroken=1"/>
                <p:cNvSpPr/>
                <p:nvPr/>
              </p:nvSpPr>
              <p:spPr>
                <a:xfrm>
                  <a:off x="146304" y="2154763"/>
                  <a:ext cx="11901715" cy="328809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　根据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oMath>
                    </m:oMathPara>
                  </a14:m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可知单色光在介质中传播时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介质的折射率越大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光的传播速度越小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故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正确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;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根据多普勒效应可知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若观察者向声波波源靠近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则观察者接收到的声波频率大于波源频率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故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错误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;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根据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λ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可知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同一个双缝干涉实验中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由于蓝光的波长小于红光的波长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故蓝光产生的干涉条纹间距比红光的小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故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错误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;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根据光的干涉的条件可知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两束频率不同的光不能产生干涉现象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故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错误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4" name="QC_5_AS.4_1#6fb9cba0d?vbadefaultcenterpage=1&amp;vbadisplayimagespread=1&amp;parentnodeid=0c25ba019&amp;vbahtmlprocessed=1&amp;hasbroken=1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"/>
                  </p:custDataLst>
                </p:nvPr>
              </p:nvSpPr>
              <p:spPr>
                <a:xfrm>
                  <a:off x="146304" y="2154763"/>
                  <a:ext cx="11901715" cy="328809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sp>
          <p:nvSpPr>
            <p:cNvPr id="5" name="文本框 4"/>
            <p:cNvSpPr txBox="1"/>
            <p:nvPr/>
          </p:nvSpPr>
          <p:spPr>
            <a:xfrm>
              <a:off x="188714" y="1378858"/>
              <a:ext cx="902811" cy="523220"/>
            </a:xfrm>
            <a:prstGeom prst="rect">
              <a:avLst/>
            </a:prstGeom>
            <a:solidFill>
              <a:srgbClr val="1F2C7A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解析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 2"/>
          <p:cNvGrpSpPr/>
          <p:nvPr/>
        </p:nvGrpSpPr>
        <p:grpSpPr>
          <a:xfrm>
            <a:off x="217713" y="813201"/>
            <a:ext cx="11785601" cy="5761769"/>
            <a:chOff x="217713" y="813201"/>
            <a:chExt cx="11785601" cy="5761769"/>
          </a:xfrm>
        </p:grpSpPr>
        <p:sp>
          <p:nvSpPr>
            <p:cNvPr id="2" name="QC_5_AS.4_1#6fb9cba0d?vbadefaultcenterpage=1&amp;vbadisplayimagespread=1&amp;parentnodeid=0c25ba019&amp;vbahtmlprocessed=1&amp;hasbroken=1"/>
            <p:cNvSpPr/>
            <p:nvPr>
              <p:custDataLst>
                <p:tags r:id="rId3"/>
              </p:custDataLst>
            </p:nvPr>
          </p:nvSpPr>
          <p:spPr>
            <a:xfrm>
              <a:off x="217713" y="813201"/>
              <a:ext cx="11785601" cy="576176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4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2.[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江苏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·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6,4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分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难度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★★☆☆☆]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铁丝圈上附有肥皂膜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竖直放置时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肥皂膜上的彩色条纹上疏下密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由此推测肥皂膜前后两个面的侧视形状应当是 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zh-CN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　　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6152" y="2866485"/>
              <a:ext cx="6898377" cy="2924715"/>
            </a:xfrm>
            <a:prstGeom prst="rect">
              <a:avLst/>
            </a:prstGeom>
          </p:spPr>
        </p:pic>
      </p:grpSp>
      <p:sp>
        <p:nvSpPr>
          <p:cNvPr id="5" name="QC_5_AN.2_1#6fb9cba0d.bracket?vbadefaultcenterpage=1&amp;vbadisplayimagespread=1&amp;parentnodeid=0c25ba019&amp;vbapositionanswer=1&amp;vbahtmlprocessed=1"/>
          <p:cNvSpPr/>
          <p:nvPr>
            <p:custDataLst>
              <p:tags r:id="rId5"/>
            </p:custDataLst>
          </p:nvPr>
        </p:nvSpPr>
        <p:spPr>
          <a:xfrm>
            <a:off x="3454401" y="1952375"/>
            <a:ext cx="568283" cy="507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itchFamily="34" charset="-122"/>
                <a:cs typeface="Times New Roman" panose="02020603050405020304" pitchFamily="34" charset="-120"/>
              </a:rPr>
              <a:t>C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130629" y="1517757"/>
            <a:ext cx="11872686" cy="2705899"/>
            <a:chOff x="130629" y="1517757"/>
            <a:chExt cx="11872686" cy="2705899"/>
          </a:xfrm>
        </p:grpSpPr>
        <p:sp>
          <p:nvSpPr>
            <p:cNvPr id="2" name="QC_5_AS.4_1#6fb9cba0d?vbadefaultcenterpage=1&amp;vbadisplayimagespread=1&amp;parentnodeid=0c25ba019&amp;vbahtmlprocessed=1&amp;hasbroken=1"/>
            <p:cNvSpPr/>
            <p:nvPr>
              <p:custDataLst>
                <p:tags r:id="rId3"/>
              </p:custDataLst>
            </p:nvPr>
          </p:nvSpPr>
          <p:spPr>
            <a:xfrm>
              <a:off x="130629" y="2134005"/>
              <a:ext cx="11872686" cy="208965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　前后表面的反射光在前表面发生干涉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所以在薄膜上出现条纹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由于各种色光的波长不一样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所以在薄膜上出现彩色条纹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由于彩色条纹呈上疏下密分布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则从上到下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肥皂膜厚度增大得越来越快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故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正确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,ABD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错误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1094" y="1517757"/>
              <a:ext cx="902811" cy="523220"/>
            </a:xfrm>
            <a:prstGeom prst="rect">
              <a:avLst/>
            </a:prstGeom>
            <a:solidFill>
              <a:srgbClr val="1F2C7A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解析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/>
        </p:nvGrpSpPr>
        <p:grpSpPr>
          <a:xfrm>
            <a:off x="188684" y="856749"/>
            <a:ext cx="11785601" cy="5042119"/>
            <a:chOff x="188684" y="856749"/>
            <a:chExt cx="11785601" cy="5042119"/>
          </a:xfrm>
        </p:grpSpPr>
        <p:sp>
          <p:nvSpPr>
            <p:cNvPr id="2" name="QC_5_AS.4_1#6fb9cba0d?vbadefaultcenterpage=1&amp;vbadisplayimagespread=1&amp;parentnodeid=0c25ba019&amp;vbahtmlprocessed=1&amp;hasbroken=1"/>
            <p:cNvSpPr/>
            <p:nvPr>
              <p:custDataLst>
                <p:tags r:id="rId3"/>
              </p:custDataLst>
            </p:nvPr>
          </p:nvSpPr>
          <p:spPr>
            <a:xfrm>
              <a:off x="188684" y="856749"/>
              <a:ext cx="11785601" cy="458610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4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3.[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浙江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月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·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8,3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分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难度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★★☆☆☆]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如图所示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王亚平在天宫课堂上演示了水球光学实验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在失重环境下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往大水球中央注入空气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形成了一个空气泡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气泡看起来很明亮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其主要原因是 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zh-CN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　　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气泡表面有折射没有全反射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光射入气泡衍射形成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亮斑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气泡表面有折射和全反射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光射入气泡干涉形成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亮斑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0856" y="2943133"/>
              <a:ext cx="4049487" cy="2955735"/>
            </a:xfrm>
            <a:prstGeom prst="rect">
              <a:avLst/>
            </a:prstGeom>
          </p:spPr>
        </p:pic>
      </p:grpSp>
      <p:sp>
        <p:nvSpPr>
          <p:cNvPr id="4" name="QC_5_AN.2_1#6fb9cba0d.bracket?vbadefaultcenterpage=1&amp;vbadisplayimagespread=1&amp;parentnodeid=0c25ba019&amp;vbapositionanswer=1&amp;vbahtmlprocessed=1"/>
          <p:cNvSpPr/>
          <p:nvPr>
            <p:custDataLst>
              <p:tags r:id="rId5"/>
            </p:custDataLst>
          </p:nvPr>
        </p:nvSpPr>
        <p:spPr>
          <a:xfrm>
            <a:off x="7605484" y="2008531"/>
            <a:ext cx="568283" cy="507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itchFamily="34" charset="-122"/>
                <a:cs typeface="Times New Roman" panose="02020603050405020304" pitchFamily="34" charset="-120"/>
              </a:rPr>
              <a:t>C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145143" y="1358100"/>
            <a:ext cx="11872686" cy="2851043"/>
            <a:chOff x="145143" y="1358100"/>
            <a:chExt cx="11872686" cy="2851043"/>
          </a:xfrm>
        </p:grpSpPr>
        <p:sp>
          <p:nvSpPr>
            <p:cNvPr id="2" name="QC_5_AS.4_1#6fb9cba0d?vbadefaultcenterpage=1&amp;vbadisplayimagespread=1&amp;parentnodeid=0c25ba019&amp;vbahtmlprocessed=1&amp;hasbroken=1"/>
            <p:cNvSpPr/>
            <p:nvPr>
              <p:custDataLst>
                <p:tags r:id="rId3"/>
              </p:custDataLst>
            </p:nvPr>
          </p:nvSpPr>
          <p:spPr>
            <a:xfrm>
              <a:off x="145143" y="1974349"/>
              <a:ext cx="11872686" cy="22347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3.C　光线从水进入气泡时,是从光密介质进入光疏介质,满足发生全反射的条件,即气泡看起来很明亮的原因是气泡表面有折射和全反射,A错误,C正确;该现象与干涉和衍射无关,BD错误.</a:t>
              </a:r>
              <a:endParaRPr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1094" y="1358100"/>
              <a:ext cx="902811" cy="523220"/>
            </a:xfrm>
            <a:prstGeom prst="rect">
              <a:avLst/>
            </a:prstGeom>
            <a:solidFill>
              <a:srgbClr val="1F2C7A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解析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QC_5_AN.2_1#6fb9cba0d.bracket?vbadefaultcenterpage=1&amp;vbadisplayimagespread=1&amp;parentnodeid=0c25ba019&amp;vbapositionanswer=1&amp;vbahtmlprocessed=1"/>
          <p:cNvSpPr/>
          <p:nvPr>
            <p:custDataLst>
              <p:tags r:id="rId3"/>
            </p:custDataLst>
          </p:nvPr>
        </p:nvSpPr>
        <p:spPr>
          <a:xfrm>
            <a:off x="580569" y="3563462"/>
            <a:ext cx="568283" cy="507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itchFamily="34" charset="-122"/>
                <a:cs typeface="Times New Roman" panose="02020603050405020304" pitchFamily="34" charset="-120"/>
              </a:rPr>
              <a:t>A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8684" y="784178"/>
            <a:ext cx="11829145" cy="5819822"/>
            <a:chOff x="188684" y="784178"/>
            <a:chExt cx="11829145" cy="5819822"/>
          </a:xfrm>
        </p:grpSpPr>
        <mc:AlternateContent>
          <mc:Choice Requires="a14">
            <p:sp>
              <p:nvSpPr>
                <p:cNvPr id="2" name="QC_5_AS.4_1#6fb9cba0d?vbadefaultcenterpage=1&amp;vbadisplayimagespread=1&amp;parentnodeid=0c25ba019&amp;vbahtmlprocessed=1&amp;hasbroken=1"/>
                <p:cNvSpPr/>
                <p:nvPr/>
              </p:nvSpPr>
              <p:spPr>
                <a:xfrm>
                  <a:off x="188684" y="784178"/>
                  <a:ext cx="11829145" cy="58198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24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4.[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2020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山东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·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3,3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分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难度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★★★☆☆]</a:t>
                  </a:r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双缝干涉实验装置的截面图如图所示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光源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到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、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的距离相等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点为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、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连线中垂线与光屏的交点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光源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发出的波长为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λ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的光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经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出射后垂直穿过玻璃片传播到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点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经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出射后直接传播到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点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由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到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点与由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altLang="zh-CN" sz="2400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到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点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光传播的时间差为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t.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玻璃片厚度为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λ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玻璃对该波长光的折射率为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1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空气中光速为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不计光在玻璃片内的反射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以下判断正确</a:t>
                  </a:r>
                  <a:r>
                    <a:rPr lang="zh-CN" altLang="zh-CN" sz="24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</a:t>
                  </a:r>
                  <a:endParaRPr lang="en-US" altLang="zh-CN" sz="240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zh-CN" sz="24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是</a:t>
                  </a:r>
                  <a:r>
                    <a:rPr lang="en-US" altLang="zh-CN" sz="24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zh-CN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　　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	B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	D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2" name="QC_5_AS.4_1#6fb9cba0d?vbadefaultcenterpage=1&amp;vbadisplayimagespread=1&amp;parentnodeid=0c25ba019&amp;vbahtmlprocessed=1&amp;hasbroken=1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"/>
                  </p:custDataLst>
                </p:nvPr>
              </p:nvSpPr>
              <p:spPr>
                <a:xfrm>
                  <a:off x="188684" y="784178"/>
                  <a:ext cx="11829145" cy="581982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1370" y="3694089"/>
              <a:ext cx="4527308" cy="2455990"/>
            </a:xfrm>
            <a:prstGeom prst="rect">
              <a:avLst/>
            </a:prstGeom>
          </p:spPr>
        </p:pic>
      </p:grp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145142" y="1706444"/>
            <a:ext cx="11872685" cy="2401100"/>
            <a:chOff x="145142" y="1706444"/>
            <a:chExt cx="11872685" cy="2401100"/>
          </a:xfrm>
        </p:grpSpPr>
        <mc:AlternateContent>
          <mc:Choice Requires="a14">
            <p:sp>
              <p:nvSpPr>
                <p:cNvPr id="2" name="QC_5_AS.4_1#6fb9cba0d?vbadefaultcenterpage=1&amp;vbadisplayimagespread=1&amp;parentnodeid=0c25ba019&amp;vbahtmlprocessed=1&amp;hasbroken=1"/>
                <p:cNvSpPr/>
                <p:nvPr/>
              </p:nvSpPr>
              <p:spPr>
                <a:xfrm>
                  <a:off x="145142" y="2322692"/>
                  <a:ext cx="11872685" cy="17848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　波长为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λ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的光在玻璃片中的传播速度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通过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λ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的距离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光传播的时间差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Δ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:endParaRPr lang="en-US" altLang="zh-CN" sz="2400" i="1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Para>
                      <m:oMathParaPr>
                        <m:jc/>
                      </m:oMathParaPr>
                      <m:oMath>
                        <m:f>
                          <m:fPr>
                            <m:type m:val="bar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oMath>
                    </m:oMathPara>
                  </a14:m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选项</a:t>
                  </a:r>
                  <a:r>
                    <a:rPr lang="en-US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zh-CN" altLang="zh-CN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正确</a:t>
                  </a:r>
                  <a:r>
                    <a:rPr lang="en-US" altLang="zh-CN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zh-CN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2" name="QC_5_AS.4_1#6fb9cba0d?vbadefaultcenterpage=1&amp;vbadisplayimagespread=1&amp;parentnodeid=0c25ba019&amp;vbahtmlprocessed=1&amp;hasbroken=1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"/>
                  </p:custDataLst>
                </p:nvPr>
              </p:nvSpPr>
              <p:spPr>
                <a:xfrm>
                  <a:off x="145142" y="2322692"/>
                  <a:ext cx="11872685" cy="178485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sp>
          <p:nvSpPr>
            <p:cNvPr id="3" name="文本框 2"/>
            <p:cNvSpPr txBox="1"/>
            <p:nvPr/>
          </p:nvSpPr>
          <p:spPr>
            <a:xfrm>
              <a:off x="231094" y="1706444"/>
              <a:ext cx="902811" cy="523220"/>
            </a:xfrm>
            <a:prstGeom prst="rect">
              <a:avLst/>
            </a:prstGeom>
            <a:solidFill>
              <a:srgbClr val="1F2C7A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解析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QC_5_AN.2_1#6fb9cba0d.bracket?vbadefaultcenterpage=1&amp;vbadisplayimagespread=1&amp;parentnodeid=0c25ba019&amp;vbapositionanswer=1&amp;vbahtmlprocessed=1"/>
          <p:cNvSpPr/>
          <p:nvPr>
            <p:custDataLst>
              <p:tags r:id="rId3"/>
            </p:custDataLst>
          </p:nvPr>
        </p:nvSpPr>
        <p:spPr>
          <a:xfrm>
            <a:off x="9959921" y="1372184"/>
            <a:ext cx="795165" cy="507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itchFamily="34" charset="-122"/>
                <a:cs typeface="Times New Roman" panose="02020603050405020304" pitchFamily="34" charset="-120"/>
              </a:rPr>
              <a:t>AB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88684" y="784178"/>
            <a:ext cx="11785601" cy="5819822"/>
            <a:chOff x="188684" y="784178"/>
            <a:chExt cx="11785601" cy="5819822"/>
          </a:xfrm>
        </p:grpSpPr>
        <p:sp>
          <p:nvSpPr>
            <p:cNvPr id="2" name="QC_5_AS.4_1#6fb9cba0d?vbadefaultcenterpage=1&amp;vbadisplayimagespread=1&amp;parentnodeid=0c25ba019&amp;vbahtmlprocessed=1&amp;hasbroken=1"/>
            <p:cNvSpPr/>
            <p:nvPr>
              <p:custDataLst>
                <p:tags r:id="rId4"/>
              </p:custDataLst>
            </p:nvPr>
          </p:nvSpPr>
          <p:spPr>
            <a:xfrm>
              <a:off x="188684" y="784178"/>
              <a:ext cx="11785601" cy="581982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4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5.[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浙江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月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·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16,2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分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难度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★★★☆☆](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多选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zh-CN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　　　　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　　　　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肥皂膜的干涉条纹如图所示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条纹间距上面宽、下面窄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下列说法正确的是 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zh-CN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　　</a:t>
              </a:r>
              <a:r>
                <a:rPr lang="en-US" altLang="zh-CN" sz="2400" i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altLang="zh-CN" sz="24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过肥皂膜最高和最低点的截面一定不是梯形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肥皂膜上的条纹是前后表面反射光形成的干涉条纹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肥皂膜从形成到破裂、条纹的宽度和间距不会发生变化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D.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将肥皂膜外金属环左侧的把柄向上转动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90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°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条纹也会跟着转动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90</a:t>
              </a:r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°</a:t>
              </a:r>
              <a:endParaRPr lang="zh-CN" altLang="zh-CN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67921" y="1879803"/>
              <a:ext cx="3287621" cy="2138787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https://d.book118.com/298122017007006046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华文新魏</vt:lpstr>
      <vt:lpstr>Times New Roman</vt:lpstr>
      <vt:lpstr>方正中等线简体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2024-09-26T18:28:14.199</cp:lastPrinted>
  <dcterms:created xsi:type="dcterms:W3CDTF">2024-09-26T10:28:14Z</dcterms:created>
  <dcterms:modified xsi:type="dcterms:W3CDTF">2024-09-26T10:28:16Z</dcterms:modified>
</cp:coreProperties>
</file>