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NSDHR+MS-UIGothic"/>
      <p:regular r:id="rId15"/>
    </p:embeddedFont>
    <p:embeddedFont>
      <p:font typeface="DKLBUH+SAJQAP+ArialMT"/>
      <p:regular r:id="rId16"/>
    </p:embeddedFont>
    <p:embeddedFont>
      <p:font typeface="QGVHHJ+DBKFVM+MicrosoftYaHei"/>
      <p:regular r:id="rId17"/>
    </p:embeddedFont>
    <p:embeddedFont>
      <p:font typeface="EDAETB+CTGCOH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6ED26-920A-41B6-A60B-2D566ABC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45099-8031-45EB-9F0D-AB55EE71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09D6F-BD2D-4892-96DA-AAFD65AE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0A3CD-E4E3-4EFC-A323-2C9A55CF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3EA83-92B3-4D44-BF3F-AF190391C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F74971-E272-422C-9B7B-C2AEA325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0B320-2EEF-402B-B23D-A004208A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BB061-8817-4721-9764-A23E0BCA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A78AB-298F-4B91-892A-DB03926D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74251-6F58-42BF-9D4A-D0EAAB6A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2A88C-EBEE-47B1-BDD5-44300593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3041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RNSDHR+MS-UIGothic"/>
                <a:cs typeface="RNSDHR+MS-UIGothic"/>
              </a:rPr>
              <a:t>的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认识</a:t>
            </a:r>
            <a:r>
              <a:rPr sz="5150" spc="23">
                <a:solidFill>
                  <a:srgbClr val="FF960E"/>
                </a:solidFill>
                <a:latin typeface="RNSDHR+MS-UIGothic"/>
                <a:cs typeface="RNSDHR+MS-UIGothic"/>
              </a:rPr>
              <a:t>和加减法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RNSDHR+MS-UIGothic"/>
                <a:cs typeface="RNSDH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KLBUH+SAJQAP+ArialMT"/>
                <a:cs typeface="DKLBUH+SAJQA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认识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数字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KLBUH+SAJQAP+ArialMT"/>
                <a:cs typeface="DKLBUH+SAJQA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加法基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KLBUH+SAJQAP+ArialMT"/>
                <a:cs typeface="DKLBUH+SAJQA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减法基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NSDHR+MS-UIGothic"/>
                <a:cs typeface="RNSDHR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863530"/>
            <a:ext cx="3404554" cy="13322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KLBUH+SAJQAP+ArialMT"/>
                <a:cs typeface="DKLBUH+SAJQA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加减法的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KLBUH+SAJQAP+ArialMT"/>
                <a:cs typeface="DKLBUH+SAJQA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加减法的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FF960E"/>
                </a:solidFill>
                <a:latin typeface="RNSDHR+MS-UIGothic"/>
                <a:cs typeface="RNSDHR+MS-UIGothic"/>
              </a:rPr>
              <a:t>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EDAETB+CTGCOH+MicrosoftYaHei-Bold"/>
                <a:cs typeface="EDAETB+CTGCO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认识</a:t>
            </a:r>
            <a:r>
              <a:rPr sz="4550" spc="23">
                <a:solidFill>
                  <a:srgbClr val="351E00"/>
                </a:solidFill>
                <a:latin typeface="RNSDHR+MS-UIGothic"/>
                <a:cs typeface="RNSDHR+MS-UIGothic"/>
              </a:rPr>
              <a:t>数字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数字的起源与意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RNSDHR+MS-UIGothic"/>
                <a:cs typeface="RNSDHR+MS-UIGothic"/>
              </a:rPr>
              <a:t>数字的起源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RNSDHR+MS-UIGothic"/>
                <a:cs typeface="RNSDHR+MS-UIGothic"/>
              </a:rPr>
              <a:t>数字的意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数字的表示方法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RNSDHR+MS-UIGothic"/>
                <a:cs typeface="RNSDHR+MS-UIGothic"/>
              </a:rPr>
              <a:t>阿拉伯数字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罗马</a:t>
            </a:r>
            <a:r>
              <a:rPr sz="1550" spc="25">
                <a:solidFill>
                  <a:srgbClr val="FFFFFF"/>
                </a:solidFill>
                <a:latin typeface="RNSDHR+MS-UIGothic"/>
                <a:cs typeface="RNSDHR+MS-UIGothic"/>
              </a:rPr>
              <a:t>数字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016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古代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罗马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使用的数字表示方法，由</a:t>
            </a:r>
            <a:r>
              <a:rPr sz="135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I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II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、</a:t>
            </a:r>
            <a:r>
              <a:rPr sz="135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III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、</a:t>
            </a:r>
            <a:r>
              <a:rPr sz="135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IV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、</a:t>
            </a:r>
            <a:r>
              <a:rPr sz="1350">
                <a:solidFill>
                  <a:srgbClr val="FFFFFF"/>
                </a:solidFill>
                <a:latin typeface="QGVHHJ+DBKFVM+MicrosoftYaHei"/>
                <a:cs typeface="QGVHHJ+DBKFVM+MicrosoftYaHei"/>
              </a:rPr>
              <a:t>V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等符号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成，通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不同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合表示不同的数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数字的运算性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NSDHR+MS-UIGothic"/>
                <a:cs typeface="RNSDHR+MS-UIGothic"/>
              </a:rPr>
              <a:t>交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2000">
                <a:solidFill>
                  <a:srgbClr val="FFFDFD"/>
                </a:solidFill>
                <a:latin typeface="RNSDHR+MS-UIGothic"/>
                <a:cs typeface="RNSDHR+MS-UIGothic"/>
              </a:rPr>
              <a:t>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NSDHR+MS-UIGothic"/>
                <a:cs typeface="RNSDHR+MS-UIGothic"/>
              </a:rPr>
              <a:t>减法与加法的互逆关系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889" y="2624192"/>
            <a:ext cx="356478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加法和减法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足交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律，即</a:t>
            </a: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a+b=b+a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和</a:t>
            </a: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a-b=b-a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任何数减去一个数等于加上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个数的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相反数，即</a:t>
            </a: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a-b=a+(-b)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DFD"/>
                </a:solidFill>
                <a:latin typeface="RNSDHR+MS-UIGothic"/>
                <a:cs typeface="RNSDHR+MS-UIGothic"/>
              </a:rPr>
              <a:t>合律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95495" y="4597138"/>
            <a:ext cx="3526594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加法和减法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合律，即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(a+b)+c=a+(b+c)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和</a:t>
            </a: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(a-b)+c=a-(b-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GVHHJ+DBKFVM+MicrosoftYaHei"/>
                <a:cs typeface="QGVHHJ+DBKFVM+MicrosoftYaHei"/>
              </a:rPr>
              <a:t>c)</a:t>
            </a:r>
            <a:r>
              <a:rPr sz="1500">
                <a:solidFill>
                  <a:srgbClr val="FFFDFD"/>
                </a:solidFill>
                <a:latin typeface="RNSDHR+MS-UIGothic"/>
                <a:cs typeface="RNSD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EDAETB+CTGCOH+MicrosoftYaHei-Bold"/>
                <a:cs typeface="EDAETB+CTGCO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RNSDHR+MS-UIGothic"/>
                <a:cs typeface="RNSDHR+MS-UIGothic"/>
              </a:rPr>
              <a:t>加法基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 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加法的定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与意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RNSDHR+MS-UIGothic"/>
                <a:cs typeface="RNSDHR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加法的基本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29977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加法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足交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合律。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NSDHR+MS-UIGothic"/>
                <a:cs typeface="RNSDH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0357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加法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足交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律，即加数的位置可以交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，不影响和的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；加法也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合律，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即加数的分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方式不影响和的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RNSDHR+MS-UIGothic"/>
                <a:cs typeface="RNSDH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加法的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FF960E"/>
                </a:solidFill>
                <a:latin typeface="RNSDHR+MS-UIGothic"/>
                <a:cs typeface="RNSDHR+MS-UIGothic"/>
              </a:rPr>
              <a:t>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NSDHR+MS-UIGothic"/>
                <a:cs typeface="RNSDHR+MS-UIGothic"/>
              </a:rPr>
              <a:t>加法中超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NSDHR+MS-UIGothic"/>
                <a:cs typeface="RNSDHR+MS-UIGothic"/>
              </a:rPr>
              <a:t>一定位数需要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NSDHR+MS-UIGothic"/>
                <a:cs typeface="RNSDHR+MS-UIGothic"/>
              </a:rPr>
              <a:t>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RNSDHR+MS-UIGothic"/>
                <a:cs typeface="RNSDH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在加法运算中，如果加数的和超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了当前数位的最大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，就需要向前一位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位，以确保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果的正确性。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位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规则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是加法中的一个重要概念，也是学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加减法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64C00"/>
                </a:solidFill>
                <a:latin typeface="RNSDHR+MS-UIGothic"/>
                <a:cs typeface="RNSDHR+MS-UIGothic"/>
              </a:rPr>
              <a:t>需要掌握的基本技巧之一。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https://d.book118.com/298123041016006047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RNSDHR+MS-UIGothic</vt:lpstr>
      <vt:lpstr>SimSun</vt:lpstr>
      <vt:lpstr>DKLBUH+SAJQAP+ArialMT</vt:lpstr>
      <vt:lpstr>Times New Roman</vt:lpstr>
      <vt:lpstr>QGVHHJ+DBKFVM+MicrosoftYaHei</vt:lpstr>
      <vt:lpstr>EDAETB+CTGCOH+MicrosoftYaHei-Bold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2024-09-28T07:15:53.808</cp:lastPrinted>
  <dcterms:created xsi:type="dcterms:W3CDTF">2024-09-27T23:15:53Z</dcterms:created>
  <dcterms:modified xsi:type="dcterms:W3CDTF">2024-09-27T23:15:55Z</dcterms:modified>
</cp:coreProperties>
</file>