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1B2CDA-EAC2-451B-845F-358793919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2FB669-776E-4475-B5AB-5F74BADBA8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240A6EB-6D21-47F4-ABE9-DC7C6822B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3C7417-0E5B-4A23-9B2A-9F97B4BA32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F0F8EE-4363-4BD1-84EE-730AEFCE10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C0EA4F-FB4A-4C13-92D1-45E007A9D3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BDE9D24-E3B9-45E3-A9A8-E6E5B24777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D7DA6B-5914-49DC-BBC0-25582C6352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B7D5F9-108B-442C-9986-D353BC2FF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C21758-AD9F-4AC6-8A45-06A80D7A38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30113-04B5-4BCD-80EA-266CF184F3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10" name="直角三角形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sp>
        <p:nvSpPr>
          <p:cNvPr id="9" name="标题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lstStyle>
          <a:p>
            <a:r>
              <a:rPr kumimoji="0" lang="zh-CN" altLang="en-US" smtClean="0"/>
              <a:t>单击此处编辑母版标题样式</a:t>
            </a:r>
            <a:endParaRPr kumimoji="0" lang="en-US"/>
          </a:p>
        </p:txBody>
      </p:sp>
      <p:sp>
        <p:nvSpPr>
          <p:cNvPr id="17" name="副标题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zh-CN" altLang="en-US" smtClean="0"/>
              <a:t>单击此处编辑母版副标题样式</a:t>
            </a:r>
            <a:endParaRPr kumimoji="0" lang="en-US"/>
          </a:p>
        </p:txBody>
      </p:sp>
      <p:grpSp>
        <p:nvGrpSpPr>
          <p:cNvPr id="2" name="组合 1"/>
          <p:cNvGrpSpPr/>
          <p:nvPr/>
        </p:nvGrpSpPr>
        <p:grpSpPr>
          <a:xfrm>
            <a:off x="-3765" y="4953000"/>
            <a:ext cx="9147765" cy="1912088"/>
            <a:chOff x="-3765" y="4832896"/>
            <a:chExt cx="9147765" cy="2032192"/>
          </a:xfrm>
        </p:grpSpPr>
        <p:sp>
          <p:nvSpPr>
            <p:cNvPr id="7" name="任意多边形 6"/>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8" name="任意多边形 7"/>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11" name="任意多边形 10"/>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1">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cxnSp>
          <p:nvCxnSpPr>
            <p:cNvPr id="12" name="直接连接符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日期占位符 29"/>
          <p:cNvSpPr>
            <a:spLocks noGrp="1"/>
          </p:cNvSpPr>
          <p:nvPr>
            <p:ph type="dt" sz="half" idx="10"/>
          </p:nvPr>
        </p:nvSpPr>
        <p:spPr/>
        <p:txBody>
          <a:bodyPr/>
          <a:lstStyle>
            <a:lvl1pPr>
              <a:defRPr>
                <a:solidFill>
                  <a:srgbClr val="FFFFFF"/>
                </a:solidFill>
              </a:defRPr>
            </a:lvl1pPr>
          </a:lstStyle>
          <a:p>
            <a:fld id="{08DBE39B-349D-471A-A503-ADF8E9EB0CCA}" type="datetime1">
              <a:rPr lang="zh-CN" altLang="en-US" smtClean="0"/>
              <a:t>2013-6-20</a:t>
            </a:fld>
            <a:endParaRPr lang="zh-CN" altLang="en-US"/>
          </a:p>
        </p:txBody>
      </p:sp>
      <p:sp>
        <p:nvSpPr>
          <p:cNvPr id="19" name="页脚占位符 18"/>
          <p:cNvSpPr>
            <a:spLocks noGrp="1"/>
          </p:cNvSpPr>
          <p:nvPr>
            <p:ph type="ftr" sz="quarter" idx="11"/>
          </p:nvPr>
        </p:nvSpPr>
        <p:spPr/>
        <p:txBody>
          <a:bodyPr/>
          <a:lstStyle>
            <a:lvl1pPr>
              <a:defRPr>
                <a:solidFill>
                  <a:schemeClr val="accent1">
                    <a:tint val="20000"/>
                  </a:schemeClr>
                </a:solidFill>
              </a:defRPr>
            </a:lvl1pPr>
          </a:lstStyle>
          <a:p>
            <a:r>
              <a:rPr lang="zh-CN" altLang="en-US" smtClean="0"/>
              <a:t>主讲：樊光中</a:t>
            </a:r>
            <a:endParaRPr lang="zh-CN" altLang="en-US"/>
          </a:p>
        </p:txBody>
      </p:sp>
      <p:sp>
        <p:nvSpPr>
          <p:cNvPr id="27" name="灯片编号占位符 26"/>
          <p:cNvSpPr>
            <a:spLocks noGrp="1"/>
          </p:cNvSpPr>
          <p:nvPr>
            <p:ph type="sldNum" sz="quarter" idx="12"/>
          </p:nvPr>
        </p:nvSpPr>
        <p:spPr/>
        <p:txBody>
          <a:bodyPr/>
          <a:lstStyle>
            <a:lvl1pPr>
              <a:defRPr>
                <a:solidFill>
                  <a:srgbClr val="FFFFFF"/>
                </a:solidFill>
              </a:defRPr>
            </a:lvl1p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3" name="内容占位符 2"/>
          <p:cNvSpPr>
            <a:spLocks noGrp="1"/>
          </p:cNvSpPr>
          <p:nvPr>
            <p:ph idx="1"/>
          </p:nvPr>
        </p:nvSpPr>
        <p:spPr/>
        <p:txBody>
          <a:body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0280A52D-824F-438D-AB52-C5DBD94771A6}" type="datetime1">
              <a:rPr lang="zh-CN" altLang="en-US" smtClean="0"/>
              <a:t>2013-6-20</a:t>
            </a:fld>
            <a:endParaRPr lang="zh-CN" altLang="en-US"/>
          </a:p>
        </p:txBody>
      </p:sp>
      <p:sp>
        <p:nvSpPr>
          <p:cNvPr id="5" name="页脚占位符 4"/>
          <p:cNvSpPr>
            <a:spLocks noGrp="1"/>
          </p:cNvSpPr>
          <p:nvPr>
            <p:ph type="ftr" sz="quarter" idx="11"/>
          </p:nvPr>
        </p:nvSpPr>
        <p:spPr/>
        <p:txBody>
          <a:bodyPr/>
          <a:lstStyle/>
          <a:p>
            <a:r>
              <a:rPr lang="zh-CN" altLang="en-US" smtClean="0"/>
              <a:t>主讲：樊光中</a:t>
            </a:r>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7" name="标题 6"/>
          <p:cNvSpPr>
            <a:spLocks noGrp="1"/>
          </p:cNvSpPr>
          <p:nvPr>
            <p:ph type="title"/>
          </p:nvPr>
        </p:nvSpPr>
        <p:spPr/>
        <p:txBody>
          <a:bodyPr rtlCol="0"/>
          <a:lstStyle/>
          <a:p>
            <a:r>
              <a:rPr kumimoji="0" lang="zh-CN" altLang="en-US" smtClean="0"/>
              <a:t>单击此处编辑母版标题样式</a:t>
            </a:r>
            <a:endParaRPr kumimoji="0"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Ref idx="1002">
        <a:schemeClr val="bg1"/>
      </p:bgRef>
    </p:bg>
    <p:spTree>
      <p:nvGrpSpPr>
        <p:cNvPr id="1" name=""/>
        <p:cNvGrpSpPr/>
        <p:nvPr/>
      </p:nvGrpSpPr>
      <p:grpSpPr>
        <a:xfrm>
          <a:off x="0" y="0"/>
          <a:ext cx="0" cy="0"/>
        </a:xfrm>
      </p:grpSpPr>
      <p:sp>
        <p:nvSpPr>
          <p:cNvPr id="2" name="标题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zh-CN" altLang="en-US" smtClean="0"/>
              <a:t>单击此处编辑母版文本样式</a:t>
            </a:r>
          </a:p>
        </p:txBody>
      </p:sp>
      <p:sp>
        <p:nvSpPr>
          <p:cNvPr id="4" name="日期占位符 3"/>
          <p:cNvSpPr>
            <a:spLocks noGrp="1"/>
          </p:cNvSpPr>
          <p:nvPr>
            <p:ph type="dt" sz="half" idx="10"/>
          </p:nvPr>
        </p:nvSpPr>
        <p:spPr/>
        <p:txBody>
          <a:bodyPr/>
          <a:lstStyle/>
          <a:p>
            <a:fld id="{2D957D36-A31B-4362-9148-DFACB10EF95B}" type="datetime1">
              <a:rPr lang="zh-CN" altLang="en-US" smtClean="0"/>
              <a:t>2013-6-20</a:t>
            </a:fld>
            <a:endParaRPr lang="zh-CN" altLang="en-US"/>
          </a:p>
        </p:txBody>
      </p:sp>
      <p:sp>
        <p:nvSpPr>
          <p:cNvPr id="5" name="页脚占位符 4"/>
          <p:cNvSpPr>
            <a:spLocks noGrp="1"/>
          </p:cNvSpPr>
          <p:nvPr>
            <p:ph type="ftr" sz="quarter" idx="11"/>
          </p:nvPr>
        </p:nvSpPr>
        <p:spPr/>
        <p:txBody>
          <a:bodyPr/>
          <a:lstStyle/>
          <a:p>
            <a:r>
              <a:rPr lang="zh-CN" altLang="en-US" smtClean="0"/>
              <a:t>主讲：樊光中</a:t>
            </a:r>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7" name="燕尾形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latinLnBrk="0" hangingPunct="1"/>
            <a:endParaRPr kumimoji="0" lang="en-US"/>
          </a:p>
        </p:txBody>
      </p:sp>
      <p:sp>
        <p:nvSpPr>
          <p:cNvPr id="8" name="燕尾形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Ref idx="1002">
        <a:schemeClr val="bg1"/>
      </p:bgRef>
    </p:bg>
    <p:spTree>
      <p:nvGrpSpPr>
        <p:cNvPr id="1" name=""/>
        <p:cNvGrpSpPr/>
        <p:nvPr/>
      </p:nvGrpSpPr>
      <p:grpSpPr>
        <a:xfrm>
          <a:off x="0" y="0"/>
          <a:ext cx="0" cy="0"/>
        </a:xfrm>
      </p:grpSpPr>
      <p:sp>
        <p:nvSpPr>
          <p:cNvPr id="3" name="内容占位符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内容占位符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p:txBody>
          <a:bodyPr/>
          <a:lstStyle/>
          <a:p>
            <a:fld id="{6CCB16EA-4BFD-44A4-BF42-4CB88A388076}" type="datetime1">
              <a:rPr lang="zh-CN" altLang="en-US" smtClean="0"/>
              <a:t>2013-6-20</a:t>
            </a:fld>
            <a:endParaRPr lang="zh-CN" altLang="en-US"/>
          </a:p>
        </p:txBody>
      </p:sp>
      <p:sp>
        <p:nvSpPr>
          <p:cNvPr id="6" name="页脚占位符 5"/>
          <p:cNvSpPr>
            <a:spLocks noGrp="1"/>
          </p:cNvSpPr>
          <p:nvPr>
            <p:ph type="ftr" sz="quarter" idx="11"/>
          </p:nvPr>
        </p:nvSpPr>
        <p:spPr/>
        <p:txBody>
          <a:bodyPr/>
          <a:lstStyle/>
          <a:p>
            <a:r>
              <a:rPr lang="zh-CN" altLang="en-US" smtClean="0"/>
              <a:t>主讲：樊光中</a:t>
            </a:r>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8" name="标题 7"/>
          <p:cNvSpPr>
            <a:spLocks noGrp="1"/>
          </p:cNvSpPr>
          <p:nvPr>
            <p:ph type="title"/>
          </p:nvPr>
        </p:nvSpPr>
        <p:spPr/>
        <p:txBody>
          <a:bodyPr rtlCol="0"/>
          <a:lstStyle/>
          <a:p>
            <a:r>
              <a:rPr kumimoji="0" lang="zh-CN" altLang="en-US" smtClean="0"/>
              <a:t>单击此处编辑母版标题样式</a:t>
            </a:r>
            <a:endParaRPr kumimoji="0" 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Ref idx="1003">
        <a:schemeClr val="bg1"/>
      </p:bgRef>
    </p:bg>
    <p:spTree>
      <p:nvGrpSpPr>
        <p:cNvPr id="1" name=""/>
        <p:cNvGrpSpPr/>
        <p:nvPr/>
      </p:nvGrpSpPr>
      <p:grpSpPr>
        <a:xfrm>
          <a:off x="0" y="0"/>
          <a:ext cx="0" cy="0"/>
        </a:xfrm>
      </p:grpSpPr>
      <p:sp>
        <p:nvSpPr>
          <p:cNvPr id="2" name="标题 1"/>
          <p:cNvSpPr>
            <a:spLocks noGrp="1"/>
          </p:cNvSpPr>
          <p:nvPr>
            <p:ph type="title"/>
          </p:nvPr>
        </p:nvSpPr>
        <p:spPr>
          <a:xfrm>
            <a:off x="457200" y="273050"/>
            <a:ext cx="8229600" cy="1143000"/>
          </a:xfrm>
        </p:spPr>
        <p:txBody>
          <a:bodyPr anchor="ctr"/>
          <a:lstStyle>
            <a:lvl1pPr>
              <a:defRPr/>
            </a:lvl1pPr>
          </a:lstStyle>
          <a:p>
            <a:r>
              <a:rPr kumimoji="0" lang="zh-CN" altLang="en-US" smtClean="0"/>
              <a:t>单击此处编辑母版标题样式</a:t>
            </a:r>
            <a:endParaRPr kumimoji="0" lang="en-US"/>
          </a:p>
        </p:txBody>
      </p:sp>
      <p:sp>
        <p:nvSpPr>
          <p:cNvPr id="3" name="文本占位符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4" name="文本占位符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zh-CN" altLang="en-US" smtClean="0"/>
              <a:t>单击此处编辑母版文本样式</a:t>
            </a:r>
          </a:p>
        </p:txBody>
      </p:sp>
      <p:sp>
        <p:nvSpPr>
          <p:cNvPr id="5" name="内容占位符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6" name="内容占位符 5"/>
          <p:cNvSpPr>
            <a:spLocks noGrp="1"/>
          </p:cNvSpPr>
          <p:nvPr>
            <p:ph sz="quarter" idx="4"/>
          </p:nvPr>
        </p:nvSpPr>
        <p:spPr>
          <a:xfrm>
            <a:off x="4645025" y="1444294"/>
            <a:ext cx="4041775" cy="3941763"/>
          </a:xfrm>
          <a:ln>
            <a:noFill/>
            <a:prstDash val="sysDash"/>
            <a:miter lim="800000"/>
          </a:ln>
        </p:spPr>
        <p:txBody>
          <a:bodyPr/>
          <a:lstStyle>
            <a:lvl1pPr>
              <a:spcBef>
                <a:spcPct val="0"/>
              </a:spcBef>
              <a:defRPr sz="2400"/>
            </a:lvl1pPr>
            <a:lvl2pPr>
              <a:defRPr sz="2000"/>
            </a:lvl2pPr>
            <a:lvl3pPr>
              <a:defRPr sz="1800"/>
            </a:lvl3pPr>
            <a:lvl4pPr>
              <a:defRPr sz="1600"/>
            </a:lvl4pPr>
            <a:lvl5pPr>
              <a:defRPr sz="16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7" name="日期占位符 6"/>
          <p:cNvSpPr>
            <a:spLocks noGrp="1"/>
          </p:cNvSpPr>
          <p:nvPr>
            <p:ph type="dt" sz="half" idx="10"/>
          </p:nvPr>
        </p:nvSpPr>
        <p:spPr/>
        <p:txBody>
          <a:bodyPr/>
          <a:lstStyle/>
          <a:p>
            <a:fld id="{918CBA3C-52C3-43F7-BC4B-E8B801D1C559}" type="datetime1">
              <a:rPr lang="zh-CN" altLang="en-US" smtClean="0"/>
              <a:t>2013-6-20</a:t>
            </a:fld>
            <a:endParaRPr lang="zh-CN" altLang="en-US"/>
          </a:p>
        </p:txBody>
      </p:sp>
      <p:sp>
        <p:nvSpPr>
          <p:cNvPr id="8" name="页脚占位符 7"/>
          <p:cNvSpPr>
            <a:spLocks noGrp="1"/>
          </p:cNvSpPr>
          <p:nvPr>
            <p:ph type="ftr" sz="quarter" idx="11"/>
          </p:nvPr>
        </p:nvSpPr>
        <p:spPr/>
        <p:txBody>
          <a:bodyPr/>
          <a:lstStyle/>
          <a:p>
            <a:r>
              <a:rPr lang="zh-CN" altLang="en-US" smtClean="0"/>
              <a:t>主讲：樊光中</a:t>
            </a:r>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Ref idx="1002">
        <a:schemeClr val="bg1"/>
      </p:bgRef>
    </p:bg>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A450F8D3-5180-4668-9002-B291DC5BF7F6}" type="datetime1">
              <a:rPr lang="zh-CN" altLang="en-US" smtClean="0"/>
              <a:t>2013-6-20</a:t>
            </a:fld>
            <a:endParaRPr lang="zh-CN" altLang="en-US"/>
          </a:p>
        </p:txBody>
      </p:sp>
      <p:sp>
        <p:nvSpPr>
          <p:cNvPr id="4" name="页脚占位符 3"/>
          <p:cNvSpPr>
            <a:spLocks noGrp="1"/>
          </p:cNvSpPr>
          <p:nvPr>
            <p:ph type="ftr" sz="quarter" idx="11"/>
          </p:nvPr>
        </p:nvSpPr>
        <p:spPr/>
        <p:txBody>
          <a:bodyPr/>
          <a:lstStyle/>
          <a:p>
            <a:r>
              <a:rPr lang="zh-CN" altLang="en-US" smtClean="0"/>
              <a:t>主讲：樊光中</a:t>
            </a:r>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6" name="标题 5"/>
          <p:cNvSpPr>
            <a:spLocks noGrp="1"/>
          </p:cNvSpPr>
          <p:nvPr>
            <p:ph type="title"/>
          </p:nvPr>
        </p:nvSpPr>
        <p:spPr/>
        <p:txBody>
          <a:bodyPr rtlCol="0"/>
          <a:lstStyle/>
          <a:p>
            <a:r>
              <a:rPr kumimoji="0" lang="zh-CN" altLang="en-US" smtClean="0"/>
              <a:t>单击此处编辑母版标题样式</a:t>
            </a:r>
            <a:endParaRPr kumimoji="0" 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3250139E-D8D6-46CE-933D-B62C61E51F5D}" type="datetime1">
              <a:rPr lang="zh-CN" altLang="en-US" smtClean="0"/>
              <a:t>2013-6-20</a:t>
            </a:fld>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Ref idx="1003">
        <a:schemeClr val="bg1"/>
      </p:bgRef>
    </p:bg>
    <p:spTree>
      <p:nvGrpSpPr>
        <p:cNvPr id="1" name=""/>
        <p:cNvGrpSpPr/>
        <p:nvPr/>
      </p:nvGrpSpPr>
      <p:grpSpPr>
        <a:xfrm>
          <a:off x="0" y="0"/>
          <a:ext cx="0" cy="0"/>
        </a:xfrm>
      </p:grpSpPr>
      <p:sp>
        <p:nvSpPr>
          <p:cNvPr id="2" name="标题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lstStyle>
          <a:p>
            <a:r>
              <a:rPr kumimoji="0" lang="zh-CN" altLang="en-US" smtClean="0"/>
              <a:t>单击此处编辑母版标题样式</a:t>
            </a:r>
            <a:endParaRPr kumimoji="0" lang="en-US"/>
          </a:p>
        </p:txBody>
      </p:sp>
      <p:sp>
        <p:nvSpPr>
          <p:cNvPr id="3" name="文本占位符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lstStyle>
          <a:p>
            <a:pPr lvl="0" eaLnBrk="1" latinLnBrk="0" hangingPunct="1"/>
            <a:r>
              <a:rPr kumimoji="0" lang="zh-CN" altLang="en-US" smtClean="0"/>
              <a:t>单击此处编辑母版文本样式</a:t>
            </a:r>
          </a:p>
        </p:txBody>
      </p:sp>
      <p:sp>
        <p:nvSpPr>
          <p:cNvPr id="4" name="内容占位符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5" name="日期占位符 4"/>
          <p:cNvSpPr>
            <a:spLocks noGrp="1"/>
          </p:cNvSpPr>
          <p:nvPr>
            <p:ph type="dt" sz="half" idx="10"/>
          </p:nvPr>
        </p:nvSpPr>
        <p:spPr>
          <a:xfrm>
            <a:off x="6727032" y="6407944"/>
            <a:ext cx="1920240" cy="365760"/>
          </a:xfrm>
        </p:spPr>
        <p:txBody>
          <a:bodyPr/>
          <a:lstStyle/>
          <a:p>
            <a:fld id="{3E1B9523-67F9-4750-8542-AAAFAE4FAD0B}" type="datetime1">
              <a:rPr lang="zh-CN" altLang="en-US" smtClean="0"/>
              <a:t>2013-6-20</a:t>
            </a:fld>
            <a:endParaRPr lang="zh-CN" altLang="en-US"/>
          </a:p>
        </p:txBody>
      </p:sp>
      <p:sp>
        <p:nvSpPr>
          <p:cNvPr id="6" name="页脚占位符 5"/>
          <p:cNvSpPr>
            <a:spLocks noGrp="1"/>
          </p:cNvSpPr>
          <p:nvPr>
            <p:ph type="ftr" sz="quarter" idx="11"/>
          </p:nvPr>
        </p:nvSpPr>
        <p:spPr/>
        <p:txBody>
          <a:bodyPr/>
          <a:lstStyle/>
          <a:p>
            <a:r>
              <a:rPr lang="zh-CN" altLang="en-US" smtClean="0"/>
              <a:t>主讲：樊光中</a:t>
            </a:r>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overrideClrMapping bg1="lt1" tx1="dk1" bg2="lt2" tx2="dk2" accent1="accent1" accent2="accent2" accent3="accent3" accent4="accent4" accent5="accent5" accent6="accent6" hlink="hlink" folHlink="folHlink"/>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Ref idx="1002">
        <a:schemeClr val="bg1"/>
      </p:bgRef>
    </p:bg>
    <p:spTree>
      <p:nvGrpSpPr>
        <p:cNvPr id="1" name=""/>
        <p:cNvGrpSpPr/>
        <p:nvPr/>
      </p:nvGrpSpPr>
      <p:grpSpPr>
        <a:xfrm>
          <a:off x="0" y="0"/>
          <a:ext cx="0" cy="0"/>
        </a:xfrm>
      </p:grpSpPr>
      <p:sp>
        <p:nvSpPr>
          <p:cNvPr id="4" name="文本占位符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lstStyle>
          <a:p>
            <a:pPr lvl="0" eaLnBrk="1" latinLnBrk="0" hangingPunct="1"/>
            <a:r>
              <a:rPr kumimoji="0" lang="zh-CN" altLang="en-US" smtClean="0"/>
              <a:t>单击此处编辑母版文本样式</a:t>
            </a:r>
          </a:p>
        </p:txBody>
      </p:sp>
      <p:sp>
        <p:nvSpPr>
          <p:cNvPr id="3" name="图片占位符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lstStyle>
          <a:p>
            <a:r>
              <a:rPr kumimoji="0" lang="zh-CN" altLang="en-US" smtClean="0"/>
              <a:t>单击图标添加图片</a:t>
            </a:r>
            <a:endParaRPr kumimoji="0" lang="en-US"/>
          </a:p>
        </p:txBody>
      </p:sp>
      <p:sp>
        <p:nvSpPr>
          <p:cNvPr id="5" name="日期占位符 4"/>
          <p:cNvSpPr>
            <a:spLocks noGrp="1"/>
          </p:cNvSpPr>
          <p:nvPr>
            <p:ph type="dt" sz="half" idx="10"/>
          </p:nvPr>
        </p:nvSpPr>
        <p:spPr/>
        <p:txBody>
          <a:bodyPr/>
          <a:lstStyle>
            <a:lvl1pPr>
              <a:defRPr>
                <a:solidFill>
                  <a:schemeClr val="tx1"/>
                </a:solidFill>
              </a:defRPr>
            </a:lvl1pPr>
          </a:lstStyle>
          <a:p>
            <a:fld id="{2F3AF7FB-291F-400C-B706-01F4F92D2F2F}" type="datetime1">
              <a:rPr lang="zh-CN" altLang="en-US" smtClean="0"/>
              <a:t>2013-6-20</a:t>
            </a:fld>
            <a:endParaRPr lang="zh-CN" altLang="en-US"/>
          </a:p>
        </p:txBody>
      </p:sp>
      <p:sp>
        <p:nvSpPr>
          <p:cNvPr id="6" name="页脚占位符 5"/>
          <p:cNvSpPr>
            <a:spLocks noGrp="1"/>
          </p:cNvSpPr>
          <p:nvPr>
            <p:ph type="ftr" sz="quarter" idx="11"/>
          </p:nvPr>
        </p:nvSpPr>
        <p:spPr>
          <a:xfrm>
            <a:off x="4380072" y="6407944"/>
            <a:ext cx="2350681" cy="365125"/>
          </a:xfrm>
        </p:spPr>
        <p:txBody>
          <a:bodyPr/>
          <a:lstStyle>
            <a:lvl1pPr>
              <a:defRPr>
                <a:solidFill>
                  <a:schemeClr val="tx1"/>
                </a:solidFill>
              </a:defRPr>
            </a:lvl1pPr>
          </a:lstStyle>
          <a:p>
            <a:r>
              <a:rPr lang="zh-CN" altLang="en-US" smtClean="0"/>
              <a:t>主讲：樊光中</a:t>
            </a:r>
            <a:endParaRPr lang="zh-CN" altLang="en-US"/>
          </a:p>
        </p:txBody>
      </p:sp>
      <p:sp>
        <p:nvSpPr>
          <p:cNvPr id="7" name="灯片编号占位符 6"/>
          <p:cNvSpPr>
            <a:spLocks noGrp="1"/>
          </p:cNvSpPr>
          <p:nvPr>
            <p:ph type="sldNum" sz="quarter" idx="12"/>
          </p:nvPr>
        </p:nvSpPr>
        <p:spPr/>
        <p:txBody>
          <a:bodyPr/>
          <a:lstStyle>
            <a:lvl1pPr>
              <a:defRPr>
                <a:solidFill>
                  <a:schemeClr val="tx1"/>
                </a:solidFill>
              </a:defRPr>
            </a:lvl1pPr>
          </a:lstStyle>
          <a:p>
            <a:fld id="{0C913308-F349-4B6D-A68A-DD1791B4A57B}" type="slidenum">
              <a:rPr lang="zh-CN" altLang="en-US" smtClean="0"/>
              <a:t>‹#›</a:t>
            </a:fld>
            <a:endParaRPr lang="zh-CN" altLang="en-US"/>
          </a:p>
        </p:txBody>
      </p:sp>
      <p:sp>
        <p:nvSpPr>
          <p:cNvPr id="2" name="标题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lstStyle>
          <a:p>
            <a:r>
              <a:rPr kumimoji="0" lang="zh-CN" altLang="en-US" smtClean="0"/>
              <a:t>单击此处编辑母版标题样式</a:t>
            </a:r>
            <a:endParaRPr kumimoji="0" lang="en-US"/>
          </a:p>
        </p:txBody>
      </p:sp>
      <p:sp>
        <p:nvSpPr>
          <p:cNvPr id="8" name="任意多边形 7"/>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9" name="任意多边形 8"/>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10" name="直角三角形 9"/>
          <p:cNvSpPr/>
          <p:nvPr/>
        </p:nvSpPr>
        <p:spPr bwMode="auto">
          <a:xfrm>
            <a:off x="-6042" y="5791253"/>
            <a:ext cx="3402314" cy="1080868"/>
          </a:xfrm>
          <a:prstGeom prst="rtTriangle">
            <a:avLst/>
          </a:prstGeom>
          <a:blipFill>
            <a:blip r:embed="rId1">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cxnSp>
        <p:nvCxnSpPr>
          <p:cNvPr id="11" name="直接连接符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燕尾形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latinLnBrk="0" hangingPunct="1"/>
            <a:endParaRPr kumimoji="0" lang="en-US"/>
          </a:p>
        </p:txBody>
      </p:sp>
      <p:sp>
        <p:nvSpPr>
          <p:cNvPr id="13" name="燕尾形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1481329"/>
            <a:ext cx="8229600" cy="4386071"/>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64FB46A4-86EC-4CA7-BEDF-706AA0D79E20}" type="datetime1">
              <a:rPr lang="zh-CN" altLang="en-US" smtClean="0"/>
              <a:t>2013-6-20</a:t>
            </a:fld>
            <a:endParaRPr lang="zh-CN" altLang="en-US"/>
          </a:p>
        </p:txBody>
      </p:sp>
      <p:sp>
        <p:nvSpPr>
          <p:cNvPr id="5" name="页脚占位符 4"/>
          <p:cNvSpPr>
            <a:spLocks noGrp="1"/>
          </p:cNvSpPr>
          <p:nvPr>
            <p:ph type="ftr" sz="quarter" idx="11"/>
          </p:nvPr>
        </p:nvSpPr>
        <p:spPr/>
        <p:txBody>
          <a:bodyPr/>
          <a:lstStyle/>
          <a:p>
            <a:r>
              <a:rPr lang="zh-CN" altLang="en-US" smtClean="0"/>
              <a:t>主讲：樊光中</a:t>
            </a:r>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844013" y="274640"/>
            <a:ext cx="1777470" cy="5592761"/>
          </a:xfrm>
        </p:spPr>
        <p:txBody>
          <a:bodyPr vert="eaVert"/>
          <a:lstStyle/>
          <a:p>
            <a:r>
              <a:rPr kumimoji="0" lang="zh-CN" altLang="en-US" smtClean="0"/>
              <a:t>单击此处编辑母版标题样式</a:t>
            </a:r>
            <a:endParaRPr kumimoji="0" lang="en-US"/>
          </a:p>
        </p:txBody>
      </p:sp>
      <p:sp>
        <p:nvSpPr>
          <p:cNvPr id="3" name="竖排文字占位符 2"/>
          <p:cNvSpPr>
            <a:spLocks noGrp="1"/>
          </p:cNvSpPr>
          <p:nvPr>
            <p:ph type="body" orient="vert" idx="1"/>
          </p:nvPr>
        </p:nvSpPr>
        <p:spPr>
          <a:xfrm>
            <a:off x="457200" y="274641"/>
            <a:ext cx="6324600" cy="5592760"/>
          </a:xfrm>
        </p:spPr>
        <p:txBody>
          <a:bodyPr vert="eaVert"/>
          <a:lstStyle/>
          <a:p>
            <a:pPr lvl="0" eaLnBrk="1" latinLnBrk="0" hangingPunct="1"/>
            <a:r>
              <a:rPr lang="zh-CN" altLang="en-US" smtClean="0"/>
              <a:t>单击此处编辑母版文本样式</a:t>
            </a:r>
          </a:p>
          <a:p>
            <a:pPr lvl="1" eaLnBrk="1" latinLnBrk="0" hangingPunct="1"/>
            <a:r>
              <a:rPr lang="zh-CN" altLang="en-US" smtClean="0"/>
              <a:t>第二级</a:t>
            </a:r>
          </a:p>
          <a:p>
            <a:pPr lvl="2" eaLnBrk="1" latinLnBrk="0" hangingPunct="1"/>
            <a:r>
              <a:rPr lang="zh-CN" altLang="en-US" smtClean="0"/>
              <a:t>第三级</a:t>
            </a:r>
          </a:p>
          <a:p>
            <a:pPr lvl="3" eaLnBrk="1" latinLnBrk="0" hangingPunct="1"/>
            <a:r>
              <a:rPr lang="zh-CN" altLang="en-US" smtClean="0"/>
              <a:t>第四级</a:t>
            </a:r>
          </a:p>
          <a:p>
            <a:pPr lvl="4" eaLnBrk="1" latinLnBrk="0" hangingPunct="1"/>
            <a:r>
              <a:rPr lang="zh-CN" altLang="en-US" smtClean="0"/>
              <a:t>第五级</a:t>
            </a:r>
            <a:endParaRPr kumimoji="0" lang="en-US"/>
          </a:p>
        </p:txBody>
      </p:sp>
      <p:sp>
        <p:nvSpPr>
          <p:cNvPr id="4" name="日期占位符 3"/>
          <p:cNvSpPr>
            <a:spLocks noGrp="1"/>
          </p:cNvSpPr>
          <p:nvPr>
            <p:ph type="dt" sz="half" idx="10"/>
          </p:nvPr>
        </p:nvSpPr>
        <p:spPr/>
        <p:txBody>
          <a:bodyPr/>
          <a:lstStyle/>
          <a:p>
            <a:fld id="{A3F97E87-7FF1-405E-AAD1-A886EC60AFD8}" type="datetime1">
              <a:rPr lang="zh-CN" altLang="en-US" smtClean="0"/>
              <a:t>2013-6-20</a:t>
            </a:fld>
            <a:endParaRPr lang="zh-CN" altLang="en-US"/>
          </a:p>
        </p:txBody>
      </p:sp>
      <p:sp>
        <p:nvSpPr>
          <p:cNvPr id="5" name="页脚占位符 4"/>
          <p:cNvSpPr>
            <a:spLocks noGrp="1"/>
          </p:cNvSpPr>
          <p:nvPr>
            <p:ph type="ftr" sz="quarter" idx="11"/>
          </p:nvPr>
        </p:nvSpPr>
        <p:spPr/>
        <p:txBody>
          <a:bodyPr/>
          <a:lstStyle/>
          <a:p>
            <a:r>
              <a:rPr lang="zh-CN" altLang="en-US" smtClean="0"/>
              <a:t>主讲：樊光中</a:t>
            </a:r>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13" name="任意多边形 12"/>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12" name="任意多边形 11"/>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0" lang="en-US"/>
          </a:p>
        </p:txBody>
      </p:sp>
      <p:sp>
        <p:nvSpPr>
          <p:cNvPr id="14" name="直角三角形 13"/>
          <p:cNvSpPr/>
          <p:nvPr/>
        </p:nvSpPr>
        <p:spPr bwMode="auto">
          <a:xfrm>
            <a:off x="-6042" y="5791253"/>
            <a:ext cx="3402314" cy="1080868"/>
          </a:xfrm>
          <a:prstGeom prst="rtTriangle">
            <a:avLst/>
          </a:prstGeom>
          <a:blipFill>
            <a:blip r:embed="rId1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eaLnBrk="1" latinLnBrk="0" hangingPunct="1"/>
            <a:endParaRPr kumimoji="0" lang="en-US"/>
          </a:p>
        </p:txBody>
      </p:sp>
      <p:cxnSp>
        <p:nvCxnSpPr>
          <p:cNvPr id="15" name="直接连接符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标题占位符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zh-CN" altLang="en-US" smtClean="0"/>
              <a:t>单击此处编辑母版标题样式</a:t>
            </a:r>
            <a:endParaRPr kumimoji="0" lang="en-US"/>
          </a:p>
        </p:txBody>
      </p:sp>
      <p:sp>
        <p:nvSpPr>
          <p:cNvPr id="30" name="文本占位符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zh-CN" altLang="en-US" smtClean="0"/>
              <a:t>单击此处编辑母版文本样式</a:t>
            </a:r>
          </a:p>
          <a:p>
            <a:pPr lvl="1" eaLnBrk="1" latinLnBrk="0" hangingPunct="1"/>
            <a:r>
              <a:rPr kumimoji="0" lang="zh-CN" altLang="en-US" smtClean="0"/>
              <a:t>第二级</a:t>
            </a:r>
          </a:p>
          <a:p>
            <a:pPr lvl="2" eaLnBrk="1" latinLnBrk="0" hangingPunct="1"/>
            <a:r>
              <a:rPr kumimoji="0" lang="zh-CN" altLang="en-US" smtClean="0"/>
              <a:t>第三级</a:t>
            </a:r>
          </a:p>
          <a:p>
            <a:pPr lvl="3" eaLnBrk="1" latinLnBrk="0" hangingPunct="1"/>
            <a:r>
              <a:rPr kumimoji="0" lang="zh-CN" altLang="en-US" smtClean="0"/>
              <a:t>第四级</a:t>
            </a:r>
          </a:p>
          <a:p>
            <a:pPr lvl="4" eaLnBrk="1" latinLnBrk="0" hangingPunct="1"/>
            <a:r>
              <a:rPr kumimoji="0" lang="zh-CN" altLang="en-US" smtClean="0"/>
              <a:t>第五级</a:t>
            </a:r>
            <a:endParaRPr kumimoji="0" lang="en-US"/>
          </a:p>
        </p:txBody>
      </p:sp>
      <p:sp>
        <p:nvSpPr>
          <p:cNvPr id="10" name="日期占位符 9"/>
          <p:cNvSpPr>
            <a:spLocks noGrp="1"/>
          </p:cNvSpPr>
          <p:nvPr>
            <p:ph type="dt" sz="half" idx="2"/>
          </p:nvPr>
        </p:nvSpPr>
        <p:spPr>
          <a:xfrm>
            <a:off x="6727032" y="6407944"/>
            <a:ext cx="1920240" cy="365760"/>
          </a:xfrm>
          <a:prstGeom prst="rect">
            <a:avLst/>
          </a:prstGeom>
        </p:spPr>
        <p:txBody>
          <a:bodyPr vert="horz" anchor="b"/>
          <a:lstStyle>
            <a:defPPr>
              <a:defRPr lang="zh-CN"/>
            </a:defPPr>
            <a:lvl1pPr marL="0" algn="l" defTabSz="914400" rtl="0" eaLnBrk="1" latinLnBrk="0" hangingPunct="1">
              <a:defRPr kumimoji="0"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284D58B-21B4-4F52-BF28-233524A96B91}" type="datetime1">
              <a:rPr lang="zh-CN" altLang="en-US" smtClean="0"/>
              <a:t>2013-6-20</a:t>
            </a:fld>
            <a:endParaRPr lang="zh-CN" altLang="en-US"/>
          </a:p>
        </p:txBody>
      </p:sp>
      <p:sp>
        <p:nvSpPr>
          <p:cNvPr id="22" name="页脚占位符 21"/>
          <p:cNvSpPr>
            <a:spLocks noGrp="1"/>
          </p:cNvSpPr>
          <p:nvPr>
            <p:ph type="ftr" sz="quarter" idx="3"/>
          </p:nvPr>
        </p:nvSpPr>
        <p:spPr>
          <a:xfrm>
            <a:off x="4380072" y="6407944"/>
            <a:ext cx="2350681" cy="365125"/>
          </a:xfrm>
          <a:prstGeom prst="rect">
            <a:avLst/>
          </a:prstGeom>
        </p:spPr>
        <p:txBody>
          <a:bodyPr vert="horz" anchor="b"/>
          <a:lstStyle>
            <a:defPPr>
              <a:defRPr lang="zh-CN"/>
            </a:defPPr>
            <a:lvl1pPr marL="0" algn="r" defTabSz="914400" rtl="0" eaLnBrk="1" latinLnBrk="0" hangingPunct="1">
              <a:defRPr kumimoji="0" sz="10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主讲：樊光中</a:t>
            </a:r>
            <a:endParaRPr lang="zh-CN" altLang="en-US"/>
          </a:p>
        </p:txBody>
      </p:sp>
      <p:sp>
        <p:nvSpPr>
          <p:cNvPr id="18" name="灯片编号占位符 17"/>
          <p:cNvSpPr>
            <a:spLocks noGrp="1"/>
          </p:cNvSpPr>
          <p:nvPr>
            <p:ph type="sldNum" sz="quarter" idx="4"/>
          </p:nvPr>
        </p:nvSpPr>
        <p:spPr>
          <a:xfrm>
            <a:off x="8647272" y="6407944"/>
            <a:ext cx="365760" cy="365125"/>
          </a:xfrm>
          <a:prstGeom prst="rect">
            <a:avLst/>
          </a:prstGeom>
        </p:spPr>
        <p:txBody>
          <a:bodyPr vert="horz" anchor="b"/>
          <a:lstStyle>
            <a:defPPr>
              <a:defRPr lang="zh-CN"/>
            </a:defPPr>
            <a:lvl1pPr marL="0" algn="r" defTabSz="914400" rtl="0" eaLnBrk="1" latinLnBrk="0" hangingPunct="1">
              <a:defRPr kumimoji="0" sz="1000" b="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hf hdr="0" dt="0"/>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p:titleStyle>
    <p:bodyStyle>
      <a:lvl1pPr marL="365760" indent="-256032" algn="l" rtl="0" eaLnBrk="1" latinLnBrk="0" hangingPunct="1">
        <a:spcBef>
          <a:spcPts val="400"/>
        </a:spcBef>
        <a:spcAft>
          <a:spcPct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Tx/>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25064077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ctrTitle"/>
          </p:nvPr>
        </p:nvSpPr>
        <p:spPr/>
        <p:txBody>
          <a:bodyPr/>
          <a:lstStyle/>
          <a:p>
            <a:r>
              <a:rPr lang="zh-CN" altLang="en-US" smtClean="0"/>
              <a:t>企业纪检监察部门</a:t>
            </a:r>
            <a:br>
              <a:rPr lang="en-US" altLang="zh-CN" smtClean="0"/>
            </a:br>
            <a:r>
              <a:rPr lang="zh-CN" altLang="en-US" smtClean="0"/>
              <a:t>怎样开展招投标监督</a:t>
            </a:r>
            <a:endParaRPr lang="zh-CN" altLang="en-US"/>
          </a:p>
        </p:txBody>
      </p:sp>
      <p:sp>
        <p:nvSpPr>
          <p:cNvPr id="3" name="副标题 2"/>
          <p:cNvSpPr>
            <a:spLocks noGrp="1"/>
          </p:cNvSpPr>
          <p:nvPr>
            <p:ph type="subTitle" idx="1"/>
          </p:nvPr>
        </p:nvSpPr>
        <p:spPr/>
        <p:txBody>
          <a:bodyPr>
            <a:normAutofit lnSpcReduction="10000"/>
          </a:bodyPr>
          <a:lstStyle/>
          <a:p>
            <a:endParaRPr lang="en-US" altLang="zh-CN" smtClean="0"/>
          </a:p>
          <a:p>
            <a:endParaRPr lang="en-US" altLang="zh-CN" smtClean="0"/>
          </a:p>
          <a:p>
            <a:r>
              <a:rPr lang="zh-CN" altLang="en-US" sz="1800" smtClean="0"/>
              <a:t>主讲</a:t>
            </a:r>
            <a:r>
              <a:rPr lang="en-US" altLang="zh-CN" sz="1800" smtClean="0"/>
              <a:t>:</a:t>
            </a:r>
            <a:r>
              <a:rPr lang="zh-CN" altLang="en-US" sz="1800" smtClean="0"/>
              <a:t>樊光中</a:t>
            </a:r>
            <a:endParaRPr lang="zh-CN" altLang="en-US" sz="1800"/>
          </a:p>
        </p:txBody>
      </p:sp>
      <p:sp>
        <p:nvSpPr>
          <p:cNvPr id="5" name="页脚占位符 4"/>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a:t>
            </a:fld>
            <a:endParaRPr lang="zh-CN" altLang="en-US"/>
          </a:p>
        </p:txBody>
      </p:sp>
    </p:spTree>
  </p:cSld>
  <p:clrMapOvr>
    <a:masterClrMapping/>
  </p:clrMapOvr>
  <p:transition>
    <p:circle/>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a:xfrm>
            <a:off x="457200" y="5786454"/>
            <a:ext cx="8229600" cy="220837"/>
          </a:xfrm>
        </p:spPr>
        <p:txBody>
          <a:bodyPr>
            <a:normAutofit fontScale="32500" lnSpcReduction="20000"/>
          </a:bodyPr>
          <a:lstStyle/>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2</a:t>
            </a:fld>
            <a:endParaRPr lang="zh-CN" altLang="en-US"/>
          </a:p>
        </p:txBody>
      </p:sp>
      <p:sp>
        <p:nvSpPr>
          <p:cNvPr id="5" name="标题 4"/>
          <p:cNvSpPr>
            <a:spLocks noGrp="1"/>
          </p:cNvSpPr>
          <p:nvPr>
            <p:ph type="title"/>
          </p:nvPr>
        </p:nvSpPr>
        <p:spPr>
          <a:xfrm>
            <a:off x="571472" y="2428868"/>
            <a:ext cx="8229600" cy="1143000"/>
          </a:xfrm>
        </p:spPr>
        <p:txBody>
          <a:bodyPr/>
          <a:lstStyle/>
          <a:p>
            <a:r>
              <a:rPr lang="zh-CN" altLang="en-US" smtClean="0"/>
              <a:t>一、正确定位</a:t>
            </a:r>
            <a:endParaRPr lang="zh-CN" altLang="en-US"/>
          </a:p>
        </p:txBody>
      </p:sp>
    </p:spTree>
  </p:cSld>
  <p:clrMapOvr>
    <a:masterClrMapping/>
  </p:clrMapOvr>
  <p:transition>
    <p:wedge/>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p:txBody>
          <a:bodyPr>
            <a:normAutofit lnSpcReduction="10000"/>
          </a:bodyPr>
          <a:lstStyle/>
          <a:p>
            <a:r>
              <a:rPr lang="en-US" altLang="zh-CN" smtClean="0"/>
              <a:t>《</a:t>
            </a:r>
            <a:r>
              <a:rPr lang="zh-CN" altLang="en-US" smtClean="0"/>
              <a:t>中华人民共和国招标投标法</a:t>
            </a:r>
            <a:r>
              <a:rPr lang="en-US" altLang="zh-CN" smtClean="0"/>
              <a:t>》</a:t>
            </a:r>
            <a:r>
              <a:rPr lang="zh-CN" altLang="en-US" smtClean="0"/>
              <a:t>（</a:t>
            </a:r>
            <a:r>
              <a:rPr lang="en-US" altLang="zh-CN" smtClean="0"/>
              <a:t>1999</a:t>
            </a:r>
            <a:r>
              <a:rPr lang="zh-CN" altLang="en-US" smtClean="0"/>
              <a:t>年）</a:t>
            </a:r>
            <a:endParaRPr lang="en-US" altLang="zh-CN" smtClean="0"/>
          </a:p>
          <a:p>
            <a:endParaRPr lang="en-US" altLang="zh-CN" smtClean="0"/>
          </a:p>
          <a:p>
            <a:r>
              <a:rPr lang="en-US" altLang="zh-CN" smtClean="0"/>
              <a:t>《</a:t>
            </a:r>
            <a:r>
              <a:rPr lang="zh-CN" altLang="en-US" smtClean="0"/>
              <a:t>中华人民共和国合同法</a:t>
            </a:r>
            <a:r>
              <a:rPr lang="en-US" altLang="zh-CN" smtClean="0"/>
              <a:t>》</a:t>
            </a:r>
            <a:r>
              <a:rPr lang="zh-CN" altLang="en-US" smtClean="0"/>
              <a:t>（</a:t>
            </a:r>
            <a:r>
              <a:rPr lang="en-US" altLang="zh-CN" smtClean="0"/>
              <a:t>1999</a:t>
            </a:r>
            <a:r>
              <a:rPr lang="zh-CN" altLang="en-US" smtClean="0"/>
              <a:t>年）</a:t>
            </a:r>
            <a:endParaRPr lang="en-US" altLang="zh-CN" smtClean="0"/>
          </a:p>
          <a:p>
            <a:endParaRPr lang="en-US" altLang="zh-CN" smtClean="0"/>
          </a:p>
          <a:p>
            <a:r>
              <a:rPr lang="en-US" altLang="zh-CN" smtClean="0"/>
              <a:t>《</a:t>
            </a:r>
            <a:r>
              <a:rPr lang="zh-CN" altLang="en-US" smtClean="0"/>
              <a:t>中华人民共和国招标投标法实施条例</a:t>
            </a:r>
            <a:r>
              <a:rPr lang="en-US" altLang="zh-CN" smtClean="0"/>
              <a:t>》</a:t>
            </a:r>
            <a:r>
              <a:rPr lang="zh-CN" altLang="en-US" smtClean="0"/>
              <a:t>（</a:t>
            </a:r>
            <a:r>
              <a:rPr lang="en-US" altLang="zh-CN" smtClean="0"/>
              <a:t>2011</a:t>
            </a:r>
            <a:r>
              <a:rPr lang="zh-CN" altLang="en-US" smtClean="0"/>
              <a:t>年）</a:t>
            </a:r>
            <a:endParaRPr lang="en-US" altLang="zh-CN" smtClean="0"/>
          </a:p>
          <a:p>
            <a:endParaRPr lang="en-US" altLang="zh-CN" smtClean="0"/>
          </a:p>
          <a:p>
            <a:r>
              <a:rPr lang="en-US" altLang="zh-CN" smtClean="0"/>
              <a:t>《</a:t>
            </a:r>
            <a:r>
              <a:rPr lang="zh-CN" altLang="en-US" smtClean="0"/>
              <a:t>中华人民共和国政府采购法</a:t>
            </a:r>
            <a:r>
              <a:rPr lang="en-US" altLang="zh-CN" smtClean="0"/>
              <a:t>》</a:t>
            </a:r>
            <a:r>
              <a:rPr lang="zh-CN" altLang="en-US" smtClean="0"/>
              <a:t>（</a:t>
            </a:r>
            <a:r>
              <a:rPr lang="en-US" altLang="zh-CN" smtClean="0"/>
              <a:t>2002</a:t>
            </a:r>
            <a:r>
              <a:rPr lang="zh-CN" altLang="en-US" smtClean="0"/>
              <a:t>年）</a:t>
            </a:r>
            <a:endParaRPr lang="en-US" altLang="zh-CN" smtClean="0"/>
          </a:p>
          <a:p>
            <a:endParaRPr lang="en-US" altLang="zh-CN" smtClean="0"/>
          </a:p>
          <a:p>
            <a:r>
              <a:rPr lang="zh-CN" altLang="en-US" smtClean="0"/>
              <a:t>有关买卖标的物的质量标准</a:t>
            </a:r>
            <a:endParaRPr lang="en-US" altLang="zh-CN" smtClean="0"/>
          </a:p>
          <a:p>
            <a:endParaRPr lang="en-US" altLang="zh-CN" smtClean="0"/>
          </a:p>
          <a:p>
            <a:endParaRPr lang="zh-CN" altLang="en-US"/>
          </a:p>
        </p:txBody>
      </p:sp>
      <p:sp>
        <p:nvSpPr>
          <p:cNvPr id="4" name="页脚占位符 3"/>
          <p:cNvSpPr>
            <a:spLocks noGrp="1"/>
          </p:cNvSpPr>
          <p:nvPr>
            <p:ph type="ftr" sz="quarter" idx="11"/>
          </p:nvPr>
        </p:nvSpPr>
        <p:spPr/>
        <p:txBody>
          <a:bodyPr/>
          <a:lstStyle/>
          <a:p>
            <a:r>
              <a:rPr lang="zh-CN" altLang="en-US" smtClean="0"/>
              <a:t>主讲：樊光中</a:t>
            </a:r>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3</a:t>
            </a:fld>
            <a:endParaRPr lang="zh-CN" altLang="en-US"/>
          </a:p>
        </p:txBody>
      </p:sp>
      <p:sp>
        <p:nvSpPr>
          <p:cNvPr id="2" name="标题 1"/>
          <p:cNvSpPr>
            <a:spLocks noGrp="1"/>
          </p:cNvSpPr>
          <p:nvPr>
            <p:ph type="title"/>
          </p:nvPr>
        </p:nvSpPr>
        <p:spPr/>
        <p:txBody>
          <a:bodyPr>
            <a:normAutofit/>
          </a:bodyPr>
          <a:lstStyle/>
          <a:p>
            <a:r>
              <a:rPr lang="en-US" altLang="zh-CN" smtClean="0"/>
              <a:t>1</a:t>
            </a:r>
            <a:r>
              <a:rPr lang="zh-CN" altLang="en-US" smtClean="0"/>
              <a:t>、与采购有关的法律法规</a:t>
            </a:r>
            <a:endParaRPr lang="zh-CN" altLang="en-US"/>
          </a:p>
        </p:txBody>
      </p:sp>
    </p:spTree>
  </p:cSld>
  <p:clrMapOvr>
    <a:masterClrMapping/>
  </p:clrMapOvr>
  <p:transition>
    <p:pull dir="d"/>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lstStyle/>
          <a:p>
            <a:r>
              <a:rPr lang="en-US" altLang="zh-CN" sz="4400" smtClean="0"/>
              <a:t>《</a:t>
            </a:r>
            <a:r>
              <a:rPr lang="zh-CN" altLang="en-US" sz="4400" smtClean="0"/>
              <a:t>招投标法</a:t>
            </a:r>
            <a:r>
              <a:rPr lang="en-US" altLang="zh-CN" sz="4400" smtClean="0"/>
              <a:t>》</a:t>
            </a:r>
            <a:r>
              <a:rPr lang="zh-CN" altLang="en-US" smtClean="0"/>
              <a:t>：</a:t>
            </a:r>
            <a:endParaRPr lang="en-US" altLang="zh-CN" smtClean="0"/>
          </a:p>
          <a:p>
            <a:endParaRPr lang="en-US" altLang="zh-CN" smtClean="0"/>
          </a:p>
          <a:p>
            <a:r>
              <a:rPr lang="zh-CN" altLang="en-US" smtClean="0"/>
              <a:t>第七条招标投标活动及其当事人应当接受依法实施的监督。</a:t>
            </a:r>
          </a:p>
          <a:p>
            <a:r>
              <a:rPr lang="zh-CN" altLang="en-US" smtClean="0"/>
              <a:t>　</a:t>
            </a:r>
            <a:endParaRPr lang="en-US" altLang="zh-CN" smtClean="0"/>
          </a:p>
          <a:p>
            <a:r>
              <a:rPr lang="zh-CN" altLang="en-US" smtClean="0"/>
              <a:t>    有关行政监督部门依法对招标投标活动实施监督，依法查处招标投标活动中的违法行为。</a:t>
            </a:r>
          </a:p>
          <a:p>
            <a:r>
              <a:rPr lang="zh-CN" altLang="en-US" smtClean="0"/>
              <a:t>　</a:t>
            </a:r>
            <a:endParaRPr lang="en-US" altLang="zh-CN" smtClean="0"/>
          </a:p>
          <a:p>
            <a:endParaRPr lang="zh-CN" altLang="en-US" smtClean="0"/>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4</a:t>
            </a:fld>
            <a:endParaRPr lang="zh-CN" altLang="en-US"/>
          </a:p>
        </p:txBody>
      </p:sp>
      <p:sp>
        <p:nvSpPr>
          <p:cNvPr id="5" name="标题 4"/>
          <p:cNvSpPr>
            <a:spLocks noGrp="1"/>
          </p:cNvSpPr>
          <p:nvPr>
            <p:ph type="title"/>
          </p:nvPr>
        </p:nvSpPr>
        <p:spPr/>
        <p:txBody>
          <a:bodyPr>
            <a:normAutofit/>
          </a:bodyPr>
          <a:lstStyle/>
          <a:p>
            <a:r>
              <a:rPr lang="en-US" altLang="zh-CN" smtClean="0"/>
              <a:t>2</a:t>
            </a:r>
            <a:r>
              <a:rPr lang="zh-CN" altLang="en-US" smtClean="0"/>
              <a:t>、法律依据</a:t>
            </a:r>
            <a:endParaRPr lang="zh-CN" altLang="en-US"/>
          </a:p>
        </p:txBody>
      </p:sp>
    </p:spTree>
  </p:cSld>
  <p:clrMapOvr>
    <a:masterClrMapping/>
  </p:clrMapOvr>
  <p:transition>
    <p:wipe/>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lstStyle/>
          <a:p>
            <a:r>
              <a:rPr lang="zh-CN" altLang="en-US" smtClean="0"/>
              <a:t>第十八条 监察机关对监察对象执法、廉政、效能情况进行监察</a:t>
            </a:r>
            <a:endParaRPr lang="en-US" altLang="zh-CN" smtClean="0"/>
          </a:p>
          <a:p>
            <a:endParaRPr lang="en-US" altLang="zh-CN" smtClean="0"/>
          </a:p>
          <a:p>
            <a:endParaRPr lang="en-US" altLang="zh-CN" smtClean="0"/>
          </a:p>
          <a:p>
            <a:r>
              <a:rPr lang="zh-CN" altLang="en-US" smtClean="0"/>
              <a:t>第五十条 监察机关对法律、法规授权的具有公共事务管理职能的组织及其从事公务的人员和国家行政机关依法委托从事公共事务管理活动的组织及其从事公务的人员实施监察，适用本法</a:t>
            </a:r>
            <a:r>
              <a:rPr lang="en-US" altLang="zh-CN" smtClean="0"/>
              <a:t>——</a:t>
            </a:r>
            <a:r>
              <a:rPr lang="zh-CN" altLang="en-US" smtClean="0"/>
              <a:t>针对国企</a:t>
            </a:r>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5</a:t>
            </a:fld>
            <a:endParaRPr lang="zh-CN" altLang="en-US"/>
          </a:p>
        </p:txBody>
      </p:sp>
      <p:sp>
        <p:nvSpPr>
          <p:cNvPr id="5" name="标题 4"/>
          <p:cNvSpPr>
            <a:spLocks noGrp="1"/>
          </p:cNvSpPr>
          <p:nvPr>
            <p:ph type="title"/>
          </p:nvPr>
        </p:nvSpPr>
        <p:spPr/>
        <p:txBody>
          <a:bodyPr>
            <a:normAutofit/>
          </a:bodyPr>
          <a:lstStyle/>
          <a:p>
            <a:r>
              <a:rPr lang="en-US" altLang="zh-CN" smtClean="0"/>
              <a:t>《</a:t>
            </a:r>
            <a:r>
              <a:rPr lang="zh-CN" altLang="en-US" smtClean="0"/>
              <a:t>中华人民共和国行政监察法</a:t>
            </a:r>
            <a:r>
              <a:rPr lang="en-US" altLang="zh-CN" smtClean="0"/>
              <a:t>》</a:t>
            </a: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a:bodyPr>
          <a:lstStyle/>
          <a:p>
            <a:endParaRPr lang="en-US" smtClean="0"/>
          </a:p>
          <a:p>
            <a:r>
              <a:rPr lang="en-US" smtClean="0"/>
              <a:t> </a:t>
            </a:r>
            <a:r>
              <a:rPr lang="zh-CN" altLang="en-US" smtClean="0"/>
              <a:t>第六十九条</a:t>
            </a:r>
            <a:r>
              <a:rPr lang="en-US" smtClean="0"/>
              <a:t>  </a:t>
            </a:r>
            <a:r>
              <a:rPr lang="zh-CN" altLang="en-US" smtClean="0"/>
              <a:t>监察机关应当加强对参与政府采购活动的国家机关、国家公务员和国家行政机关任命的其他人员实施监察。</a:t>
            </a:r>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6</a:t>
            </a:fld>
            <a:endParaRPr lang="zh-CN" altLang="en-US"/>
          </a:p>
        </p:txBody>
      </p:sp>
      <p:sp>
        <p:nvSpPr>
          <p:cNvPr id="5" name="标题 4"/>
          <p:cNvSpPr>
            <a:spLocks noGrp="1"/>
          </p:cNvSpPr>
          <p:nvPr>
            <p:ph type="title"/>
          </p:nvPr>
        </p:nvSpPr>
        <p:spPr/>
        <p:txBody>
          <a:bodyPr>
            <a:normAutofit/>
          </a:bodyPr>
          <a:lstStyle/>
          <a:p>
            <a:r>
              <a:rPr lang="en-US" altLang="zh-CN" smtClean="0"/>
              <a:t>《</a:t>
            </a:r>
            <a:r>
              <a:rPr lang="zh-CN" altLang="en-US" smtClean="0"/>
              <a:t>中华人民共和国政府采购法</a:t>
            </a:r>
            <a:r>
              <a:rPr lang="en-US" altLang="zh-CN" smtClean="0"/>
              <a:t>》</a:t>
            </a:r>
            <a:endParaRPr lang="zh-CN" altLang="en-US"/>
          </a:p>
        </p:txBody>
      </p:sp>
    </p:spTree>
  </p:cSld>
  <p:clrMapOvr>
    <a:masterClrMapping/>
  </p:clrMapOvr>
  <p:transition>
    <p:wipe dir="d"/>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a:bodyPr>
          <a:lstStyle/>
          <a:p>
            <a:r>
              <a:rPr lang="zh-CN" altLang="en-US" sz="4400" smtClean="0"/>
              <a:t>第四条：监察机关依法对与招标投标活动有关的监察对象实施监察。</a:t>
            </a:r>
            <a:endParaRPr lang="zh-CN" altLang="en-US" sz="4400"/>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7</a:t>
            </a:fld>
            <a:endParaRPr lang="zh-CN" altLang="en-US"/>
          </a:p>
        </p:txBody>
      </p:sp>
      <p:sp>
        <p:nvSpPr>
          <p:cNvPr id="5" name="标题 4"/>
          <p:cNvSpPr>
            <a:spLocks noGrp="1"/>
          </p:cNvSpPr>
          <p:nvPr>
            <p:ph type="title"/>
          </p:nvPr>
        </p:nvSpPr>
        <p:spPr/>
        <p:txBody>
          <a:bodyPr>
            <a:normAutofit fontScale="90000"/>
          </a:bodyPr>
          <a:lstStyle/>
          <a:p>
            <a:r>
              <a:rPr lang="en-US" altLang="zh-CN" smtClean="0"/>
              <a:t>《</a:t>
            </a:r>
            <a:r>
              <a:rPr lang="zh-CN" altLang="en-US" smtClean="0"/>
              <a:t>中华人民共和国招标投标法实施条例</a:t>
            </a:r>
            <a:r>
              <a:rPr lang="en-US" altLang="zh-CN" smtClean="0"/>
              <a:t>》</a:t>
            </a: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a:bodyPr>
          <a:lstStyle/>
          <a:p>
            <a:r>
              <a:rPr lang="zh-CN" altLang="en-US" sz="4800" b="1" smtClean="0">
                <a:latin typeface="隶书" pitchFamily="49" charset="-122"/>
                <a:ea typeface="隶书" pitchFamily="49" charset="-122"/>
              </a:rPr>
              <a:t>在企业采购制度中，采购的形式可以包括：</a:t>
            </a:r>
            <a:endParaRPr lang="en-US" altLang="zh-CN" sz="4800" b="1" smtClean="0">
              <a:latin typeface="隶书" pitchFamily="49" charset="-122"/>
              <a:ea typeface="隶书" pitchFamily="49" charset="-122"/>
            </a:endParaRPr>
          </a:p>
          <a:p>
            <a:r>
              <a:rPr lang="zh-CN" altLang="en-US" sz="4800" b="1" smtClean="0">
                <a:latin typeface="隶书" pitchFamily="49" charset="-122"/>
                <a:ea typeface="隶书" pitchFamily="49" charset="-122"/>
              </a:rPr>
              <a:t>（一）公开招标；</a:t>
            </a:r>
          </a:p>
          <a:p>
            <a:r>
              <a:rPr lang="zh-CN" altLang="en-US" sz="4800" b="1" smtClean="0">
                <a:latin typeface="隶书" pitchFamily="49" charset="-122"/>
                <a:ea typeface="隶书" pitchFamily="49" charset="-122"/>
              </a:rPr>
              <a:t>（二）邀请招标；</a:t>
            </a:r>
          </a:p>
          <a:p>
            <a:r>
              <a:rPr lang="zh-CN" altLang="en-US" sz="4800" b="1" smtClean="0">
                <a:latin typeface="隶书" pitchFamily="49" charset="-122"/>
                <a:ea typeface="隶书" pitchFamily="49" charset="-122"/>
              </a:rPr>
              <a:t>（三）竞争性谈判；</a:t>
            </a:r>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8</a:t>
            </a:fld>
            <a:endParaRPr lang="zh-CN" altLang="en-US"/>
          </a:p>
        </p:txBody>
      </p:sp>
      <p:sp>
        <p:nvSpPr>
          <p:cNvPr id="5" name="标题 4"/>
          <p:cNvSpPr>
            <a:spLocks noGrp="1"/>
          </p:cNvSpPr>
          <p:nvPr>
            <p:ph type="title"/>
          </p:nvPr>
        </p:nvSpPr>
        <p:spPr/>
        <p:txBody>
          <a:bodyPr>
            <a:normAutofit/>
          </a:bodyPr>
          <a:lstStyle/>
          <a:p>
            <a:r>
              <a:rPr lang="en-US" altLang="zh-CN" sz="4000" smtClean="0"/>
              <a:t>3</a:t>
            </a:r>
            <a:r>
              <a:rPr lang="zh-CN" altLang="en-US" sz="4000" smtClean="0"/>
              <a:t>、制度依据：本企业采购管理制度</a:t>
            </a:r>
            <a:endParaRPr lang="zh-CN" altLang="en-US" sz="4000"/>
          </a:p>
        </p:txBody>
      </p:sp>
    </p:spTree>
  </p:cSld>
  <p:clrMapOvr>
    <a:masterClrMapping/>
  </p:clrMapOvr>
  <p:transition>
    <p:dissolve/>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lstStyle/>
          <a:p>
            <a:r>
              <a:rPr lang="zh-CN" altLang="en-US" sz="4800" b="1" smtClean="0">
                <a:latin typeface="隶书" pitchFamily="49" charset="-122"/>
                <a:ea typeface="隶书" pitchFamily="49" charset="-122"/>
              </a:rPr>
              <a:t>（四）唯一货源采购；</a:t>
            </a:r>
          </a:p>
          <a:p>
            <a:r>
              <a:rPr lang="zh-CN" altLang="en-US" sz="4800" b="1" smtClean="0">
                <a:latin typeface="隶书" pitchFamily="49" charset="-122"/>
                <a:ea typeface="隶书" pitchFamily="49" charset="-122"/>
              </a:rPr>
              <a:t>（五）询价比价采购；</a:t>
            </a:r>
          </a:p>
          <a:p>
            <a:r>
              <a:rPr lang="zh-CN" altLang="en-US" sz="4800" b="1" smtClean="0">
                <a:latin typeface="隶书" pitchFamily="49" charset="-122"/>
                <a:ea typeface="隶书" pitchFamily="49" charset="-122"/>
              </a:rPr>
              <a:t>（六）战略合作采购</a:t>
            </a:r>
            <a:endParaRPr lang="en-US" altLang="zh-CN" sz="4800" b="1" smtClean="0">
              <a:latin typeface="隶书" pitchFamily="49" charset="-122"/>
              <a:ea typeface="隶书" pitchFamily="49" charset="-122"/>
            </a:endParaRPr>
          </a:p>
          <a:p>
            <a:r>
              <a:rPr lang="zh-CN" altLang="en-US" sz="4800" b="1" smtClean="0">
                <a:latin typeface="隶书" pitchFamily="49" charset="-122"/>
                <a:ea typeface="隶书" pitchFamily="49" charset="-122"/>
              </a:rPr>
              <a:t>（七）供应链采购</a:t>
            </a:r>
            <a:endParaRPr lang="en-US" altLang="zh-CN" sz="4800" b="1" smtClean="0">
              <a:latin typeface="隶书" pitchFamily="49" charset="-122"/>
              <a:ea typeface="隶书" pitchFamily="49" charset="-122"/>
            </a:endParaRPr>
          </a:p>
          <a:p>
            <a:r>
              <a:rPr lang="zh-CN" altLang="en-US" sz="4800" b="1" smtClean="0">
                <a:latin typeface="隶书" pitchFamily="49" charset="-122"/>
                <a:ea typeface="隶书" pitchFamily="49" charset="-122"/>
              </a:rPr>
              <a:t>（八）其他采购方式</a:t>
            </a:r>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9</a:t>
            </a:fld>
            <a:endParaRPr lang="zh-CN" altLang="en-US"/>
          </a:p>
        </p:txBody>
      </p:sp>
      <p:sp>
        <p:nvSpPr>
          <p:cNvPr id="5" name="标题 4"/>
          <p:cNvSpPr>
            <a:spLocks noGrp="1"/>
          </p:cNvSpPr>
          <p:nvPr>
            <p:ph type="title"/>
          </p:nvPr>
        </p:nvSpPr>
        <p:spPr/>
        <p:txBody>
          <a:bodyPr/>
          <a:lstStyle/>
          <a:p>
            <a:endParaRPr lang="zh-CN" altLang="en-US"/>
          </a:p>
        </p:txBody>
      </p:sp>
    </p:spTree>
  </p:cSld>
  <p:clrMapOvr>
    <a:masterClrMapping/>
  </p:clrMapOvr>
  <p:transition>
    <p:zoom dir="in"/>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lstStyle/>
          <a:p>
            <a:r>
              <a:rPr lang="zh-CN" altLang="en-US" sz="4000" b="1" smtClean="0">
                <a:latin typeface="隶书" pitchFamily="49" charset="-122"/>
                <a:ea typeface="隶书" pitchFamily="49" charset="-122"/>
              </a:rPr>
              <a:t>两个监督依据：</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zh-CN" altLang="en-US" sz="4000" b="1" smtClean="0">
                <a:latin typeface="隶书" pitchFamily="49" charset="-122"/>
                <a:ea typeface="隶书" pitchFamily="49" charset="-122"/>
              </a:rPr>
              <a:t>一是依据法律要求进行监督；</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zh-CN" altLang="en-US" sz="4000" b="1" smtClean="0">
                <a:latin typeface="隶书" pitchFamily="49" charset="-122"/>
                <a:ea typeface="隶书" pitchFamily="49" charset="-122"/>
              </a:rPr>
              <a:t>二是依据本企业采购管理制度进行监督；</a:t>
            </a:r>
            <a:endParaRPr lang="en-US" altLang="zh-CN" sz="4000" b="1" smtClean="0">
              <a:latin typeface="隶书" pitchFamily="49" charset="-122"/>
              <a:ea typeface="隶书" pitchFamily="49" charset="-122"/>
            </a:endParaRPr>
          </a:p>
          <a:p>
            <a:endParaRPr lang="en-US" altLang="zh-CN" smtClean="0"/>
          </a:p>
          <a:p>
            <a:endParaRPr lang="en-US" altLang="zh-CN" smtClean="0"/>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10</a:t>
            </a:fld>
            <a:endParaRPr lang="zh-CN" altLang="en-US"/>
          </a:p>
        </p:txBody>
      </p:sp>
      <p:sp>
        <p:nvSpPr>
          <p:cNvPr id="5" name="标题 4"/>
          <p:cNvSpPr>
            <a:spLocks noGrp="1"/>
          </p:cNvSpPr>
          <p:nvPr>
            <p:ph type="title"/>
          </p:nvPr>
        </p:nvSpPr>
        <p:spPr/>
        <p:txBody>
          <a:bodyPr/>
          <a:lstStyle/>
          <a:p>
            <a:r>
              <a:rPr lang="en-US" altLang="zh-CN" smtClean="0"/>
              <a:t>4</a:t>
            </a:r>
            <a:r>
              <a:rPr lang="zh-CN" altLang="en-US" smtClean="0"/>
              <a:t>、纪检监察部门监督什么</a:t>
            </a:r>
            <a:endParaRPr lang="zh-CN" altLang="en-US"/>
          </a:p>
        </p:txBody>
      </p:sp>
    </p:spTree>
  </p:cSld>
  <p:clrMapOvr>
    <a:masterClrMapping/>
  </p:clrMapOvr>
  <p:transition>
    <p:wheel spokes="8"/>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fontScale="92500" lnSpcReduction="10000"/>
          </a:bodyPr>
          <a:lstStyle/>
          <a:p>
            <a:r>
              <a:rPr lang="zh-CN" altLang="en-US" sz="4000" b="1" smtClean="0">
                <a:latin typeface="隶书" pitchFamily="49" charset="-122"/>
                <a:ea typeface="隶书" pitchFamily="49" charset="-122"/>
              </a:rPr>
              <a:t>一是对企业招投标制度是否遵循法律要求发表监督意见；</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zh-CN" altLang="en-US" sz="4000" b="1" smtClean="0">
                <a:latin typeface="隶书" pitchFamily="49" charset="-122"/>
                <a:ea typeface="隶书" pitchFamily="49" charset="-122"/>
              </a:rPr>
              <a:t>二是对企业采购行为过程是否遵循企业现有采购制度发表监督意见；</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zh-CN" altLang="en-US" sz="4000" b="1" smtClean="0">
                <a:latin typeface="隶书" pitchFamily="49" charset="-122"/>
                <a:ea typeface="隶书" pitchFamily="49" charset="-122"/>
              </a:rPr>
              <a:t>因此，纪检监察人员要预先熟悉招投标法和公司自己的采购制度是基础。</a:t>
            </a:r>
            <a:endParaRPr lang="en-US" altLang="zh-CN" sz="4000" b="1" smtClean="0">
              <a:latin typeface="隶书" pitchFamily="49" charset="-122"/>
              <a:ea typeface="隶书" pitchFamily="49" charset="-122"/>
            </a:endParaRPr>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11</a:t>
            </a:fld>
            <a:endParaRPr lang="zh-CN" altLang="en-US"/>
          </a:p>
        </p:txBody>
      </p:sp>
      <p:sp>
        <p:nvSpPr>
          <p:cNvPr id="5" name="标题 4"/>
          <p:cNvSpPr>
            <a:spLocks noGrp="1"/>
          </p:cNvSpPr>
          <p:nvPr>
            <p:ph type="title"/>
          </p:nvPr>
        </p:nvSpPr>
        <p:spPr/>
        <p:txBody>
          <a:bodyPr/>
          <a:lstStyle/>
          <a:p>
            <a:r>
              <a:rPr lang="zh-CN" altLang="en-US" smtClean="0"/>
              <a:t>只发表两个监督意见：</a:t>
            </a:r>
            <a:endParaRPr lang="zh-CN" altLang="en-US"/>
          </a:p>
        </p:txBody>
      </p:sp>
    </p:spTree>
  </p:cSld>
  <p:clrMapOvr>
    <a:masterClrMapping/>
  </p:clrMapOvr>
  <p:transition>
    <p:split orient="vert" dir="in"/>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fontScale="85000" lnSpcReduction="20000"/>
          </a:bodyPr>
          <a:lstStyle/>
          <a:p>
            <a:r>
              <a:rPr lang="zh-CN" altLang="en-US" sz="3600" b="1" smtClean="0">
                <a:latin typeface="隶书" pitchFamily="49" charset="-122"/>
                <a:ea typeface="隶书" pitchFamily="49" charset="-122"/>
              </a:rPr>
              <a:t>以企业内部采购招标管理制度为监督实施第一依据；针对企业采购行为是否遵循企业内部采购制度，进行严格认真监督，对遵循情况进行客观描述，并见证签字；</a:t>
            </a:r>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r>
              <a:rPr lang="zh-CN" altLang="en-US" sz="3600" b="1" smtClean="0">
                <a:latin typeface="隶书" pitchFamily="49" charset="-122"/>
                <a:ea typeface="隶书" pitchFamily="49" charset="-122"/>
              </a:rPr>
              <a:t>针对企业内部采购招标管理制度违背采购招标法律法规的情形，应该给业务部门在平常制度评审与改进中，书面正式指出，督促修改企业内部采购制度；</a:t>
            </a:r>
            <a:endParaRPr lang="en-US" altLang="zh-CN" sz="3600" b="1" smtClean="0">
              <a:latin typeface="隶书" pitchFamily="49" charset="-122"/>
              <a:ea typeface="隶书" pitchFamily="49" charset="-122"/>
            </a:endParaRPr>
          </a:p>
          <a:p>
            <a:endParaRPr lang="en-US" altLang="zh-CN" smtClean="0"/>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12</a:t>
            </a:fld>
            <a:endParaRPr lang="zh-CN" altLang="en-US"/>
          </a:p>
        </p:txBody>
      </p:sp>
      <p:sp>
        <p:nvSpPr>
          <p:cNvPr id="5" name="标题 4"/>
          <p:cNvSpPr>
            <a:spLocks noGrp="1"/>
          </p:cNvSpPr>
          <p:nvPr>
            <p:ph type="title"/>
          </p:nvPr>
        </p:nvSpPr>
        <p:spPr/>
        <p:txBody>
          <a:bodyPr/>
          <a:lstStyle/>
          <a:p>
            <a:r>
              <a:rPr lang="en-US" altLang="zh-CN" smtClean="0"/>
              <a:t>   </a:t>
            </a:r>
            <a:r>
              <a:rPr lang="zh-CN" altLang="en-US" smtClean="0"/>
              <a:t>监督到位不越位</a:t>
            </a:r>
            <a:endParaRPr lang="zh-CN" altLang="en-US"/>
          </a:p>
        </p:txBody>
      </p:sp>
    </p:spTree>
  </p:cSld>
  <p:clrMapOvr>
    <a:masterClrMapping/>
  </p:clrMapOvr>
  <p:transition>
    <p:wedge/>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lnSpcReduction="10000"/>
          </a:bodyPr>
          <a:lstStyle/>
          <a:p>
            <a:r>
              <a:rPr lang="zh-CN" altLang="en-US" sz="3200" b="1" smtClean="0">
                <a:latin typeface="隶书" pitchFamily="49" charset="-122"/>
                <a:ea typeface="隶书" pitchFamily="49" charset="-122"/>
              </a:rPr>
              <a:t>纪检监察部门</a:t>
            </a:r>
            <a:r>
              <a:rPr lang="zh-CN" altLang="en-US" sz="4400" b="1" smtClean="0">
                <a:solidFill>
                  <a:srgbClr val="C00000"/>
                </a:solidFill>
                <a:latin typeface="隶书" pitchFamily="49" charset="-122"/>
                <a:ea typeface="隶书" pitchFamily="49" charset="-122"/>
              </a:rPr>
              <a:t>忌</a:t>
            </a:r>
            <a:r>
              <a:rPr lang="zh-CN" altLang="en-US" sz="3200" b="1" smtClean="0">
                <a:latin typeface="隶书" pitchFamily="49" charset="-122"/>
                <a:ea typeface="隶书" pitchFamily="49" charset="-122"/>
              </a:rPr>
              <a:t>直接要求采购过程如何实施提出业务上的意见，</a:t>
            </a:r>
            <a:r>
              <a:rPr lang="zh-CN" altLang="en-US" sz="4400" b="1" smtClean="0">
                <a:solidFill>
                  <a:srgbClr val="C00000"/>
                </a:solidFill>
                <a:latin typeface="隶书" pitchFamily="49" charset="-122"/>
                <a:ea typeface="隶书" pitchFamily="49" charset="-122"/>
              </a:rPr>
              <a:t>忌</a:t>
            </a:r>
            <a:r>
              <a:rPr lang="zh-CN" altLang="en-US" sz="3200" b="1" smtClean="0">
                <a:latin typeface="隶书" pitchFamily="49" charset="-122"/>
                <a:ea typeface="隶书" pitchFamily="49" charset="-122"/>
              </a:rPr>
              <a:t>在开标现场当“评委”，讲“评委的话”，将“采购业务要求的话”，属于越位。</a:t>
            </a:r>
            <a:endParaRPr lang="en-US" altLang="zh-CN" sz="3200" b="1" smtClean="0">
              <a:latin typeface="隶书" pitchFamily="49" charset="-122"/>
              <a:ea typeface="隶书" pitchFamily="49" charset="-122"/>
            </a:endParaRPr>
          </a:p>
          <a:p>
            <a:r>
              <a:rPr lang="zh-CN" altLang="en-US" sz="3200" b="1" smtClean="0">
                <a:latin typeface="隶书" pitchFamily="49" charset="-122"/>
                <a:ea typeface="隶书" pitchFamily="49" charset="-122"/>
              </a:rPr>
              <a:t>针对采购招标业务技巧、方法、采购管理目标是否实现，纪检监察部门可以从服务的角度事后非正式场合提出建议，但不作为正式要求，也不作为签字发表意见的内容。</a:t>
            </a:r>
          </a:p>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13</a:t>
            </a:fld>
            <a:endParaRPr lang="zh-CN" altLang="en-US"/>
          </a:p>
        </p:txBody>
      </p:sp>
      <p:sp>
        <p:nvSpPr>
          <p:cNvPr id="5" name="标题 4"/>
          <p:cNvSpPr>
            <a:spLocks noGrp="1"/>
          </p:cNvSpPr>
          <p:nvPr>
            <p:ph type="title"/>
          </p:nvPr>
        </p:nvSpPr>
        <p:spPr/>
        <p:txBody>
          <a:bodyPr/>
          <a:lstStyle/>
          <a:p>
            <a:endParaRPr lang="zh-CN" altLang="en-US"/>
          </a:p>
        </p:txBody>
      </p:sp>
    </p:spTree>
  </p:cSld>
  <p:clrMapOvr>
    <a:masterClrMapping/>
  </p:clrMapOvr>
  <p:transition>
    <p:wipe dir="u"/>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a:xfrm>
            <a:off x="457200" y="5429264"/>
            <a:ext cx="8229600" cy="578027"/>
          </a:xfrm>
        </p:spPr>
        <p:txBody>
          <a:bodyPr/>
          <a:lstStyle/>
          <a:p>
            <a:endParaRPr lang="zh-CN" altLang="en-US"/>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14</a:t>
            </a:fld>
            <a:endParaRPr lang="zh-CN" altLang="en-US"/>
          </a:p>
        </p:txBody>
      </p:sp>
      <p:sp>
        <p:nvSpPr>
          <p:cNvPr id="5" name="标题 4"/>
          <p:cNvSpPr>
            <a:spLocks noGrp="1"/>
          </p:cNvSpPr>
          <p:nvPr>
            <p:ph type="title"/>
          </p:nvPr>
        </p:nvSpPr>
        <p:spPr>
          <a:xfrm>
            <a:off x="714348" y="2643182"/>
            <a:ext cx="8229600" cy="1143000"/>
          </a:xfrm>
        </p:spPr>
        <p:txBody>
          <a:bodyPr/>
          <a:lstStyle/>
          <a:p>
            <a:r>
              <a:rPr lang="zh-CN" altLang="en-US" smtClean="0"/>
              <a:t>二、招投标监督方法</a:t>
            </a:r>
            <a:endParaRPr lang="zh-CN" altLang="en-US"/>
          </a:p>
        </p:txBody>
      </p:sp>
    </p:spTree>
  </p:cSld>
  <p:clrMapOvr>
    <a:masterClrMapping/>
  </p:clrMapOvr>
  <p:transition>
    <p:wipe dir="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lnSpcReduction="10000"/>
          </a:bodyPr>
          <a:lstStyle/>
          <a:p>
            <a:r>
              <a:rPr lang="en-US" altLang="zh-CN" sz="3600" b="1" smtClean="0">
                <a:latin typeface="隶书" pitchFamily="49" charset="-122"/>
                <a:ea typeface="隶书" pitchFamily="49" charset="-122"/>
              </a:rPr>
              <a:t>1</a:t>
            </a:r>
            <a:r>
              <a:rPr lang="zh-CN" altLang="en-US" sz="3600" b="1" smtClean="0">
                <a:latin typeface="隶书" pitchFamily="49" charset="-122"/>
                <a:ea typeface="隶书" pitchFamily="49" charset="-122"/>
              </a:rPr>
              <a:t>、定期、不定期监督检查；</a:t>
            </a:r>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r>
              <a:rPr lang="en-US" altLang="zh-CN" sz="3600" b="1" smtClean="0">
                <a:latin typeface="隶书" pitchFamily="49" charset="-122"/>
                <a:ea typeface="隶书" pitchFamily="49" charset="-122"/>
              </a:rPr>
              <a:t>2</a:t>
            </a:r>
            <a:r>
              <a:rPr lang="zh-CN" altLang="en-US" sz="3600" b="1" smtClean="0">
                <a:latin typeface="隶书" pitchFamily="49" charset="-122"/>
                <a:ea typeface="隶书" pitchFamily="49" charset="-122"/>
              </a:rPr>
              <a:t>、现场监督（视频监督是现场监督一种演变，目前</a:t>
            </a:r>
            <a:r>
              <a:rPr lang="zh-CN" altLang="en-US" sz="3600" b="1" smtClean="0">
                <a:solidFill>
                  <a:srgbClr val="C00000"/>
                </a:solidFill>
                <a:latin typeface="隶书" pitchFamily="49" charset="-122"/>
                <a:ea typeface="隶书" pitchFamily="49" charset="-122"/>
              </a:rPr>
              <a:t>各单位多为此方式</a:t>
            </a:r>
            <a:r>
              <a:rPr lang="zh-CN" altLang="en-US" sz="3600" b="1" smtClean="0">
                <a:latin typeface="隶书" pitchFamily="49" charset="-122"/>
                <a:ea typeface="隶书" pitchFamily="49" charset="-122"/>
              </a:rPr>
              <a:t>）；</a:t>
            </a:r>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r>
              <a:rPr lang="en-US" altLang="zh-CN" sz="3600" b="1" smtClean="0">
                <a:latin typeface="隶书" pitchFamily="49" charset="-122"/>
                <a:ea typeface="隶书" pitchFamily="49" charset="-122"/>
              </a:rPr>
              <a:t>3</a:t>
            </a:r>
            <a:r>
              <a:rPr lang="zh-CN" altLang="en-US" sz="3600" b="1" smtClean="0">
                <a:latin typeface="隶书" pitchFamily="49" charset="-122"/>
                <a:ea typeface="隶书" pitchFamily="49" charset="-122"/>
              </a:rPr>
              <a:t>、关键环节重点备案监督</a:t>
            </a:r>
            <a:endParaRPr lang="en-US" altLang="zh-CN" sz="3600" b="1" smtClean="0">
              <a:latin typeface="隶书" pitchFamily="49" charset="-122"/>
              <a:ea typeface="隶书" pitchFamily="49" charset="-122"/>
            </a:endParaRPr>
          </a:p>
          <a:p>
            <a:endParaRPr lang="en-US" altLang="zh-CN" sz="3600" b="1" smtClean="0">
              <a:latin typeface="隶书" pitchFamily="49" charset="-122"/>
              <a:ea typeface="隶书" pitchFamily="49" charset="-122"/>
            </a:endParaRPr>
          </a:p>
          <a:p>
            <a:r>
              <a:rPr lang="en-US" altLang="zh-CN" sz="3600" b="1" smtClean="0">
                <a:latin typeface="隶书" pitchFamily="49" charset="-122"/>
                <a:ea typeface="隶书" pitchFamily="49" charset="-122"/>
              </a:rPr>
              <a:t>4</a:t>
            </a:r>
            <a:r>
              <a:rPr lang="zh-CN" altLang="en-US" sz="3600" b="1" smtClean="0">
                <a:latin typeface="隶书" pitchFamily="49" charset="-122"/>
                <a:ea typeface="隶书" pitchFamily="49" charset="-122"/>
              </a:rPr>
              <a:t>、效能监察；</a:t>
            </a:r>
            <a:endParaRPr lang="en-US" altLang="zh-CN" sz="3600" b="1" smtClean="0">
              <a:latin typeface="隶书" pitchFamily="49" charset="-122"/>
              <a:ea typeface="隶书" pitchFamily="49" charset="-122"/>
            </a:endParaRPr>
          </a:p>
          <a:p>
            <a:endParaRPr lang="en-US" altLang="zh-CN" smtClean="0"/>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15</a:t>
            </a:fld>
            <a:endParaRPr lang="zh-CN" altLang="en-US"/>
          </a:p>
        </p:txBody>
      </p:sp>
      <p:sp>
        <p:nvSpPr>
          <p:cNvPr id="5" name="标题 4"/>
          <p:cNvSpPr>
            <a:spLocks noGrp="1"/>
          </p:cNvSpPr>
          <p:nvPr>
            <p:ph type="title"/>
          </p:nvPr>
        </p:nvSpPr>
        <p:spPr/>
        <p:txBody>
          <a:bodyPr/>
          <a:lstStyle/>
          <a:p>
            <a:r>
              <a:rPr lang="zh-CN" altLang="en-US" smtClean="0"/>
              <a:t>七种监督方式</a:t>
            </a:r>
            <a:endParaRPr lang="zh-CN" altLang="en-US"/>
          </a:p>
        </p:txBody>
      </p:sp>
    </p:spTree>
  </p:cSld>
  <p:clrMapOvr>
    <a:masterClrMapping/>
  </p:clrMapOvr>
  <p:transition>
    <p:wipe/>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idx="1"/>
          </p:nvPr>
        </p:nvSpPr>
        <p:spPr/>
        <p:txBody>
          <a:bodyPr>
            <a:normAutofit/>
          </a:bodyPr>
          <a:lstStyle/>
          <a:p>
            <a:r>
              <a:rPr lang="en-US" altLang="zh-CN" sz="4000" b="1" smtClean="0">
                <a:latin typeface="隶书" pitchFamily="49" charset="-122"/>
                <a:ea typeface="隶书" pitchFamily="49" charset="-122"/>
              </a:rPr>
              <a:t>5</a:t>
            </a:r>
            <a:r>
              <a:rPr lang="zh-CN" altLang="en-US" sz="4000" b="1" smtClean="0">
                <a:latin typeface="隶书" pitchFamily="49" charset="-122"/>
                <a:ea typeface="隶书" pitchFamily="49" charset="-122"/>
              </a:rPr>
              <a:t>、采购全流程电子化；</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en-US" altLang="zh-CN" sz="4000" b="1" smtClean="0">
                <a:latin typeface="隶书" pitchFamily="49" charset="-122"/>
                <a:ea typeface="隶书" pitchFamily="49" charset="-122"/>
              </a:rPr>
              <a:t>6</a:t>
            </a:r>
            <a:r>
              <a:rPr lang="zh-CN" altLang="en-US" sz="4000" b="1" smtClean="0">
                <a:latin typeface="隶书" pitchFamily="49" charset="-122"/>
                <a:ea typeface="隶书" pitchFamily="49" charset="-122"/>
              </a:rPr>
              <a:t>、警示教育；</a:t>
            </a:r>
            <a:endParaRPr lang="en-US" altLang="zh-CN" sz="4000" b="1" smtClean="0">
              <a:latin typeface="隶书" pitchFamily="49" charset="-122"/>
              <a:ea typeface="隶书" pitchFamily="49" charset="-122"/>
            </a:endParaRPr>
          </a:p>
          <a:p>
            <a:endParaRPr lang="en-US" altLang="zh-CN" sz="4000" b="1" smtClean="0">
              <a:latin typeface="隶书" pitchFamily="49" charset="-122"/>
              <a:ea typeface="隶书" pitchFamily="49" charset="-122"/>
            </a:endParaRPr>
          </a:p>
          <a:p>
            <a:r>
              <a:rPr lang="en-US" altLang="zh-CN" sz="4000" b="1" smtClean="0">
                <a:latin typeface="隶书" pitchFamily="49" charset="-122"/>
                <a:ea typeface="隶书" pitchFamily="49" charset="-122"/>
              </a:rPr>
              <a:t>7</a:t>
            </a:r>
            <a:r>
              <a:rPr lang="zh-CN" altLang="en-US" sz="4000" b="1" smtClean="0">
                <a:latin typeface="隶书" pitchFamily="49" charset="-122"/>
                <a:ea typeface="隶书" pitchFamily="49" charset="-122"/>
              </a:rPr>
              <a:t>、督促采购管理制度建设与不断完善；</a:t>
            </a:r>
            <a:endParaRPr lang="zh-CN" altLang="en-US" sz="4000" b="1">
              <a:latin typeface="隶书" pitchFamily="49" charset="-122"/>
              <a:ea typeface="隶书" pitchFamily="49" charset="-122"/>
            </a:endParaRPr>
          </a:p>
        </p:txBody>
      </p:sp>
      <p:sp>
        <p:nvSpPr>
          <p:cNvPr id="3" name="页脚占位符 2"/>
          <p:cNvSpPr>
            <a:spLocks noGrp="1"/>
          </p:cNvSpPr>
          <p:nvPr>
            <p:ph type="ftr" sz="quarter" idx="11"/>
          </p:nvPr>
        </p:nvSpPr>
        <p:spPr/>
        <p:txBody>
          <a:bodyPr/>
          <a:lstStyle/>
          <a:p>
            <a:r>
              <a:rPr lang="zh-CN" altLang="en-US" smtClean="0"/>
              <a:t>主讲：樊光中</a:t>
            </a:r>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16</a:t>
            </a:fld>
            <a:endParaRPr lang="zh-CN" altLang="en-US"/>
          </a:p>
        </p:txBody>
      </p:sp>
      <p:sp>
        <p:nvSpPr>
          <p:cNvPr id="5" name="标题 4"/>
          <p:cNvSpPr>
            <a:spLocks noGrp="1"/>
          </p:cNvSpPr>
          <p:nvPr>
            <p:ph type="title"/>
          </p:nvPr>
        </p:nvSpPr>
        <p:spPr/>
        <p:txBody>
          <a:bodyPr/>
          <a:lstStyle/>
          <a:p>
            <a:endParaRPr lang="zh-CN" altLang="en-US"/>
          </a:p>
        </p:txBody>
      </p:sp>
    </p:spTree>
  </p:cSld>
  <p:clrMapOvr>
    <a:masterClrMapping/>
  </p:clrMapOvr>
  <p:transition>
    <p:wipe dir="d"/>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https://d.book118.com/298125064077006025</a:t>
            </a:r>
          </a:p>
        </p:txBody>
      </p:sp>
    </p:spTree>
  </p:cSld>
  <p:clrMapOvr>
    <a:masterClrMapping/>
  </p:clrMapOvr>
  <p:transition/>
  <p:timing/>
</p:sld>
</file>

<file path=ppt/tags/tag1.xml><?xml version="1.0" encoding="utf-8"?>
<p:tagLst xmlns:p="http://schemas.openxmlformats.org/presentationml/2006/main">
                                                </p:tagLst>
</file>

<file path=ppt/theme/_rels/theme2.xml.rels>&#65279;<?xml version="1.0" encoding="utf-8" standalone="yes"?><Relationships xmlns="http://schemas.openxmlformats.org/package/2006/relationships"><Relationship Id="rId1" Type="http://schemas.openxmlformats.org/officeDocument/2006/relationships/image" Target="../media/image1.jpeg" /></Relationships>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聚合">
  <a:themeElements>
    <a:clrScheme name="聚合">
      <a:dk1>
        <a:sysClr val="windowText" lastClr="000000"/>
      </a:dk1>
      <a:lt1>
        <a:sysClr val="window" lastClr="C7EDCC"/>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聚合">
      <a:majorFont>
        <a:latin typeface="Lucida Sans Unicode"/>
        <a:ea typeface="黑体"/>
        <a:cs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黑体"/>
        <a:cs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聚合">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r:embed="rId1">
            <a:duotone>
              <a:schemeClr val="phClr">
                <a:shade val="60000"/>
                <a:satMod val="110000"/>
              </a:schemeClr>
              <a:schemeClr val="phClr">
                <a:tint val="95000"/>
              </a:schemeClr>
            </a:duotone>
          </a:blip>
          <a:tile tx="0" ty="0" sx="50000" sy="50000" flip="none" algn="tl"/>
        </a:blip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Lucida Sans Unicode</vt:lpstr>
      <vt:lpstr>黑体</vt:lpstr>
      <vt:lpstr>Wingdings 3</vt:lpstr>
      <vt:lpstr>Verdana</vt:lpstr>
      <vt:lpstr>Wingdings 2</vt:lpstr>
      <vt:lpstr>隶书</vt:lpstr>
      <vt:lpstr>Office Theme</vt:lpstr>
      <vt:lpstr>企业纪检监察部门怎样开展招投标监督</vt:lpstr>
      <vt:lpstr>一、正确定位</vt:lpstr>
      <vt:lpstr>1、与采购有关的法律法规</vt:lpstr>
      <vt:lpstr>2、法律依据</vt:lpstr>
      <vt:lpstr>《中华人民共和国行政监察法》</vt:lpstr>
      <vt:lpstr>《中华人民共和国政府采购法》</vt:lpstr>
      <vt:lpstr>《中华人民共和国招标投标法实施条例》</vt:lpstr>
      <vt:lpstr>3、制度依据：本企业采购管理制度</vt:lpstr>
      <vt:lpstr>PowerPoint Presentation</vt:lpstr>
      <vt:lpstr>4、纪检监察部门监督什么</vt:lpstr>
      <vt:lpstr>只发表两个监督意见：</vt:lpstr>
      <vt:lpstr>   监督到位不越位</vt:lpstr>
      <vt:lpstr>PowerPoint Presentation</vt:lpstr>
      <vt:lpstr>二、招投标监督方法</vt:lpstr>
      <vt:lpstr>七种监督方式</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2024-09-02T07:12:44.401</cp:lastPrinted>
  <dcterms:created xsi:type="dcterms:W3CDTF">2024-09-01T23:12:44Z</dcterms:created>
  <dcterms:modified xsi:type="dcterms:W3CDTF">2024-09-01T23:12:49Z</dcterms:modified>
</cp:coreProperties>
</file>