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69104-AAFA-4AA7-B237-B977B6C6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B7A96-DCD3-466B-BC5C-247FD2CA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F31F2-27FF-41C1-9DF4-8A9F2C17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2414A-3155-4CE3-A664-784F05D0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5B930A-5BE3-41F4-9EF4-17EC32515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E2E2C3-5190-44D3-93A6-77BB63AB9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D2422-B415-4551-BAAF-CBC04243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290E8-7696-443C-8D90-F16210BF2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78FDA-7F52-42CD-955C-64ADD4F1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60A62-158A-42D0-B2C7-C4F59D10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2BD28-5D8D-4B0F-BBBC-BF4E43B49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30" r:id="rId2"/>
    <p:sldLayoutId id="2147493331" r:id="rId3"/>
    <p:sldLayoutId id="2147493332" r:id="rId4"/>
    <p:sldLayoutId id="2147493333" r:id="rId5"/>
    <p:sldLayoutId id="2147493334" r:id="rId6"/>
    <p:sldLayoutId id="2147493335" r:id="rId7"/>
    <p:sldLayoutId id="2147493336" r:id="rId8"/>
    <p:sldLayoutId id="2147493337" r:id="rId9"/>
    <p:sldLayoutId id="2147493338" r:id="rId10"/>
    <p:sldLayoutId id="214749333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701601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新产品研发市场需求分析报告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市场需求概述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目标市场定位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市场调研分析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产品定位与策略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竞争对手分析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市场需求概述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市场需求定义</a:t>
            </a:r>
            <a:endParaRPr lang="zh-CN" altLang="en-US"/>
          </a:p>
        </p:txBody>
      </p:sp>
      <p:sp>
        <p:nvSpPr>
          <p:cNvPr id="104894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4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5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市场需求受多种因素影响，如消费者收入、消费习惯、市场环境等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市场需求是指消费者对产品或服务的需求量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5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市场需求分析可以帮助企业了解市场趋势，制定正确的市场策略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市场需求分析包括市场调研、数据分析、市场预测等步骤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市场需求分类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竞争需求：根据竞争对手的需求进行分类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技术需求：根据技术的发展和需求进行分类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消费者需求：根据消费者的需求和喜好进行分类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市场细分：根据市场细分的原则进行分类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市场需求特点</a:t>
            </a:r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市场需求多样化：不同消费者有不同的需求和偏好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市场需求变化快：随着社会、经济、科技等因素的变化，市场需求也在不断变化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0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市场需求个性化：消费者越来越追求个性化、定制化的产品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6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市场需求地域差异：不同地区的消费者有不同的需求和偏好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市场调研分析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调研方法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深度访谈：与目标用户进行深入交流，了解需求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问卷调查：设计问卷，收集用户反馈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观察法：观察用户使用产品时的行为和反应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数据分析：对收集到的数据进行分析，提炼出关键信息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调研内容</a:t>
            </a:r>
            <a:endParaRPr lang="zh-CN" altLang="en-US"/>
          </a:p>
        </p:txBody>
      </p:sp>
      <p:sp>
        <p:nvSpPr>
          <p:cNvPr id="10492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目标市场：明确产品的目标市场和潜在用户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竞争对手：分析竞争对手的产品、价格、营销策略等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市场趋势：关注市场趋势和变化，预测未来市场需求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用户需求：了解用户需求和痛点，收集用户反馈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调研结果</a:t>
            </a:r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目标市场：明确产品的目标市场和潜在用户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4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用户需求：了解用户需求和痛点，确定产品功能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0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竞争对手：分析竞争对手的产品和策略，找出差异化优势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6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0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市场趋势：分析市场趋势和变化，预测未来市场需求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目标市场选择</a:t>
            </a:r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2"/>
            </p:custDataLst>
          </p:nvPr>
        </p:nvSpPr>
        <p:spPr>
          <a:xfrm>
            <a:off x="1014984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10"/>
          <p:cNvSpPr/>
          <p:nvPr>
            <p:custDataLst>
              <p:tags r:id="rId3"/>
            </p:custDataLst>
          </p:nvPr>
        </p:nvSpPr>
        <p:spPr>
          <a:xfrm>
            <a:off x="1343398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1158517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确定目标市场的需求特点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6" name="矩形 6"/>
          <p:cNvSpPr/>
          <p:nvPr>
            <p:custDataLst>
              <p:tags r:id="rId5"/>
            </p:custDataLst>
          </p:nvPr>
        </p:nvSpPr>
        <p:spPr>
          <a:xfrm>
            <a:off x="360685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1"/>
          <p:cNvSpPr/>
          <p:nvPr>
            <p:custDataLst>
              <p:tags r:id="rId6"/>
            </p:custDataLst>
          </p:nvPr>
        </p:nvSpPr>
        <p:spPr>
          <a:xfrm>
            <a:off x="395299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3749800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分析目标市场的竞争情况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2" name="矩形 33"/>
          <p:cNvSpPr/>
          <p:nvPr>
            <p:custDataLst>
              <p:tags r:id="rId8"/>
            </p:custDataLst>
          </p:nvPr>
        </p:nvSpPr>
        <p:spPr>
          <a:xfrm>
            <a:off x="6194595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37"/>
          <p:cNvSpPr/>
          <p:nvPr>
            <p:custDataLst>
              <p:tags r:id="rId9"/>
            </p:custDataLst>
          </p:nvPr>
        </p:nvSpPr>
        <p:spPr>
          <a:xfrm>
            <a:off x="6523009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6338128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确定目标市场的市场规模和增长潜力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8" name="矩形 34"/>
          <p:cNvSpPr/>
          <p:nvPr>
            <p:custDataLst>
              <p:tags r:id="rId11"/>
            </p:custDataLst>
          </p:nvPr>
        </p:nvSpPr>
        <p:spPr>
          <a:xfrm>
            <a:off x="8777017" y="2658509"/>
            <a:ext cx="2397468" cy="2424815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8"/>
          <p:cNvSpPr/>
          <p:nvPr>
            <p:custDataLst>
              <p:tags r:id="rId12"/>
            </p:custDataLst>
          </p:nvPr>
        </p:nvSpPr>
        <p:spPr>
          <a:xfrm>
            <a:off x="9123151" y="2653193"/>
            <a:ext cx="492256" cy="25524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8920551" y="3189524"/>
            <a:ext cx="2110622" cy="17043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选择合适的目标市场，制定相应的市场策略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目标市场特征</a:t>
            </a:r>
            <a:endParaRPr lang="zh-CN" altLang="en-US"/>
          </a:p>
        </p:txBody>
      </p:sp>
      <p:sp>
        <p:nvSpPr>
          <p:cNvPr id="10494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市场需求：了解目标市场的需求，包括消费者需求、竞争对手需求等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消费者特征：了解目标消费者的年龄、性别、收入、教育水平等特征，以便更好地满足他们的需求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竞争对手分析：了解竞争对手的产品、价格、渠道、促销等策略，以便更好地制定自己的市场策略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市场细分：将目标市场细分为不同的子市场，以便更好地满足不同消费者的需求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目标市场细分</a:t>
            </a:r>
            <a:endParaRPr lang="zh-CN" altLang="en-US"/>
          </a:p>
        </p:txBody>
      </p:sp>
      <p:sp>
        <p:nvSpPr>
          <p:cNvPr id="1049526" name="矩形 15"/>
          <p:cNvSpPr/>
          <p:nvPr>
            <p:custDataLst>
              <p:tags r:id="rId2"/>
            </p:custDataLst>
          </p:nvPr>
        </p:nvSpPr>
        <p:spPr>
          <a:xfrm>
            <a:off x="3402306" y="1827827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年龄段：根据不同年龄段的需求进行细分</a:t>
            </a:r>
            <a:endParaRPr lang="zh-CN" altLang="en-US" sz="11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任意多边形 17"/>
          <p:cNvSpPr/>
          <p:nvPr>
            <p:custDataLst>
              <p:tags r:id="rId3"/>
            </p:custDataLst>
          </p:nvPr>
        </p:nvSpPr>
        <p:spPr>
          <a:xfrm flipV="1">
            <a:off x="3344822" y="1773936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任意多边形 18"/>
          <p:cNvSpPr/>
          <p:nvPr>
            <p:custDataLst>
              <p:tags r:id="rId4"/>
            </p:custDataLst>
          </p:nvPr>
        </p:nvSpPr>
        <p:spPr>
          <a:xfrm flipH="1">
            <a:off x="7881272" y="2077524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矩形 27"/>
          <p:cNvSpPr/>
          <p:nvPr>
            <p:custDataLst>
              <p:tags r:id="rId5"/>
            </p:custDataLst>
          </p:nvPr>
        </p:nvSpPr>
        <p:spPr>
          <a:xfrm>
            <a:off x="3402306" y="2568533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性别：根据男性和女性的不同需求进行细分</a:t>
            </a:r>
            <a:endParaRPr lang="zh-CN" altLang="en-US" sz="11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任意多边形 29"/>
          <p:cNvSpPr/>
          <p:nvPr>
            <p:custDataLst>
              <p:tags r:id="rId6"/>
            </p:custDataLst>
          </p:nvPr>
        </p:nvSpPr>
        <p:spPr>
          <a:xfrm flipV="1">
            <a:off x="3344822" y="2514642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任意多边形 30"/>
          <p:cNvSpPr/>
          <p:nvPr>
            <p:custDataLst>
              <p:tags r:id="rId7"/>
            </p:custDataLst>
          </p:nvPr>
        </p:nvSpPr>
        <p:spPr>
          <a:xfrm flipH="1">
            <a:off x="7881272" y="2818229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5"/>
          <p:cNvSpPr/>
          <p:nvPr>
            <p:custDataLst>
              <p:tags r:id="rId8"/>
            </p:custDataLst>
          </p:nvPr>
        </p:nvSpPr>
        <p:spPr>
          <a:xfrm>
            <a:off x="3402306" y="3309239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收入水平：根据收入水平的不同进行细分</a:t>
            </a:r>
            <a:endParaRPr lang="zh-CN" altLang="en-US" sz="11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任意多边形 7"/>
          <p:cNvSpPr/>
          <p:nvPr>
            <p:custDataLst>
              <p:tags r:id="rId9"/>
            </p:custDataLst>
          </p:nvPr>
        </p:nvSpPr>
        <p:spPr>
          <a:xfrm flipV="1">
            <a:off x="3344822" y="3255348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任意多边形 8"/>
          <p:cNvSpPr/>
          <p:nvPr>
            <p:custDataLst>
              <p:tags r:id="rId10"/>
            </p:custDataLst>
          </p:nvPr>
        </p:nvSpPr>
        <p:spPr>
          <a:xfrm flipH="1">
            <a:off x="7881272" y="3558935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10"/>
          <p:cNvSpPr/>
          <p:nvPr>
            <p:custDataLst>
              <p:tags r:id="rId11"/>
            </p:custDataLst>
          </p:nvPr>
        </p:nvSpPr>
        <p:spPr>
          <a:xfrm>
            <a:off x="3402306" y="4049945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地域：根据不同地域的文化、生活习惯等进行细分</a:t>
            </a:r>
            <a:endParaRPr lang="zh-CN" altLang="en-US" sz="11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任意多边形 12"/>
          <p:cNvSpPr/>
          <p:nvPr>
            <p:custDataLst>
              <p:tags r:id="rId12"/>
            </p:custDataLst>
          </p:nvPr>
        </p:nvSpPr>
        <p:spPr>
          <a:xfrm flipV="1">
            <a:off x="3344822" y="3996053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 13"/>
          <p:cNvSpPr/>
          <p:nvPr>
            <p:custDataLst>
              <p:tags r:id="rId13"/>
            </p:custDataLst>
          </p:nvPr>
        </p:nvSpPr>
        <p:spPr>
          <a:xfrm flipH="1">
            <a:off x="7881272" y="4299641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9"/>
          <p:cNvSpPr/>
          <p:nvPr>
            <p:custDataLst>
              <p:tags r:id="rId14"/>
            </p:custDataLst>
          </p:nvPr>
        </p:nvSpPr>
        <p:spPr>
          <a:xfrm>
            <a:off x="3402306" y="4790651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消费习惯：根据消费者的购物习惯、品牌忠诚度等进行细分</a:t>
            </a:r>
            <a:endParaRPr lang="zh-CN" altLang="en-US" sz="11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任意多边形 21"/>
          <p:cNvSpPr/>
          <p:nvPr>
            <p:custDataLst>
              <p:tags r:id="rId15"/>
            </p:custDataLst>
          </p:nvPr>
        </p:nvSpPr>
        <p:spPr>
          <a:xfrm flipV="1">
            <a:off x="3344822" y="4736759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任意多边形 22"/>
          <p:cNvSpPr/>
          <p:nvPr>
            <p:custDataLst>
              <p:tags r:id="rId16"/>
            </p:custDataLst>
          </p:nvPr>
        </p:nvSpPr>
        <p:spPr>
          <a:xfrm flipH="1">
            <a:off x="7881272" y="5040347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38"/>
          <p:cNvSpPr/>
          <p:nvPr>
            <p:custDataLst>
              <p:tags r:id="rId17"/>
            </p:custDataLst>
          </p:nvPr>
        </p:nvSpPr>
        <p:spPr>
          <a:xfrm>
            <a:off x="3402306" y="5531356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需求类型：根据消费者的需求类型，如功能需求、情感需求等进行细分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任意多边形 40"/>
          <p:cNvSpPr/>
          <p:nvPr>
            <p:custDataLst>
              <p:tags r:id="rId18"/>
            </p:custDataLst>
          </p:nvPr>
        </p:nvSpPr>
        <p:spPr>
          <a:xfrm flipV="1">
            <a:off x="3344822" y="5477465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任意多边形 41"/>
          <p:cNvSpPr/>
          <p:nvPr>
            <p:custDataLst>
              <p:tags r:id="rId19"/>
            </p:custDataLst>
          </p:nvPr>
        </p:nvSpPr>
        <p:spPr>
          <a:xfrm flipH="1">
            <a:off x="7881272" y="5781053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https://d.book118.com/298127016011006025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汉仪粗圆简</vt:lpstr>
      <vt:lpstr>汉仪正圆-75W</vt:lpstr>
      <vt:lpstr>汉仪正圆-45W</vt:lpstr>
      <vt:lpstr>微软雅黑</vt:lpstr>
      <vt:lpstr>宋体</vt:lpstr>
      <vt:lpstr>Office Theme</vt:lpstr>
      <vt:lpstr>新产品研发市场需求分析报告</vt:lpstr>
      <vt:lpstr>目录</vt:lpstr>
      <vt:lpstr>添加章节标题</vt:lpstr>
      <vt:lpstr>市场需求概述</vt:lpstr>
      <vt:lpstr>市场需求定义</vt:lpstr>
      <vt:lpstr>市场需求分类</vt:lpstr>
      <vt:lpstr>市场需求特点</vt:lpstr>
      <vt:lpstr>市场调研分析</vt:lpstr>
      <vt:lpstr>调研方法</vt:lpstr>
      <vt:lpstr>调研内容</vt:lpstr>
      <vt:lpstr>调研结果</vt:lpstr>
      <vt:lpstr>目标市场定位</vt:lpstr>
      <vt:lpstr>目标市场选择</vt:lpstr>
      <vt:lpstr>目标市场特征</vt:lpstr>
      <vt:lpstr>目标市场细分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2024-09-01T12:01:29.588</cp:lastPrinted>
  <dcterms:created xsi:type="dcterms:W3CDTF">2024-09-01T04:01:29Z</dcterms:created>
  <dcterms:modified xsi:type="dcterms:W3CDTF">2024-09-01T04:01:32Z</dcterms:modified>
</cp:coreProperties>
</file>