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8F4D4A-A511-4611-A43F-0F6B24CC9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6446D0-3867-4DF3-A6F9-4A4C76301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234A5-BE42-44C2-A687-AD5E78253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8B802-87CD-40CE-B598-FD3609860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C660D2-D3B6-4FFC-9A81-0DE9E1248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F353C5-7F7C-46DF-9D44-ED6B57BE7D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C796C4-3895-4D35-A6CE-F7F5CD06AC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DEF173-DC3A-4E7E-8F2F-72B699CF35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249D74-F00A-458B-BA6F-885EEA471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9BA0E-BDE3-4D05-8FF6-F00029B4B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21B6D9-A261-4ABA-BAA3-C88AC7154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360100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公路工程施工量验收与评定讲解</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公路工程施工量验收标准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公路工程施工量评定方法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公路工程施工量验收与评定的实施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公路工程施工量验收与评定的案例分析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72" r="1677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公路工程施工量验收与评定是确保公路工程质量的重要环节，通过对施工量的严格把控和评定，可以确保工程符合设计要求和相关标准，保证公路的安全性和稳定性。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确保工程质量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通过施工量验收与评定，可以推动公路工程的规范化管理，提高工程施工的透明度和可追溯性，为工程质量的持续改进提供有力支持。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促进工程规范化管理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评定工程质量</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通过对施工量的验收与评定，可以对公路工程的施工质量进行全面、客观的评价，为工程质量的优劣提供科学依据。</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促进技术创新与进步</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严格的施工量验收与评定要求可以推动施工单位不断改进施工技术和管理方法，促进公路工程技术的创新与进步。</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维护社会公共利益</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公路工程是基础设施建设的重要组成部分，其质量直接关系到公众出行安全和社会经济发展。通过施工量验收与评定，可以确保公路工程的质量符合社会公共利益的要求。</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控制工程成本</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施工量验收与评定有助于控制公路工程的成本，防止因施工量不足或超标而导致的成本增加和资源浪费。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验收与评定的意义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公路工程施工量验收标准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遵循国家相关法律法规，结合公路工程行业规范。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法律法规依据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技术标准参考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实践经验总结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借鉴国内外先进技术标准，确保验收标准的科学性和先进性。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总结历史工程实践经验，提炼行之有效的验收方法和标准。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验收标准的制定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67" r="16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工程量清单核查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对照施工图纸和工程量清单，核实各分项工程的实际完成量。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施工工艺检查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检查各分项工程的施工工艺是否符合设计要求和施工规范。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工程质量控制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评估各分项工程的质量是否符合相关质量标准和验收规范。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成立由业主、设计、监理、施工等单位组成的验收小组，负责组织和实施验收工作。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建立验收组织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制定验收计划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现场实地验收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编写验收报告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根据工程实际情况，制定详细的验收计划和流程。</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按照验收计划和流程，对工程现场进行实地检查、测量和测试，确保各项数据真实可靠。</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根据现场验收情况，编写详细的验收报告，对工程质量做出客观评价。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公路工程施工量评定方法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确保公路工程施工质量符合设计要求和相关标准，保障公路安全、舒适、经济地使用。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公正、客观、科学、合理，遵循国家法律法规和行业标准，结合实际情况进行评定。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评定的目的和原则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38242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23339"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987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722679"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方法</a:t>
            </a:r>
          </a:p>
        </p:txBody>
      </p:sp>
      <p:sp>
        <p:nvSpPr>
          <p:cNvPr id="6" name="TextBox 6"/>
          <p:cNvSpPr txBox="1"/>
          <p:nvPr/>
        </p:nvSpPr>
        <p:spPr>
          <a:xfrm>
            <a:off x="722679"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采用定量与定性相结合的方法，包括现场检测、室内试验、专家评审等。</a:t>
            </a:r>
          </a:p>
        </p:txBody>
      </p:sp>
      <p:sp>
        <p:nvSpPr>
          <p:cNvPr id="7" name="AutoShape 7"/>
          <p:cNvSpPr/>
          <p:nvPr/>
        </p:nvSpPr>
        <p:spPr>
          <a:xfrm>
            <a:off x="4281349" y="1382428"/>
            <a:ext cx="3553224" cy="1998628"/>
          </a:xfrm>
          <a:prstGeom prst="roundRect">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65578"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50211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10" name="TextBox 10"/>
          <p:cNvSpPr txBox="1"/>
          <p:nvPr/>
        </p:nvSpPr>
        <p:spPr>
          <a:xfrm>
            <a:off x="446491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制定评定方案</a:t>
            </a:r>
          </a:p>
        </p:txBody>
      </p:sp>
      <p:sp>
        <p:nvSpPr>
          <p:cNvPr id="11" name="TextBox 11"/>
          <p:cNvSpPr txBox="1"/>
          <p:nvPr/>
        </p:nvSpPr>
        <p:spPr>
          <a:xfrm>
            <a:off x="446491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明确评定的目标、范围、方法、标准等。</a:t>
            </a:r>
          </a:p>
        </p:txBody>
      </p:sp>
      <p:sp>
        <p:nvSpPr>
          <p:cNvPr id="12" name="AutoShape 12"/>
          <p:cNvSpPr/>
          <p:nvPr/>
        </p:nvSpPr>
        <p:spPr>
          <a:xfrm>
            <a:off x="8023589" y="1382428"/>
            <a:ext cx="3553224" cy="1998628"/>
          </a:xfrm>
          <a:prstGeom prst="roundRect">
            <a:avLst/>
          </a:prstGeom>
          <a:solidFill>
            <a:schemeClr val="accent2">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720010"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0244354"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5" name="TextBox 15"/>
          <p:cNvSpPr txBox="1"/>
          <p:nvPr/>
        </p:nvSpPr>
        <p:spPr>
          <a:xfrm>
            <a:off x="820715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收集资料</a:t>
            </a:r>
          </a:p>
        </p:txBody>
      </p:sp>
      <p:sp>
        <p:nvSpPr>
          <p:cNvPr id="16" name="TextBox 16"/>
          <p:cNvSpPr txBox="1"/>
          <p:nvPr/>
        </p:nvSpPr>
        <p:spPr>
          <a:xfrm>
            <a:off x="820715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收集设计文件、施工图纸、施工记录、检测报告等相关资料。</a:t>
            </a:r>
          </a:p>
        </p:txBody>
      </p:sp>
      <p:sp>
        <p:nvSpPr>
          <p:cNvPr id="17" name="AutoShape 17"/>
          <p:cNvSpPr/>
          <p:nvPr/>
        </p:nvSpPr>
        <p:spPr>
          <a:xfrm>
            <a:off x="539110"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223339"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275987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20" name="TextBox 20"/>
          <p:cNvSpPr txBox="1"/>
          <p:nvPr/>
        </p:nvSpPr>
        <p:spPr>
          <a:xfrm>
            <a:off x="722679"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现场检测</a:t>
            </a:r>
          </a:p>
        </p:txBody>
      </p:sp>
      <p:sp>
        <p:nvSpPr>
          <p:cNvPr id="21" name="TextBox 21"/>
          <p:cNvSpPr txBox="1"/>
          <p:nvPr/>
        </p:nvSpPr>
        <p:spPr>
          <a:xfrm>
            <a:off x="722679"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对施工现场进行检测，包括路基、路面、桥梁、隧道等各部分。</a:t>
            </a:r>
          </a:p>
        </p:txBody>
      </p:sp>
      <p:sp>
        <p:nvSpPr>
          <p:cNvPr id="22" name="AutoShape 22"/>
          <p:cNvSpPr/>
          <p:nvPr/>
        </p:nvSpPr>
        <p:spPr>
          <a:xfrm>
            <a:off x="4281349" y="362855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65578"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650211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5" name="TextBox 25"/>
          <p:cNvSpPr txBox="1"/>
          <p:nvPr/>
        </p:nvSpPr>
        <p:spPr>
          <a:xfrm>
            <a:off x="4464918"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室内试验</a:t>
            </a:r>
          </a:p>
        </p:txBody>
      </p:sp>
      <p:sp>
        <p:nvSpPr>
          <p:cNvPr id="26" name="TextBox 26"/>
          <p:cNvSpPr txBox="1"/>
          <p:nvPr/>
        </p:nvSpPr>
        <p:spPr>
          <a:xfrm>
            <a:off x="446491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对采集的样品进行室内试验，分析材料的物理和化学性质。</a:t>
            </a:r>
          </a:p>
        </p:txBody>
      </p:sp>
      <p:sp>
        <p:nvSpPr>
          <p:cNvPr id="27" name="AutoShape 27"/>
          <p:cNvSpPr/>
          <p:nvPr/>
        </p:nvSpPr>
        <p:spPr>
          <a:xfrm>
            <a:off x="8023589"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20010"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244354"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30" name="TextBox 30"/>
          <p:cNvSpPr txBox="1"/>
          <p:nvPr/>
        </p:nvSpPr>
        <p:spPr>
          <a:xfrm>
            <a:off x="8207158" y="3704529"/>
            <a:ext cx="32289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专家评审</a:t>
            </a:r>
          </a:p>
        </p:txBody>
      </p:sp>
      <p:sp>
        <p:nvSpPr>
          <p:cNvPr id="31" name="TextBox 31"/>
          <p:cNvSpPr txBox="1"/>
          <p:nvPr/>
        </p:nvSpPr>
        <p:spPr>
          <a:xfrm>
            <a:off x="820715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邀请专家对检测结果和试验数据进行评审，提出意见和建议。</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评定的方法和步骤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https://d.book118.com/298136010036006032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2024-09-09T15:09:34.157</cp:lastPrinted>
  <dcterms:created xsi:type="dcterms:W3CDTF">2024-09-09T07:09:34Z</dcterms:created>
  <dcterms:modified xsi:type="dcterms:W3CDTF">2024-09-09T07:09:36Z</dcterms:modified>
</cp:coreProperties>
</file>