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4C098-0F44-44A1-83E4-F7B51E97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C0EE6-95E6-47AC-A1C3-2B43D8C7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10536-F5BF-4769-9C25-4759A2997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C33C6-9FAC-4FA1-BDC3-EE3A28CA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36898-CCA2-4A6F-A5D0-D641FA64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30F62-8145-43D4-814C-F8233BDC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8AAE6-13C9-475F-AA00-3709A4F9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BE6B7-E1EA-47B3-A78B-49FBCD79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B9981-9BF2-48F6-88A8-EFA3971A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9DD26-7DA3-4C32-9AB6-EEB93C6A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FAF24-5E40-4401-8545-A9B9A6DE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81" r:id="rId2"/>
    <p:sldLayoutId id="2147487682" r:id="rId3"/>
    <p:sldLayoutId id="2147487683" r:id="rId4"/>
    <p:sldLayoutId id="2147487684" r:id="rId5"/>
    <p:sldLayoutId id="2147487685" r:id="rId6"/>
    <p:sldLayoutId id="2147487686" r:id="rId7"/>
    <p:sldLayoutId id="2147487687" r:id="rId8"/>
    <p:sldLayoutId id="2147487688" r:id="rId9"/>
    <p:sldLayoutId id="2147487689" r:id="rId10"/>
    <p:sldLayoutId id="21474876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101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黄金投资解析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黄金投资概述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黄金投资市场分析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黄金投资策略与技巧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黄金投资的工具与平台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黄金投资的法律法规与监管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黄金投资概述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黄金投资的种类</a:t>
            </a:r>
            <a:endParaRPr lang="zh-CN" altLang="en-US"/>
          </a:p>
        </p:txBody>
      </p:sp>
      <p:sp>
        <p:nvSpPr>
          <p:cNvPr id="104914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实物黄金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黄金期货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黄金ETF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纸黄金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黄金股票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黄金投资的优势</a:t>
            </a:r>
            <a:endParaRPr lang="zh-CN" altLang="en-US"/>
          </a:p>
        </p:txBody>
      </p:sp>
      <p:sp>
        <p:nvSpPr>
          <p:cNvPr id="10492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避险保值：黄金作为贵金属，具有较低的市场波动性，是理想的避险资产。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全球通用：黄金作为一种全球通用的货币，其价值不受地域限制，便于跨国交易。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投资门槛低：黄金投资起点相对较低，适合各类投资者。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流动性好：黄金市场开放，交易活跃，便于买卖操作。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黄金投资的风险</a:t>
            </a:r>
            <a:endParaRPr lang="zh-CN" altLang="en-US"/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市场风险：黄金价格波动受多种因素影响，包括全球经济状况、货币政策、地缘政治等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流动性风险：黄金市场相对较小，交易不活跃，可能存在流动性风险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存储风险：黄金存储需要专业知识和设施，如果存储不当，可能造成损失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价格波动风险：黄金价格波动较大，投资者需承担价格波动带来的风险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1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黄金投资市场分析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黄金市场的特点</a:t>
            </a:r>
            <a:endParaRPr lang="zh-CN" altLang="en-US"/>
          </a:p>
        </p:txBody>
      </p:sp>
      <p:sp>
        <p:nvSpPr>
          <p:cNvPr id="1049534" name="圆角矩形 30"/>
          <p:cNvSpPr/>
          <p:nvPr>
            <p:custDataLst>
              <p:tags r:id="rId2"/>
            </p:custDataLst>
          </p:nvPr>
        </p:nvSpPr>
        <p:spPr>
          <a:xfrm>
            <a:off x="3068372" y="1490400"/>
            <a:ext cx="6368752" cy="8938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36" name="圆角矩形 65"/>
          <p:cNvSpPr/>
          <p:nvPr>
            <p:custDataLst>
              <p:tags r:id="rId3"/>
            </p:custDataLst>
          </p:nvPr>
        </p:nvSpPr>
        <p:spPr>
          <a:xfrm>
            <a:off x="3068372" y="2456735"/>
            <a:ext cx="6368752" cy="8938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38" name="圆角矩形 72"/>
          <p:cNvSpPr/>
          <p:nvPr>
            <p:custDataLst>
              <p:tags r:id="rId4"/>
            </p:custDataLst>
          </p:nvPr>
        </p:nvSpPr>
        <p:spPr>
          <a:xfrm>
            <a:off x="3068372" y="3423070"/>
            <a:ext cx="6368752" cy="8938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0" name="圆角矩形 78"/>
          <p:cNvSpPr/>
          <p:nvPr>
            <p:custDataLst>
              <p:tags r:id="rId5"/>
            </p:custDataLst>
          </p:nvPr>
        </p:nvSpPr>
        <p:spPr>
          <a:xfrm>
            <a:off x="3068372" y="4389405"/>
            <a:ext cx="6368752" cy="8938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2" name="圆角矩形 84"/>
          <p:cNvSpPr/>
          <p:nvPr>
            <p:custDataLst>
              <p:tags r:id="rId6"/>
            </p:custDataLst>
          </p:nvPr>
        </p:nvSpPr>
        <p:spPr>
          <a:xfrm>
            <a:off x="3068372" y="5355740"/>
            <a:ext cx="6368752" cy="8938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4" name="圆角矩形 35"/>
          <p:cNvSpPr/>
          <p:nvPr>
            <p:custDataLst>
              <p:tags r:id="rId7"/>
            </p:custDataLst>
          </p:nvPr>
        </p:nvSpPr>
        <p:spPr>
          <a:xfrm>
            <a:off x="2749481" y="1658905"/>
            <a:ext cx="1535869" cy="55685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6" name="圆角矩形 35"/>
          <p:cNvSpPr/>
          <p:nvPr>
            <p:custDataLst>
              <p:tags r:id="rId8"/>
            </p:custDataLst>
          </p:nvPr>
        </p:nvSpPr>
        <p:spPr>
          <a:xfrm>
            <a:off x="2749481" y="5524245"/>
            <a:ext cx="1535869" cy="55685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8" name="圆角矩形 35"/>
          <p:cNvSpPr/>
          <p:nvPr>
            <p:custDataLst>
              <p:tags r:id="rId9"/>
            </p:custDataLst>
          </p:nvPr>
        </p:nvSpPr>
        <p:spPr>
          <a:xfrm>
            <a:off x="2749481" y="4557910"/>
            <a:ext cx="1535869" cy="55685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0" name="圆角矩形 35"/>
          <p:cNvSpPr/>
          <p:nvPr>
            <p:custDataLst>
              <p:tags r:id="rId10"/>
            </p:custDataLst>
          </p:nvPr>
        </p:nvSpPr>
        <p:spPr>
          <a:xfrm>
            <a:off x="2749481" y="3591575"/>
            <a:ext cx="1535869" cy="55685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2" name="圆角矩形 35"/>
          <p:cNvSpPr/>
          <p:nvPr>
            <p:custDataLst>
              <p:tags r:id="rId11"/>
            </p:custDataLst>
          </p:nvPr>
        </p:nvSpPr>
        <p:spPr>
          <a:xfrm>
            <a:off x="2749481" y="2625240"/>
            <a:ext cx="1535869" cy="556851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4" name="文本框 4"/>
          <p:cNvSpPr txBox="1"/>
          <p:nvPr>
            <p:custDataLst>
              <p:tags r:id="rId12"/>
            </p:custDataLst>
          </p:nvPr>
        </p:nvSpPr>
        <p:spPr>
          <a:xfrm>
            <a:off x="4485260" y="2501428"/>
            <a:ext cx="4747121" cy="8044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价格波动性：黄金价格波动较大，受到多种因素的影响，如政治、经济、金融等。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56" name="文本框 5"/>
          <p:cNvSpPr txBox="1"/>
          <p:nvPr>
            <p:custDataLst>
              <p:tags r:id="rId13"/>
            </p:custDataLst>
          </p:nvPr>
        </p:nvSpPr>
        <p:spPr>
          <a:xfrm>
            <a:off x="4485260" y="3467763"/>
            <a:ext cx="4747121" cy="8044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投资门槛低：黄金投资门槛相对较低，适合不同层次的投资者参与。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58" name="文本框 10"/>
          <p:cNvSpPr txBox="1"/>
          <p:nvPr>
            <p:custDataLst>
              <p:tags r:id="rId14"/>
            </p:custDataLst>
          </p:nvPr>
        </p:nvSpPr>
        <p:spPr>
          <a:xfrm>
            <a:off x="4485260" y="4434098"/>
            <a:ext cx="4747121" cy="8044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交易方式多样：黄金交易方式多样，包括实物交易、期货交易、期权交易等，为投资者提供了多种选择。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60" name="文本框 11"/>
          <p:cNvSpPr txBox="1"/>
          <p:nvPr>
            <p:custDataLst>
              <p:tags r:id="rId15"/>
            </p:custDataLst>
          </p:nvPr>
        </p:nvSpPr>
        <p:spPr>
          <a:xfrm>
            <a:off x="4485260" y="5400433"/>
            <a:ext cx="4747121" cy="804474"/>
          </a:xfrm>
          <a:prstGeom prst="rect">
            <a:avLst/>
          </a:prstGeom>
          <a:noFill/>
        </p:spPr>
        <p:txBody>
          <a:bodyPr wrap="square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避险功能：黄金作为一种贵金属，具有避险功能，当市场出现不稳定因素时，投资者往往会选择购买黄金来规避风险。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62" name="文本框 12"/>
          <p:cNvSpPr txBox="1"/>
          <p:nvPr>
            <p:custDataLst>
              <p:tags r:id="rId16"/>
            </p:custDataLst>
          </p:nvPr>
        </p:nvSpPr>
        <p:spPr>
          <a:xfrm>
            <a:off x="4485260" y="1535093"/>
            <a:ext cx="4747121" cy="8044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全球性市场：黄金市场是一个全球性的市场，不受地域限制，交易时间灵活，参与者众多。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黄金市场的参与者</a:t>
            </a:r>
            <a:endParaRPr lang="zh-CN" altLang="en-US"/>
          </a:p>
        </p:txBody>
      </p:sp>
      <p:sp>
        <p:nvSpPr>
          <p:cNvPr id="10496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黄金生产商：负责开采和生产黄金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黄金精炼商：将黄金矿石提炼成纯金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黄金交易商：在市场上买卖黄金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投资者：购买黄金作为投资或保值手段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黄金市场的价格波动</a:t>
            </a:r>
            <a:endParaRPr lang="zh-CN" altLang="en-US"/>
          </a:p>
        </p:txBody>
      </p:sp>
      <p:sp>
        <p:nvSpPr>
          <p:cNvPr id="10496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价格预测方法：技术分析、基本面分析等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影响因素：美元汇率、通货膨胀、地缘政治等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价格波动规律：季节性波动、周期性波动等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风险控制策略：分散投资、止损止盈等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7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黄金投资策略与技巧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投资策略的选择</a:t>
            </a:r>
            <a:endParaRPr lang="zh-CN" altLang="en-US"/>
          </a:p>
        </p:txBody>
      </p:sp>
      <p:sp>
        <p:nvSpPr>
          <p:cNvPr id="10498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长期投资策略：选择长期持有黄金，以分散投资组合风险，享受黄金的长期增值潜力。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短期投资策略：关注市场动态和短期波动，利用技术分析预测黄金价格走势，以获取短期收益。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套期保值策略：通过买入或卖出黄金期货合约，对冲现货市场风险，降低投资组合波动性。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多元化投资策略：将资金分散投资于不同资产类别，降低单一资产类别的风险，提高整体投资组合的稳定性。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投资技巧的运用</a:t>
            </a:r>
            <a:endParaRPr lang="zh-CN" altLang="en-US"/>
          </a:p>
        </p:txBody>
      </p:sp>
      <p:sp>
        <p:nvSpPr>
          <p:cNvPr id="10499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掌握市场趋势：了解黄金市场的走势，掌握市场动态，把握投资机会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合理配置资产：根据自己的风险承受能力和投资目标，合理配置黄金与其他投资品种的比例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关注国际政治经济形势：关注国际政治经济形势，了解市场风险和机会，及时调整投资策略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掌握交易技巧：熟悉黄金交易规则和技巧，掌握止损、止盈等交易策略，降低投资风险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https://d.book118.com/298141014032006044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宋体</vt:lpstr>
      <vt:lpstr>mn-cs</vt:lpstr>
      <vt:lpstr>微软雅黑</vt:lpstr>
      <vt:lpstr>Office Theme</vt:lpstr>
      <vt:lpstr>黄金投资解析</vt:lpstr>
      <vt:lpstr>目录</vt:lpstr>
      <vt:lpstr>添加章节标题</vt:lpstr>
      <vt:lpstr>黄金投资概述</vt:lpstr>
      <vt:lpstr>黄金投资的种类</vt:lpstr>
      <vt:lpstr>黄金投资的优势</vt:lpstr>
      <vt:lpstr>黄金投资的风险</vt:lpstr>
      <vt:lpstr>黄金投资市场分析</vt:lpstr>
      <vt:lpstr>黄金市场的特点</vt:lpstr>
      <vt:lpstr>黄金市场的参与者</vt:lpstr>
      <vt:lpstr>黄金市场的价格波动</vt:lpstr>
      <vt:lpstr>黄金投资策略与技巧</vt:lpstr>
      <vt:lpstr>投资策略的选择</vt:lpstr>
      <vt:lpstr>投资技巧的运用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2024-09-24T04:26:07.886</cp:lastPrinted>
  <dcterms:created xsi:type="dcterms:W3CDTF">2024-09-23T20:26:07Z</dcterms:created>
  <dcterms:modified xsi:type="dcterms:W3CDTF">2024-09-23T20:26:10Z</dcterms:modified>
</cp:coreProperties>
</file>