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EC05CA-108B-4E86-8D97-52E57293D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45FDD8-AE46-46EE-A8E0-0E61E8291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17059D-E432-4C44-8D74-BA7E4651B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45FD5A-9EA9-40AD-A2A1-5C97CE89AA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85AC52-3878-4037-AD1D-69E330454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06ED4A-FCD8-4BC5-8A1D-94F57EED2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881553-84AF-4CB2-98F2-E31B0D9398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F3145C-9768-410B-81D5-444316166B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2D7D0E-9790-4550-B5D0-5C4D8E79F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FD37B4-29CE-4E7D-BA93-639B70E248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005750-836B-43DD-959A-87CF8DFF3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3.jpeg" /><Relationship Id="rId4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14112106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一例重度脑卒中患者的</a:t>
            </a:r>
            <a:endParaRPr lang="en-US" sz="1100"/>
          </a:p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护理体会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2024-01-27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患者基本情况介绍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护理过程回顾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护理技能与经验分享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心理干预与支持策略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团队协作与沟通机制建立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总结反思与未来改进方向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患者基本情况介绍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44286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患者，男性，65岁，有高血压病史10年，糖尿病病史5年。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995439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3年前曾因轻度脑卒中住院治疗，恢复良好。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3927704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此次因突发重度脑卒中入院。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40343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536" r="29536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病史概述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经CT和MRI检查，确诊为左侧大脑中动脉供血区大面积脑梗死。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NIHSS评分（美国国立卫生研究院卒中量表）为20分，属于重度脑卒中。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患者意识模糊，右侧肢体偏瘫，言语不清，吞咽困难。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诊断结果及病情评估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82285" y="2541447"/>
            <a:ext cx="2017385" cy="2017385"/>
          </a:xfrm>
          <a:prstGeom prst="ellipse">
            <a:avLst/>
          </a:prstGeom>
          <a:solidFill>
            <a:srgbClr val="EB554D">
              <a:alpha val="0"/>
            </a:srgb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855830" y="2636398"/>
            <a:ext cx="1867814" cy="1867814"/>
          </a:xfrm>
          <a:custGeom>
            <a:rect l="l" t="t" r="r" b="b"/>
            <a:pathLst>
              <a:path w="1089" h="1089">
                <a:moveTo>
                  <a:pt x="895" y="194"/>
                </a:moveTo>
                <a:cubicBezTo>
                  <a:pt x="1089" y="388"/>
                  <a:pt x="1089" y="702"/>
                  <a:pt x="895" y="895"/>
                </a:cubicBezTo>
                <a:cubicBezTo>
                  <a:pt x="701" y="1089"/>
                  <a:pt x="387" y="1089"/>
                  <a:pt x="193" y="895"/>
                </a:cubicBezTo>
                <a:cubicBezTo>
                  <a:pt x="0" y="702"/>
                  <a:pt x="0" y="388"/>
                  <a:pt x="193" y="194"/>
                </a:cubicBezTo>
                <a:cubicBezTo>
                  <a:pt x="387" y="0"/>
                  <a:pt x="701" y="0"/>
                  <a:pt x="895" y="1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900000">
            <a:off x="4978603" y="2758196"/>
            <a:ext cx="1616172" cy="1616172"/>
          </a:xfrm>
          <a:custGeom>
            <a:rect l="l" t="t" r="r" b="b"/>
            <a:pathLst>
              <a:path w="984" h="983">
                <a:moveTo>
                  <a:pt x="809" y="175"/>
                </a:moveTo>
                <a:cubicBezTo>
                  <a:pt x="984" y="350"/>
                  <a:pt x="984" y="634"/>
                  <a:pt x="809" y="809"/>
                </a:cubicBezTo>
                <a:cubicBezTo>
                  <a:pt x="634" y="983"/>
                  <a:pt x="350" y="983"/>
                  <a:pt x="175" y="809"/>
                </a:cubicBezTo>
                <a:cubicBezTo>
                  <a:pt x="0" y="634"/>
                  <a:pt x="0" y="350"/>
                  <a:pt x="175" y="175"/>
                </a:cubicBezTo>
                <a:cubicBezTo>
                  <a:pt x="350" y="0"/>
                  <a:pt x="634" y="0"/>
                  <a:pt x="809" y="17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959940" y="1506609"/>
            <a:ext cx="1188609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963173" y="1506609"/>
            <a:ext cx="1075410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6342644" y="4159789"/>
            <a:ext cx="467929" cy="467929"/>
          </a:xfrm>
          <a:custGeom>
            <a:rect l="l" t="t" r="r" b="b"/>
            <a:pathLst>
              <a:path w="339" h="339">
                <a:moveTo>
                  <a:pt x="339" y="270"/>
                </a:moveTo>
                <a:lnTo>
                  <a:pt x="270" y="339"/>
                </a:lnTo>
                <a:lnTo>
                  <a:pt x="0" y="71"/>
                </a:lnTo>
                <a:lnTo>
                  <a:pt x="70" y="0"/>
                </a:lnTo>
                <a:lnTo>
                  <a:pt x="339" y="27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181100" y="3999708"/>
            <a:ext cx="338206" cy="338206"/>
          </a:xfrm>
          <a:custGeom>
            <a:rect l="l" t="t" r="r" b="b"/>
            <a:pathLst>
              <a:path w="197" h="197">
                <a:moveTo>
                  <a:pt x="188" y="77"/>
                </a:moveTo>
                <a:cubicBezTo>
                  <a:pt x="197" y="87"/>
                  <a:pt x="197" y="102"/>
                  <a:pt x="188" y="111"/>
                </a:cubicBezTo>
                <a:cubicBezTo>
                  <a:pt x="112" y="187"/>
                  <a:pt x="112" y="187"/>
                  <a:pt x="112" y="187"/>
                </a:cubicBezTo>
                <a:cubicBezTo>
                  <a:pt x="102" y="197"/>
                  <a:pt x="87" y="197"/>
                  <a:pt x="78" y="187"/>
                </a:cubicBezTo>
                <a:cubicBezTo>
                  <a:pt x="10" y="120"/>
                  <a:pt x="10" y="120"/>
                  <a:pt x="10" y="120"/>
                </a:cubicBezTo>
                <a:cubicBezTo>
                  <a:pt x="0" y="110"/>
                  <a:pt x="0" y="95"/>
                  <a:pt x="10" y="86"/>
                </a:cubicBezTo>
                <a:cubicBezTo>
                  <a:pt x="86" y="9"/>
                  <a:pt x="86" y="9"/>
                  <a:pt x="86" y="9"/>
                </a:cubicBezTo>
                <a:cubicBezTo>
                  <a:pt x="95" y="0"/>
                  <a:pt x="111" y="0"/>
                  <a:pt x="120" y="9"/>
                </a:cubicBezTo>
                <a:lnTo>
                  <a:pt x="188" y="77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22816" y="4438742"/>
            <a:ext cx="847710" cy="848929"/>
          </a:xfrm>
          <a:custGeom>
            <a:rect l="l" t="t" r="r" b="b"/>
            <a:pathLst>
              <a:path w="492" h="495">
                <a:moveTo>
                  <a:pt x="86" y="10"/>
                </a:moveTo>
                <a:cubicBezTo>
                  <a:pt x="41" y="55"/>
                  <a:pt x="41" y="55"/>
                  <a:pt x="41" y="55"/>
                </a:cubicBezTo>
                <a:cubicBezTo>
                  <a:pt x="31" y="64"/>
                  <a:pt x="31" y="64"/>
                  <a:pt x="31" y="64"/>
                </a:cubicBezTo>
                <a:cubicBezTo>
                  <a:pt x="26" y="70"/>
                  <a:pt x="26" y="70"/>
                  <a:pt x="26" y="70"/>
                </a:cubicBezTo>
                <a:cubicBezTo>
                  <a:pt x="9" y="86"/>
                  <a:pt x="9" y="86"/>
                  <a:pt x="9" y="86"/>
                </a:cubicBezTo>
                <a:cubicBezTo>
                  <a:pt x="0" y="95"/>
                  <a:pt x="0" y="111"/>
                  <a:pt x="9" y="120"/>
                </a:cubicBezTo>
                <a:cubicBezTo>
                  <a:pt x="374" y="485"/>
                  <a:pt x="374" y="485"/>
                  <a:pt x="374" y="485"/>
                </a:cubicBezTo>
                <a:cubicBezTo>
                  <a:pt x="384" y="495"/>
                  <a:pt x="399" y="495"/>
                  <a:pt x="408" y="485"/>
                </a:cubicBezTo>
                <a:cubicBezTo>
                  <a:pt x="425" y="469"/>
                  <a:pt x="425" y="469"/>
                  <a:pt x="425" y="469"/>
                </a:cubicBezTo>
                <a:cubicBezTo>
                  <a:pt x="430" y="463"/>
                  <a:pt x="430" y="463"/>
                  <a:pt x="430" y="463"/>
                </a:cubicBezTo>
                <a:cubicBezTo>
                  <a:pt x="440" y="454"/>
                  <a:pt x="440" y="454"/>
                  <a:pt x="440" y="454"/>
                </a:cubicBezTo>
                <a:cubicBezTo>
                  <a:pt x="485" y="409"/>
                  <a:pt x="485" y="409"/>
                  <a:pt x="485" y="409"/>
                </a:cubicBezTo>
                <a:cubicBezTo>
                  <a:pt x="494" y="399"/>
                  <a:pt x="494" y="384"/>
                  <a:pt x="485" y="375"/>
                </a:cubicBezTo>
                <a:cubicBezTo>
                  <a:pt x="119" y="10"/>
                  <a:pt x="119" y="10"/>
                  <a:pt x="119" y="10"/>
                </a:cubicBezTo>
                <a:cubicBezTo>
                  <a:pt x="110" y="0"/>
                  <a:pt x="95" y="0"/>
                  <a:pt x="86" y="1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622816" y="4558833"/>
            <a:ext cx="728838" cy="728838"/>
          </a:xfrm>
          <a:custGeom>
            <a:rect l="l" t="t" r="r" b="b"/>
            <a:pathLst>
              <a:path w="425" h="425">
                <a:moveTo>
                  <a:pt x="9" y="16"/>
                </a:moveTo>
                <a:cubicBezTo>
                  <a:pt x="0" y="25"/>
                  <a:pt x="0" y="41"/>
                  <a:pt x="9" y="50"/>
                </a:cubicBezTo>
                <a:cubicBezTo>
                  <a:pt x="374" y="415"/>
                  <a:pt x="374" y="415"/>
                  <a:pt x="374" y="415"/>
                </a:cubicBezTo>
                <a:cubicBezTo>
                  <a:pt x="384" y="425"/>
                  <a:pt x="399" y="425"/>
                  <a:pt x="408" y="415"/>
                </a:cubicBezTo>
                <a:cubicBezTo>
                  <a:pt x="425" y="399"/>
                  <a:pt x="425" y="399"/>
                  <a:pt x="425" y="399"/>
                </a:cubicBezTo>
                <a:cubicBezTo>
                  <a:pt x="26" y="0"/>
                  <a:pt x="26" y="0"/>
                  <a:pt x="26" y="0"/>
                </a:cubicBezTo>
                <a:lnTo>
                  <a:pt x="9" y="16"/>
                </a:lnTo>
                <a:close/>
              </a:path>
            </a:pathLst>
          </a:cu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675364" y="4533961"/>
            <a:ext cx="701284" cy="699943"/>
          </a:xfrm>
          <a:custGeom>
            <a:rect l="l" t="t" r="r" b="b"/>
            <a:pathLst>
              <a:path w="508" h="507">
                <a:moveTo>
                  <a:pt x="0" y="11"/>
                </a:moveTo>
                <a:lnTo>
                  <a:pt x="496" y="507"/>
                </a:lnTo>
                <a:lnTo>
                  <a:pt x="508" y="496"/>
                </a:lnTo>
                <a:lnTo>
                  <a:pt x="13" y="0"/>
                </a:lnTo>
                <a:lnTo>
                  <a:pt x="0" y="1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374295" y="3168047"/>
            <a:ext cx="833367" cy="764187"/>
          </a:xfrm>
          <a:custGeom>
            <a:rect l="l" t="t" r="r" b="b"/>
            <a:pathLst>
              <a:path w="125" h="115">
                <a:moveTo>
                  <a:pt x="67" y="49"/>
                </a:moveTo>
                <a:cubicBezTo>
                  <a:pt x="72" y="49"/>
                  <a:pt x="76" y="50"/>
                  <a:pt x="79" y="53"/>
                </a:cubicBezTo>
                <a:cubicBezTo>
                  <a:pt x="82" y="56"/>
                  <a:pt x="84" y="61"/>
                  <a:pt x="84" y="65"/>
                </a:cubicBezTo>
                <a:cubicBezTo>
                  <a:pt x="84" y="67"/>
                  <a:pt x="84" y="68"/>
                  <a:pt x="83" y="69"/>
                </a:cubicBezTo>
                <a:cubicBezTo>
                  <a:pt x="83" y="71"/>
                  <a:pt x="82" y="72"/>
                  <a:pt x="82" y="73"/>
                </a:cubicBezTo>
                <a:cubicBezTo>
                  <a:pt x="81" y="75"/>
                  <a:pt x="81" y="77"/>
                  <a:pt x="83" y="77"/>
                </a:cubicBezTo>
                <a:cubicBezTo>
                  <a:pt x="84" y="78"/>
                  <a:pt x="86" y="78"/>
                  <a:pt x="87" y="76"/>
                </a:cubicBezTo>
                <a:cubicBezTo>
                  <a:pt x="88" y="75"/>
                  <a:pt x="88" y="73"/>
                  <a:pt x="89" y="71"/>
                </a:cubicBezTo>
                <a:cubicBezTo>
                  <a:pt x="89" y="69"/>
                  <a:pt x="90" y="67"/>
                  <a:pt x="90" y="65"/>
                </a:cubicBezTo>
                <a:cubicBezTo>
                  <a:pt x="90" y="59"/>
                  <a:pt x="87" y="53"/>
                  <a:pt x="83" y="49"/>
                </a:cubicBezTo>
                <a:cubicBezTo>
                  <a:pt x="79" y="45"/>
                  <a:pt x="73" y="43"/>
                  <a:pt x="67" y="43"/>
                </a:cubicBezTo>
                <a:cubicBezTo>
                  <a:pt x="66" y="43"/>
                  <a:pt x="64" y="44"/>
                  <a:pt x="64" y="46"/>
                </a:cubicBezTo>
                <a:cubicBezTo>
                  <a:pt x="64" y="47"/>
                  <a:pt x="66" y="49"/>
                  <a:pt x="67" y="49"/>
                </a:cubicBezTo>
                <a:close/>
                <a:moveTo>
                  <a:pt x="122" y="105"/>
                </a:moveTo>
                <a:cubicBezTo>
                  <a:pt x="122" y="105"/>
                  <a:pt x="122" y="105"/>
                  <a:pt x="122" y="105"/>
                </a:cubicBezTo>
                <a:cubicBezTo>
                  <a:pt x="118" y="105"/>
                  <a:pt x="118" y="105"/>
                  <a:pt x="118" y="105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22" y="29"/>
                  <a:pt x="122" y="29"/>
                  <a:pt x="122" y="29"/>
                </a:cubicBezTo>
                <a:cubicBezTo>
                  <a:pt x="124" y="29"/>
                  <a:pt x="126" y="27"/>
                  <a:pt x="126" y="24"/>
                </a:cubicBezTo>
                <a:cubicBezTo>
                  <a:pt x="126" y="22"/>
                  <a:pt x="124" y="19"/>
                  <a:pt x="122" y="19"/>
                </a:cubicBezTo>
                <a:cubicBezTo>
                  <a:pt x="74" y="19"/>
                  <a:pt x="74" y="19"/>
                  <a:pt x="74" y="19"/>
                </a:cubicBezTo>
                <a:cubicBezTo>
                  <a:pt x="75" y="17"/>
                  <a:pt x="76" y="15"/>
                  <a:pt x="76" y="13"/>
                </a:cubicBezTo>
                <a:cubicBezTo>
                  <a:pt x="76" y="9"/>
                  <a:pt x="75" y="6"/>
                  <a:pt x="72" y="4"/>
                </a:cubicBezTo>
                <a:cubicBezTo>
                  <a:pt x="70" y="1"/>
                  <a:pt x="67" y="0"/>
                  <a:pt x="63" y="0"/>
                </a:cubicBezTo>
                <a:cubicBezTo>
                  <a:pt x="60" y="0"/>
                  <a:pt x="57" y="1"/>
                  <a:pt x="54" y="4"/>
                </a:cubicBezTo>
                <a:cubicBezTo>
                  <a:pt x="52" y="6"/>
                  <a:pt x="51" y="9"/>
                  <a:pt x="51" y="13"/>
                </a:cubicBezTo>
                <a:cubicBezTo>
                  <a:pt x="51" y="15"/>
                  <a:pt x="51" y="17"/>
                  <a:pt x="53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2" y="19"/>
                  <a:pt x="0" y="22"/>
                  <a:pt x="0" y="24"/>
                </a:cubicBezTo>
                <a:cubicBezTo>
                  <a:pt x="0" y="27"/>
                  <a:pt x="2" y="29"/>
                  <a:pt x="5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105"/>
                  <a:pt x="9" y="105"/>
                  <a:pt x="9" y="105"/>
                </a:cubicBezTo>
                <a:cubicBezTo>
                  <a:pt x="5" y="105"/>
                  <a:pt x="5" y="105"/>
                  <a:pt x="5" y="105"/>
                </a:cubicBezTo>
                <a:cubicBezTo>
                  <a:pt x="2" y="105"/>
                  <a:pt x="0" y="107"/>
                  <a:pt x="0" y="110"/>
                </a:cubicBezTo>
                <a:cubicBezTo>
                  <a:pt x="0" y="113"/>
                  <a:pt x="2" y="115"/>
                  <a:pt x="5" y="115"/>
                </a:cubicBezTo>
                <a:cubicBezTo>
                  <a:pt x="122" y="115"/>
                  <a:pt x="122" y="115"/>
                  <a:pt x="122" y="115"/>
                </a:cubicBezTo>
                <a:cubicBezTo>
                  <a:pt x="124" y="115"/>
                  <a:pt x="126" y="113"/>
                  <a:pt x="126" y="110"/>
                </a:cubicBezTo>
                <a:cubicBezTo>
                  <a:pt x="126" y="107"/>
                  <a:pt x="124" y="105"/>
                  <a:pt x="122" y="105"/>
                </a:cubicBezTo>
                <a:close/>
                <a:moveTo>
                  <a:pt x="58" y="8"/>
                </a:moveTo>
                <a:cubicBezTo>
                  <a:pt x="58" y="8"/>
                  <a:pt x="58" y="8"/>
                  <a:pt x="58" y="8"/>
                </a:cubicBezTo>
                <a:cubicBezTo>
                  <a:pt x="60" y="6"/>
                  <a:pt x="61" y="6"/>
                  <a:pt x="63" y="6"/>
                </a:cubicBezTo>
                <a:cubicBezTo>
                  <a:pt x="65" y="6"/>
                  <a:pt x="67" y="6"/>
                  <a:pt x="68" y="8"/>
                </a:cubicBezTo>
                <a:cubicBezTo>
                  <a:pt x="69" y="9"/>
                  <a:pt x="70" y="11"/>
                  <a:pt x="70" y="13"/>
                </a:cubicBezTo>
                <a:cubicBezTo>
                  <a:pt x="70" y="14"/>
                  <a:pt x="69" y="16"/>
                  <a:pt x="68" y="17"/>
                </a:cubicBezTo>
                <a:cubicBezTo>
                  <a:pt x="67" y="19"/>
                  <a:pt x="65" y="19"/>
                  <a:pt x="63" y="19"/>
                </a:cubicBezTo>
                <a:cubicBezTo>
                  <a:pt x="63" y="19"/>
                  <a:pt x="63" y="19"/>
                  <a:pt x="63" y="19"/>
                </a:cubicBezTo>
                <a:cubicBezTo>
                  <a:pt x="61" y="19"/>
                  <a:pt x="60" y="19"/>
                  <a:pt x="58" y="17"/>
                </a:cubicBezTo>
                <a:cubicBezTo>
                  <a:pt x="57" y="16"/>
                  <a:pt x="56" y="14"/>
                  <a:pt x="56" y="13"/>
                </a:cubicBezTo>
                <a:cubicBezTo>
                  <a:pt x="56" y="11"/>
                  <a:pt x="57" y="9"/>
                  <a:pt x="58" y="8"/>
                </a:cubicBezTo>
                <a:close/>
                <a:moveTo>
                  <a:pt x="112" y="105"/>
                </a:moveTo>
                <a:cubicBezTo>
                  <a:pt x="112" y="105"/>
                  <a:pt x="112" y="105"/>
                  <a:pt x="112" y="105"/>
                </a:cubicBezTo>
                <a:cubicBezTo>
                  <a:pt x="14" y="105"/>
                  <a:pt x="14" y="105"/>
                  <a:pt x="14" y="105"/>
                </a:cubicBezTo>
                <a:cubicBezTo>
                  <a:pt x="14" y="29"/>
                  <a:pt x="14" y="29"/>
                  <a:pt x="14" y="29"/>
                </a:cubicBezTo>
                <a:cubicBezTo>
                  <a:pt x="112" y="29"/>
                  <a:pt x="112" y="29"/>
                  <a:pt x="112" y="29"/>
                </a:cubicBezTo>
                <a:cubicBezTo>
                  <a:pt x="112" y="105"/>
                  <a:pt x="112" y="105"/>
                  <a:pt x="112" y="105"/>
                </a:cubicBezTo>
                <a:close/>
                <a:moveTo>
                  <a:pt x="59" y="91"/>
                </a:moveTo>
                <a:cubicBezTo>
                  <a:pt x="59" y="91"/>
                  <a:pt x="59" y="91"/>
                  <a:pt x="59" y="91"/>
                </a:cubicBezTo>
                <a:cubicBezTo>
                  <a:pt x="63" y="91"/>
                  <a:pt x="67" y="90"/>
                  <a:pt x="71" y="89"/>
                </a:cubicBezTo>
                <a:cubicBezTo>
                  <a:pt x="71" y="88"/>
                  <a:pt x="71" y="88"/>
                  <a:pt x="71" y="88"/>
                </a:cubicBezTo>
                <a:cubicBezTo>
                  <a:pt x="74" y="87"/>
                  <a:pt x="77" y="84"/>
                  <a:pt x="79" y="80"/>
                </a:cubicBezTo>
                <a:cubicBezTo>
                  <a:pt x="79" y="80"/>
                  <a:pt x="79" y="80"/>
                  <a:pt x="79" y="80"/>
                </a:cubicBezTo>
                <a:cubicBezTo>
                  <a:pt x="80" y="79"/>
                  <a:pt x="79" y="77"/>
                  <a:pt x="78" y="76"/>
                </a:cubicBezTo>
                <a:cubicBezTo>
                  <a:pt x="62" y="67"/>
                  <a:pt x="62" y="67"/>
                  <a:pt x="62" y="67"/>
                </a:cubicBezTo>
                <a:cubicBezTo>
                  <a:pt x="62" y="50"/>
                  <a:pt x="62" y="50"/>
                  <a:pt x="62" y="50"/>
                </a:cubicBezTo>
                <a:cubicBezTo>
                  <a:pt x="62" y="48"/>
                  <a:pt x="61" y="47"/>
                  <a:pt x="59" y="47"/>
                </a:cubicBezTo>
                <a:cubicBezTo>
                  <a:pt x="53" y="47"/>
                  <a:pt x="48" y="49"/>
                  <a:pt x="44" y="53"/>
                </a:cubicBezTo>
                <a:cubicBezTo>
                  <a:pt x="40" y="57"/>
                  <a:pt x="37" y="63"/>
                  <a:pt x="37" y="69"/>
                </a:cubicBezTo>
                <a:cubicBezTo>
                  <a:pt x="37" y="75"/>
                  <a:pt x="40" y="81"/>
                  <a:pt x="44" y="85"/>
                </a:cubicBezTo>
                <a:cubicBezTo>
                  <a:pt x="48" y="89"/>
                  <a:pt x="53" y="91"/>
                  <a:pt x="59" y="91"/>
                </a:cubicBezTo>
                <a:close/>
                <a:moveTo>
                  <a:pt x="48" y="57"/>
                </a:move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3" y="53"/>
                  <a:pt x="57" y="53"/>
                </a:cubicBezTo>
                <a:cubicBezTo>
                  <a:pt x="57" y="69"/>
                  <a:pt x="57" y="69"/>
                  <a:pt x="57" y="69"/>
                </a:cubicBezTo>
                <a:cubicBezTo>
                  <a:pt x="57" y="70"/>
                  <a:pt x="57" y="71"/>
                  <a:pt x="58" y="72"/>
                </a:cubicBezTo>
                <a:cubicBezTo>
                  <a:pt x="72" y="80"/>
                  <a:pt x="72" y="80"/>
                  <a:pt x="72" y="80"/>
                </a:cubicBezTo>
                <a:cubicBezTo>
                  <a:pt x="71" y="81"/>
                  <a:pt x="69" y="82"/>
                  <a:pt x="68" y="83"/>
                </a:cubicBezTo>
                <a:cubicBezTo>
                  <a:pt x="68" y="84"/>
                  <a:pt x="68" y="84"/>
                  <a:pt x="68" y="84"/>
                </a:cubicBezTo>
                <a:cubicBezTo>
                  <a:pt x="65" y="85"/>
                  <a:pt x="62" y="86"/>
                  <a:pt x="59" y="86"/>
                </a:cubicBezTo>
                <a:cubicBezTo>
                  <a:pt x="55" y="86"/>
                  <a:pt x="51" y="84"/>
                  <a:pt x="48" y="81"/>
                </a:cubicBezTo>
                <a:cubicBezTo>
                  <a:pt x="45" y="78"/>
                  <a:pt x="43" y="74"/>
                  <a:pt x="43" y="69"/>
                </a:cubicBezTo>
                <a:cubicBezTo>
                  <a:pt x="43" y="64"/>
                  <a:pt x="45" y="60"/>
                  <a:pt x="48" y="5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976949" y="3940294"/>
            <a:ext cx="1118671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040649" y="4617988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溶栓治疗采用rt-PA（重组组织型纤溶酶原激活剂）静脉注射，用药后患者症状有所改善。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58609" y="2185067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治疗方案包括溶栓治疗、抗血小板聚集、控制血压和血糖、营养支持等。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963173" y="3964678"/>
            <a:ext cx="1075410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04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005242" y="4617988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经过一周的治疗，患者NIHSS评分降至14分，意识逐渐恢复，右侧肢体肌力有所提高。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005242" y="2185067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抗血小板聚集药物如阿司匹林、氯吡格雷等用于预防再次发生脑卒中。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治疗方案与效果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护理过程回顾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43289" y="2790972"/>
            <a:ext cx="758909" cy="1068548"/>
          </a:xfrm>
          <a:custGeom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408237" y="3070311"/>
            <a:ext cx="2066666" cy="2034479"/>
          </a:xfrm>
          <a:custGeom>
            <a:rect l="l" t="t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342656" y="3325246"/>
            <a:ext cx="1579961" cy="1555333"/>
          </a:xfrm>
          <a:custGeom>
            <a:rect l="l" t="t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4361932" y="3452165"/>
            <a:ext cx="1381354" cy="1349776"/>
          </a:xfrm>
          <a:custGeom>
            <a:rect l="l" t="t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592129" y="3587130"/>
            <a:ext cx="1096670" cy="1110691"/>
          </a:xfrm>
          <a:custGeom>
            <a:rect l="l" t="t" r="r" b="b"/>
            <a:pathLst>
              <a:path w="100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065480" y="3997982"/>
            <a:ext cx="241961" cy="257747"/>
          </a:xfrm>
          <a:custGeom>
            <a:rect l="l" t="t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946799" y="3974298"/>
            <a:ext cx="311848" cy="312177"/>
          </a:xfrm>
          <a:custGeom>
            <a:rect l="l" t="t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23840" y="3987739"/>
            <a:ext cx="271690" cy="272548"/>
          </a:xfrm>
          <a:custGeom>
            <a:rect l="l" t="t" r="r" b="b"/>
            <a:pathLst>
              <a:path w="402" h="402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7471011" y="3999233"/>
            <a:ext cx="259096" cy="268709"/>
          </a:xfrm>
          <a:custGeom>
            <a:rect l="l" t="t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991178" y="1681409"/>
            <a:ext cx="2351478" cy="110848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定期吸痰、翻身拍背，预防肺部感染。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997234" y="1695830"/>
            <a:ext cx="2351478" cy="10940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遵医嘱给予脱水剂、利尿剂等药物，降低颅内压，减轻脑水肿。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170344" y="3953708"/>
            <a:ext cx="2351478" cy="115104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包括血压、心率、呼吸、体温等指标，及时发现并处理异常情况。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474903" y="3622757"/>
            <a:ext cx="2351478" cy="117914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对瘫痪肢体进行被动活动，促进血液循环，防止深静脉血栓形成。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170344" y="3453219"/>
            <a:ext cx="2720575" cy="47983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严密监测生命体征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991178" y="1201575"/>
            <a:ext cx="2720575" cy="47983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997234" y="1225959"/>
            <a:ext cx="2720575" cy="47983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控制颅内压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474903" y="3127958"/>
            <a:ext cx="2720575" cy="47983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预防深静脉血栓</a:t>
            </a:r>
            <a:endParaRPr lang="en-US" sz="1100"/>
          </a:p>
        </p:txBody>
      </p:sp>
      <p:sp>
        <p:nvSpPr>
          <p:cNvPr id="19" name="Freeform 19"/>
          <p:cNvSpPr/>
          <p:nvPr/>
        </p:nvSpPr>
        <p:spPr>
          <a:xfrm flipH="1">
            <a:off x="1292758" y="3934651"/>
            <a:ext cx="2413612" cy="305800"/>
          </a:xfrm>
          <a:custGeom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flipH="1">
            <a:off x="4423658" y="2536037"/>
            <a:ext cx="479852" cy="1068548"/>
          </a:xfrm>
          <a:custGeom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7957295" y="3599322"/>
            <a:ext cx="2718819" cy="305800"/>
          </a:xfrm>
          <a:custGeom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急性期护理重点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根据患者的具体情况，制定个性化的康复训练计划，包括肢体功能训练、语言训练、认知训练等。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协助患者进行康复训练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加强营养支持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给予高热量、高蛋白、高维生素的食物，保证患者充足的营养摄入。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如肺部感染、尿路感染、压疮等，定期进行身体清洁和护理，保持皮肤干燥、清洁。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关注患者的心理变化，给予心理支持和鼓励，帮助患者树立信心，积极面对疾病。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恢复期护理策略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583" r="858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5458" b="1545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肺部感染预防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尿路感染预防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压疮预防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深静脉血栓预防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并发症预防措施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保持室内空气流通，定期消毒；鼓励患者深呼吸、咳嗽排痰；必要时给予雾化吸入等治疗。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保持床铺平整、干燥、无渣屑；定期为患者翻身、按摩受压部位；使用气垫床等减压设备。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保持尿道口清洁干燥；鼓励患者多饮水；定期更换导尿管和尿袋。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鼓励患者进行主动或被动肢体活动；避免在下肢静脉输液；穿弹力袜或使用间歇充气加压装置等。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护理技能与经验分享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定期为患者吸痰，确保呼吸道畅通，防止窒息和肺部感染。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密切观察患者的呼吸频率、节律和深度，及时发现异常情况并采取相应措施。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根据患者病情，给予合适的氧疗措施，如鼻导管吸氧、面罩吸氧等，以改善缺氧症状。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541" r="29541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呼吸功能监测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氧气疗法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呼吸道管理技巧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对患者进行全面的营养评估，了解患者的营养状况和饮食需求。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营养评估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250" r="17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合理饮食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83" r="15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肠内营养支持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083" r="17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为患者制定个性化的饮食计划，提供高热量、高蛋白、高维生素的食物，以满足患者的营养需求。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对于无法经口进食的患者，可通过鼻胃管或鼻肠管给予肠内营养支持，确保患者获得足够的营养。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营养支持方法论述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https://d.book118.com/298141121065006036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2024-09-15T20:28:25.422</cp:lastPrinted>
  <dcterms:created xsi:type="dcterms:W3CDTF">2024-09-15T12:28:25Z</dcterms:created>
  <dcterms:modified xsi:type="dcterms:W3CDTF">2024-09-15T12:28:27Z</dcterms:modified>
</cp:coreProperties>
</file>