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E7889-4379-4C91-B26B-6AD2D1B67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4E31A-DE4A-4CEB-A1D2-CD3483F8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862D3-CBA8-441B-948D-D283B69B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A4BCA-BF63-4B98-9921-EC563948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3F004-CD96-476E-8D4A-D9AEE9064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A4C4BB-43E6-4DA2-8E90-5186A116C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0E0DF-A180-4A47-8F57-8E816A81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61A09-C6EC-4616-8972-80C71BCF0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E0C1E-52E1-4A40-A441-3A1A3AD1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1D4EB-32C7-4157-801C-A9E862A9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B576F-7D4A-40A3-A7A4-5E6368FF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19" r:id="rId2"/>
    <p:sldLayoutId id="2147484220" r:id="rId3"/>
    <p:sldLayoutId id="2147484221" r:id="rId4"/>
    <p:sldLayoutId id="2147484222" r:id="rId5"/>
    <p:sldLayoutId id="2147484223" r:id="rId6"/>
    <p:sldLayoutId id="2147484224" r:id="rId7"/>
    <p:sldLayoutId id="2147484225" r:id="rId8"/>
    <p:sldLayoutId id="2147484226" r:id="rId9"/>
    <p:sldLayoutId id="2147484227" r:id="rId10"/>
    <p:sldLayoutId id="214748422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10114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决策分析与决策技巧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决策分析的重要性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决策分析的方法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决策技巧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决策分析与决策技巧的应用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决策分析与决策技巧的挑战与应对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决策分析的重要性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决策分析的定义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决策分析的目的是为决策者提供科学的决策依据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决策分析是决策过程的重要组成部分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决策分析是对决策问题进行系统分析和研究的过程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决策分析的方法和工具多种多样，包括定性分析和定量分析等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决策分析在管理中的作用</a:t>
            </a:r>
            <a:endParaRPr lang="zh-CN" altLang="en-US"/>
          </a:p>
        </p:txBody>
      </p:sp>
      <p:sp>
        <p:nvSpPr>
          <p:cNvPr id="10491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帮助管理者识别问题、分析问题，找到问题的症结所在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运用科学的方法对各种方案进行评估和比较，为管理者提供最优方案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帮助管理者预测未来，减少决策风险，提高决策的准确性和有效性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通过数据收集、整理、分析，为管理者提供决策依据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决策分析的步骤</a:t>
            </a:r>
            <a:endParaRPr lang="zh-CN" altLang="en-US"/>
          </a:p>
        </p:txBody>
      </p:sp>
      <p:sp>
        <p:nvSpPr>
          <p:cNvPr id="1049244" name="任意多边形 20"/>
          <p:cNvSpPr/>
          <p:nvPr>
            <p:custDataLst>
              <p:tags r:id="rId2"/>
            </p:custDataLst>
          </p:nvPr>
        </p:nvSpPr>
        <p:spPr>
          <a:xfrm rot="2700000">
            <a:off x="900567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54755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明确问题：明确决策问题的性质、范围和目标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2"/>
          <p:cNvSpPr/>
          <p:nvPr>
            <p:custDataLst>
              <p:tags r:id="rId4"/>
            </p:custDataLst>
          </p:nvPr>
        </p:nvSpPr>
        <p:spPr>
          <a:xfrm>
            <a:off x="692964" y="298493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18"/>
          <p:cNvSpPr/>
          <p:nvPr>
            <p:custDataLst>
              <p:tags r:id="rId5"/>
            </p:custDataLst>
          </p:nvPr>
        </p:nvSpPr>
        <p:spPr>
          <a:xfrm rot="5400000">
            <a:off x="2758804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11718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收集信息：收集与决策问题相关的信息，包括数据、事实和证据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3"/>
          <p:cNvSpPr/>
          <p:nvPr>
            <p:custDataLst>
              <p:tags r:id="rId7"/>
            </p:custDataLst>
          </p:nvPr>
        </p:nvSpPr>
        <p:spPr>
          <a:xfrm>
            <a:off x="2549927" y="298493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15130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68681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制定方案：根据收集到的信息，制定多个可能的解决方案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4"/>
          <p:cNvSpPr/>
          <p:nvPr>
            <p:custDataLst>
              <p:tags r:id="rId10"/>
            </p:custDataLst>
          </p:nvPr>
        </p:nvSpPr>
        <p:spPr>
          <a:xfrm>
            <a:off x="4406890" y="298493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72093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225644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评估方案：对每个方案进行评估，包括优缺点、风险和收益等方面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5"/>
          <p:cNvSpPr/>
          <p:nvPr>
            <p:custDataLst>
              <p:tags r:id="rId13"/>
            </p:custDataLst>
          </p:nvPr>
        </p:nvSpPr>
        <p:spPr>
          <a:xfrm>
            <a:off x="6264490" y="298493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330966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83244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选择最佳方案：根据评估结果，选择最适合的方案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6"/>
          <p:cNvSpPr/>
          <p:nvPr>
            <p:custDataLst>
              <p:tags r:id="rId16"/>
            </p:custDataLst>
          </p:nvPr>
        </p:nvSpPr>
        <p:spPr>
          <a:xfrm>
            <a:off x="8121453" y="298493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86656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940207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实施方案：将选择的方案付诸实践，并监控其实施过程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7"/>
          <p:cNvSpPr/>
          <p:nvPr>
            <p:custDataLst>
              <p:tags r:id="rId19"/>
            </p:custDataLst>
          </p:nvPr>
        </p:nvSpPr>
        <p:spPr>
          <a:xfrm>
            <a:off x="9979053" y="298493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决策分析的方法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确定型决策分析方法</a:t>
            </a:r>
            <a:endParaRPr lang="zh-CN" altLang="en-US"/>
          </a:p>
        </p:txBody>
      </p:sp>
      <p:sp>
        <p:nvSpPr>
          <p:cNvPr id="10494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2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线性规划法：通过建立线性方程组，求解最优解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动态规划法：将问题分解为若干个阶段，逐阶段求解最优解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4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整数规划法：将问题转化为整数规划问题，求解最优解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6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目标规划法：根据多个目标建立数学模型，求解最优解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风险型决策分析方法</a:t>
            </a:r>
            <a:endParaRPr lang="zh-CN" altLang="en-US"/>
          </a:p>
        </p:txBody>
      </p:sp>
      <p:sp>
        <p:nvSpPr>
          <p:cNvPr id="1049500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特点：基于概率和期望值进行评估，考虑了风险和不确定性。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定义：在已知风险和期望收益的情况下，选择最优方案的过程。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方法：期望值法、决策树法、敏感性分析等。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应用场景：适用于风险可量化且期望收益明确的情况。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不确定型决策分析方法</a:t>
            </a:r>
            <a:endParaRPr lang="zh-CN" altLang="en-US"/>
          </a:p>
        </p:txBody>
      </p:sp>
      <p:sp>
        <p:nvSpPr>
          <p:cNvPr id="1049562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大中取小法：在方案中选择最大收益方案中最小收益的方案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小中取大法：在方案中选择最小收益方案中收益最大的方案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大中取大法：在方案中选择最大收益方案中收益最大的方案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后悔值法：根据每个方案的最大后悔值选择最小后悔值的方案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决策技巧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识别问题与确定目标</a:t>
            </a:r>
            <a:endParaRPr lang="zh-CN" altLang="en-US"/>
          </a:p>
        </p:txBody>
      </p:sp>
      <p:sp>
        <p:nvSpPr>
          <p:cNvPr id="1049744" name="弧形 58"/>
          <p:cNvSpPr/>
          <p:nvPr>
            <p:custDataLst>
              <p:tags r:id="rId2"/>
            </p:custDataLst>
          </p:nvPr>
        </p:nvSpPr>
        <p:spPr>
          <a:xfrm>
            <a:off x="8154077" y="220745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弧形 57"/>
          <p:cNvSpPr/>
          <p:nvPr>
            <p:custDataLst>
              <p:tags r:id="rId3"/>
            </p:custDataLst>
          </p:nvPr>
        </p:nvSpPr>
        <p:spPr>
          <a:xfrm>
            <a:off x="654755" y="220745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椭圆 22"/>
          <p:cNvSpPr/>
          <p:nvPr>
            <p:custDataLst>
              <p:tags r:id="rId4"/>
            </p:custDataLst>
          </p:nvPr>
        </p:nvSpPr>
        <p:spPr>
          <a:xfrm>
            <a:off x="8495254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椭圆 23"/>
          <p:cNvSpPr/>
          <p:nvPr>
            <p:custDataLst>
              <p:tags r:id="rId5"/>
            </p:custDataLst>
          </p:nvPr>
        </p:nvSpPr>
        <p:spPr>
          <a:xfrm>
            <a:off x="8881421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正文"/>
          <p:cNvSpPr txBox="1"/>
          <p:nvPr>
            <p:custDataLst>
              <p:tags r:id="rId6"/>
            </p:custDataLst>
          </p:nvPr>
        </p:nvSpPr>
        <p:spPr>
          <a:xfrm>
            <a:off x="8947969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分析问题：对问题进行深入的分析和研究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54" name="椭圆 24"/>
          <p:cNvSpPr/>
          <p:nvPr>
            <p:custDataLst>
              <p:tags r:id="rId7"/>
            </p:custDataLst>
          </p:nvPr>
        </p:nvSpPr>
        <p:spPr>
          <a:xfrm>
            <a:off x="606296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椭圆 25"/>
          <p:cNvSpPr/>
          <p:nvPr>
            <p:custDataLst>
              <p:tags r:id="rId8"/>
            </p:custDataLst>
          </p:nvPr>
        </p:nvSpPr>
        <p:spPr>
          <a:xfrm>
            <a:off x="644819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正文"/>
          <p:cNvSpPr txBox="1"/>
          <p:nvPr>
            <p:custDataLst>
              <p:tags r:id="rId9"/>
            </p:custDataLst>
          </p:nvPr>
        </p:nvSpPr>
        <p:spPr>
          <a:xfrm>
            <a:off x="651568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收集信息：收集与问题相关的数据和信息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椭圆 7"/>
          <p:cNvSpPr/>
          <p:nvPr>
            <p:custDataLst>
              <p:tags r:id="rId10"/>
            </p:custDataLst>
          </p:nvPr>
        </p:nvSpPr>
        <p:spPr>
          <a:xfrm>
            <a:off x="3630677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椭圆 9"/>
          <p:cNvSpPr/>
          <p:nvPr>
            <p:custDataLst>
              <p:tags r:id="rId11"/>
            </p:custDataLst>
          </p:nvPr>
        </p:nvSpPr>
        <p:spPr>
          <a:xfrm>
            <a:off x="4015906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正文"/>
          <p:cNvSpPr txBox="1"/>
          <p:nvPr>
            <p:custDataLst>
              <p:tags r:id="rId12"/>
            </p:custDataLst>
          </p:nvPr>
        </p:nvSpPr>
        <p:spPr>
          <a:xfrm>
            <a:off x="4083392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确定目标：明确决策的目的和期望结果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66" name="椭圆 5"/>
          <p:cNvSpPr/>
          <p:nvPr>
            <p:custDataLst>
              <p:tags r:id="rId13"/>
            </p:custDataLst>
          </p:nvPr>
        </p:nvSpPr>
        <p:spPr>
          <a:xfrm>
            <a:off x="92188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椭圆 4"/>
          <p:cNvSpPr/>
          <p:nvPr>
            <p:custDataLst>
              <p:tags r:id="rId14"/>
            </p:custDataLst>
          </p:nvPr>
        </p:nvSpPr>
        <p:spPr>
          <a:xfrm>
            <a:off x="130711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正文"/>
          <p:cNvSpPr txBox="1"/>
          <p:nvPr>
            <p:custDataLst>
              <p:tags r:id="rId15"/>
            </p:custDataLst>
          </p:nvPr>
        </p:nvSpPr>
        <p:spPr>
          <a:xfrm>
            <a:off x="137460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明确问题：对问题进行清晰、准确的定义和描述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8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收集信息与制定方案</a:t>
            </a:r>
            <a:endParaRPr lang="zh-CN" altLang="en-US"/>
          </a:p>
        </p:txBody>
      </p:sp>
      <p:sp>
        <p:nvSpPr>
          <p:cNvPr id="1049818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0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2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4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评估方案：对备选方案进行评估和比较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收集信息：明确决策目标，收集相关数据和信息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6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制定方案：分析数据，制定多个备选方案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做出决策：根据评估结果，选择最优方案并实施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https://d.book118.com/305010114334011034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汉仪粗圆简</vt:lpstr>
      <vt:lpstr>Wingdings</vt:lpstr>
      <vt:lpstr>江城圆体 700W</vt:lpstr>
      <vt:lpstr>Calibri Light</vt:lpstr>
      <vt:lpstr>宋体</vt:lpstr>
      <vt:lpstr>微软雅黑</vt:lpstr>
      <vt:lpstr>Office Theme</vt:lpstr>
      <vt:lpstr>决策分析与决策技巧</vt:lpstr>
      <vt:lpstr>目录</vt:lpstr>
      <vt:lpstr>单击添加章节标题</vt:lpstr>
      <vt:lpstr>决策分析的重要性</vt:lpstr>
      <vt:lpstr>决策分析的定义</vt:lpstr>
      <vt:lpstr>决策分析在管理中的作用</vt:lpstr>
      <vt:lpstr>决策分析的步骤</vt:lpstr>
      <vt:lpstr>决策分析的方法</vt:lpstr>
      <vt:lpstr>确定型决策分析方法</vt:lpstr>
      <vt:lpstr>风险型决策分析方法</vt:lpstr>
      <vt:lpstr>不确定型决策分析方法</vt:lpstr>
      <vt:lpstr>决策技巧</vt:lpstr>
      <vt:lpstr>识别问题与确定目标</vt:lpstr>
      <vt:lpstr>收集信息与制定方案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2024-08-30T17:34:47.099</cp:lastPrinted>
  <dcterms:created xsi:type="dcterms:W3CDTF">2024-08-30T09:34:47Z</dcterms:created>
  <dcterms:modified xsi:type="dcterms:W3CDTF">2024-08-30T09:34:49Z</dcterms:modified>
</cp:coreProperties>
</file>