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1E24E9-4BD1-4BC2-B627-1EE1546E38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EA4C00-49E2-4402-8BF4-4089416BE9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A58F7C-4A89-4FF0-B801-CD511C9A78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D4E46A-0A36-47B1-BBE8-40A9E711AF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F22BED8-7886-4562-9098-73A72408AA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BD807E6-8968-46A3-8E33-83109E3E39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0D8B5AC-3F98-4695-9EE2-EEA7628198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4B6DE4-9711-41A6-B58F-3CDC848756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A3A009-EE09-4635-A25A-A9759259DE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69B2F2-1070-4E01-AC7C-46D3B0B04C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FE4157-BC6D-42B5-A988-0640742CC0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5013310030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成果导向的薪酬设计实现新零售门店连锁企业业绩飞跃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成果导向薪酬设计概述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新零售门店连锁企业现状分析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成果导向薪酬设计策略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实施步骤与关键成功因素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案例分析与效果评估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1" b="17921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新零售时代来临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随着互联网技术的发展和消费者行为的转变，新零售模式逐渐崛起，门店连锁企业需要适应这一变革。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竞争压力加剧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新零售市场竞争日益激烈，企业需要寻求创新以提高业绩。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薪酬设计作为激励机制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合理的薪酬设计能够激发员工积极性，提升工作效率，进而实现企业业绩的飞跃。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14886">
            <a:off x="5094176" y="2836252"/>
            <a:ext cx="2009746" cy="2009746"/>
          </a:xfrm>
          <a:prstGeom prst="rect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9280" y="2019239"/>
            <a:ext cx="907085" cy="90708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308287" y="3403519"/>
            <a:ext cx="827715" cy="82771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669280" y="4551274"/>
            <a:ext cx="907085" cy="90708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062094" y="3403519"/>
            <a:ext cx="827715" cy="82771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24975" y="1688692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吸引和留住优秀人才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24975" y="2014081"/>
            <a:ext cx="3241937" cy="162580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具有竞争力的薪酬水平能够吸引优秀的员工加入企业，并激励他们为企业创造更多价值。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231186" y="1658092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提升员工绩效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231186" y="1983478"/>
            <a:ext cx="3241937" cy="164750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通过将薪酬与员工绩效挂钩，可以激励员工更加努力地工作，提高个人和团队的业绩。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24975" y="3885433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塑造企业文化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24975" y="4210824"/>
            <a:ext cx="3241937" cy="163833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合理的薪酬设计能够传达企业的价值观和战略目标，引导员工形成积极的工作态度和行为。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231186" y="3854834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促进企业业绩增长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231186" y="4180220"/>
            <a:ext cx="3241937" cy="166893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通过薪酬设计激发员工的创新精神和团队协作能力，有助于企业在新零售市场中脱颖而出，实现业绩增长。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5835091" y="2197120"/>
            <a:ext cx="575584" cy="551200"/>
            <a:chOff x="5835091" y="2197120"/>
            <a:chExt cx="575584" cy="551200"/>
          </a:xfrm>
        </p:grpSpPr>
        <p:sp>
          <p:nvSpPr>
            <p:cNvPr id="16" name="Freeform 16"/>
            <p:cNvSpPr/>
            <p:nvPr/>
          </p:nvSpPr>
          <p:spPr>
            <a:xfrm>
              <a:off x="5835091" y="2197120"/>
              <a:ext cx="575584" cy="551200"/>
            </a:xfrm>
            <a:custGeom>
              <a:rect l="l" t="t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5997366" y="2351715"/>
              <a:ext cx="251887" cy="241158"/>
            </a:xfrm>
            <a:custGeom>
              <a:rect l="l" t="t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6050524" y="2403531"/>
              <a:ext cx="144597" cy="138501"/>
            </a:xfrm>
            <a:custGeom>
              <a:rect l="l" t="t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9" name="Freeform 19"/>
          <p:cNvSpPr/>
          <p:nvPr/>
        </p:nvSpPr>
        <p:spPr>
          <a:xfrm>
            <a:off x="4521769" y="3583229"/>
            <a:ext cx="400751" cy="515722"/>
          </a:xfrm>
          <a:custGeom>
            <a:rect l="l" t="t" r="r" b="b"/>
            <a:pathLst>
              <a:path w="21600" h="21600">
                <a:moveTo>
                  <a:pt x="15386" y="14175"/>
                </a:moveTo>
                <a:lnTo>
                  <a:pt x="6223" y="14175"/>
                </a:lnTo>
                <a:cubicBezTo>
                  <a:pt x="5734" y="13446"/>
                  <a:pt x="5147" y="12716"/>
                  <a:pt x="4568" y="12003"/>
                </a:cubicBezTo>
                <a:cubicBezTo>
                  <a:pt x="3287" y="10427"/>
                  <a:pt x="1963" y="8797"/>
                  <a:pt x="1963" y="7425"/>
                </a:cubicBezTo>
                <a:cubicBezTo>
                  <a:pt x="1963" y="4075"/>
                  <a:pt x="5927" y="1350"/>
                  <a:pt x="10800" y="1350"/>
                </a:cubicBezTo>
                <a:cubicBezTo>
                  <a:pt x="15672" y="1350"/>
                  <a:pt x="19636" y="4075"/>
                  <a:pt x="19636" y="7425"/>
                </a:cubicBezTo>
                <a:cubicBezTo>
                  <a:pt x="19636" y="8787"/>
                  <a:pt x="18312" y="10425"/>
                  <a:pt x="17029" y="12011"/>
                </a:cubicBezTo>
                <a:cubicBezTo>
                  <a:pt x="16455" y="12723"/>
                  <a:pt x="15873" y="13449"/>
                  <a:pt x="15386" y="14175"/>
                </a:cubicBezTo>
                <a:moveTo>
                  <a:pt x="10800" y="20249"/>
                </a:moveTo>
                <a:cubicBezTo>
                  <a:pt x="9805" y="20249"/>
                  <a:pt x="9347" y="20171"/>
                  <a:pt x="8839" y="19406"/>
                </a:cubicBezTo>
                <a:lnTo>
                  <a:pt x="13000" y="19048"/>
                </a:lnTo>
                <a:cubicBezTo>
                  <a:pt x="12398" y="20164"/>
                  <a:pt x="11959" y="20249"/>
                  <a:pt x="10800" y="20249"/>
                </a:cubicBezTo>
                <a:moveTo>
                  <a:pt x="7595" y="16813"/>
                </a:moveTo>
                <a:cubicBezTo>
                  <a:pt x="7417" y="16407"/>
                  <a:pt x="7215" y="15978"/>
                  <a:pt x="6991" y="15525"/>
                </a:cubicBezTo>
                <a:lnTo>
                  <a:pt x="14616" y="15525"/>
                </a:lnTo>
                <a:cubicBezTo>
                  <a:pt x="14496" y="15767"/>
                  <a:pt x="14375" y="16010"/>
                  <a:pt x="14270" y="16239"/>
                </a:cubicBezTo>
                <a:cubicBezTo>
                  <a:pt x="14270" y="16239"/>
                  <a:pt x="7595" y="16813"/>
                  <a:pt x="7595" y="16813"/>
                </a:cubicBezTo>
                <a:close/>
                <a:moveTo>
                  <a:pt x="13345" y="18343"/>
                </a:moveTo>
                <a:lnTo>
                  <a:pt x="8476" y="18762"/>
                </a:lnTo>
                <a:cubicBezTo>
                  <a:pt x="8303" y="18416"/>
                  <a:pt x="8116" y="18011"/>
                  <a:pt x="7890" y="17483"/>
                </a:cubicBezTo>
                <a:cubicBezTo>
                  <a:pt x="7887" y="17477"/>
                  <a:pt x="7883" y="17469"/>
                  <a:pt x="7881" y="17462"/>
                </a:cubicBezTo>
                <a:lnTo>
                  <a:pt x="13957" y="16941"/>
                </a:lnTo>
                <a:cubicBezTo>
                  <a:pt x="13871" y="17140"/>
                  <a:pt x="13778" y="17350"/>
                  <a:pt x="13698" y="17537"/>
                </a:cubicBezTo>
                <a:cubicBezTo>
                  <a:pt x="13569" y="17841"/>
                  <a:pt x="13453" y="18104"/>
                  <a:pt x="13345" y="18343"/>
                </a:cubicBezTo>
                <a:moveTo>
                  <a:pt x="10800" y="0"/>
                </a:moveTo>
                <a:cubicBezTo>
                  <a:pt x="4835" y="0"/>
                  <a:pt x="0" y="3324"/>
                  <a:pt x="0" y="7425"/>
                </a:cubicBezTo>
                <a:cubicBezTo>
                  <a:pt x="0" y="10146"/>
                  <a:pt x="3621" y="13029"/>
                  <a:pt x="4939" y="15562"/>
                </a:cubicBezTo>
                <a:cubicBezTo>
                  <a:pt x="6906" y="19339"/>
                  <a:pt x="6688" y="21599"/>
                  <a:pt x="10800" y="21599"/>
                </a:cubicBezTo>
                <a:cubicBezTo>
                  <a:pt x="14972" y="21599"/>
                  <a:pt x="14692" y="19349"/>
                  <a:pt x="16660" y="15577"/>
                </a:cubicBezTo>
                <a:cubicBezTo>
                  <a:pt x="17983" y="13039"/>
                  <a:pt x="21600" y="10124"/>
                  <a:pt x="21600" y="7425"/>
                </a:cubicBezTo>
                <a:cubicBezTo>
                  <a:pt x="21600" y="3324"/>
                  <a:pt x="16764" y="0"/>
                  <a:pt x="10800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7254083" y="3590222"/>
            <a:ext cx="480270" cy="477455"/>
          </a:xfrm>
          <a:custGeom>
            <a:rect l="l" t="t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5877641" y="4747565"/>
            <a:ext cx="490362" cy="514624"/>
            <a:chOff x="5877641" y="4747565"/>
            <a:chExt cx="490362" cy="514624"/>
          </a:xfrm>
        </p:grpSpPr>
        <p:sp>
          <p:nvSpPr>
            <p:cNvPr id="22" name="Freeform 22"/>
            <p:cNvSpPr/>
            <p:nvPr/>
          </p:nvSpPr>
          <p:spPr>
            <a:xfrm>
              <a:off x="5877641" y="4747565"/>
              <a:ext cx="490362" cy="514624"/>
            </a:xfrm>
            <a:custGeom>
              <a:rect l="l" t="t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076371" y="4827666"/>
              <a:ext cx="115580" cy="120457"/>
            </a:xfrm>
            <a:custGeom>
              <a:rect l="l" t="t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薪酬设计在新零售企业中的重要性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成果导向薪酬设计概述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9652" b="19652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以员工工作成果为基础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薪酬设计以员工实际工作成果为核心，将薪酬与员工绩效紧密挂钩。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强调业绩与奖励对等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员工获得的薪酬应与其为企业创造的业绩相对应，实现多劳多得。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激发员工积极性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通过合理的薪酬设计，激发员工的工作积极性和创造力，提升整体业绩。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成果导向薪酬设计的定义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25453" y="2201509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71268" y="3917777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25453" y="3917777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21227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1227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620731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620731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51871" y="2201468"/>
            <a:ext cx="361939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公平性原则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951871" y="2556134"/>
            <a:ext cx="3619398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确保薪酬设计的公正性，让员工感受到付出与回报之间的平衡。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51871" y="3917737"/>
            <a:ext cx="361939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激励性原则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51871" y="4293372"/>
            <a:ext cx="3619398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通过薪酬设计激发员工的潜能和创造力，提升工作绩效。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75726" y="2201468"/>
            <a:ext cx="359504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竞争性原则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75726" y="2556134"/>
            <a:ext cx="3595046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与市场薪酬水平保持竞争力，吸引和留住优秀人才。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620854" y="3917737"/>
            <a:ext cx="359504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可操作性原则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854" y="4293372"/>
            <a:ext cx="3595046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薪酬设计应简单易行，便于企业和员工理解和操作。</a:t>
            </a:r>
            <a:endParaRPr lang="en-US" sz="1100"/>
          </a:p>
        </p:txBody>
      </p:sp>
      <p:sp>
        <p:nvSpPr>
          <p:cNvPr id="17" name="Freeform 17"/>
          <p:cNvSpPr/>
          <p:nvPr/>
        </p:nvSpPr>
        <p:spPr>
          <a:xfrm>
            <a:off x="6867022" y="2819156"/>
            <a:ext cx="211409" cy="225430"/>
          </a:xfrm>
          <a:custGeom>
            <a:rect l="l" t="t" r="r" b="b"/>
            <a:pathLst>
              <a:path w="265" h="281">
                <a:moveTo>
                  <a:pt x="0" y="131"/>
                </a:moveTo>
                <a:lnTo>
                  <a:pt x="38" y="169"/>
                </a:lnTo>
                <a:lnTo>
                  <a:pt x="107" y="102"/>
                </a:lnTo>
                <a:lnTo>
                  <a:pt x="105" y="281"/>
                </a:lnTo>
                <a:lnTo>
                  <a:pt x="159" y="281"/>
                </a:lnTo>
                <a:lnTo>
                  <a:pt x="159" y="102"/>
                </a:lnTo>
                <a:lnTo>
                  <a:pt x="227" y="169"/>
                </a:lnTo>
                <a:lnTo>
                  <a:pt x="265" y="131"/>
                </a:lnTo>
                <a:lnTo>
                  <a:pt x="132" y="0"/>
                </a:lnTo>
                <a:lnTo>
                  <a:pt x="0" y="1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15761" y="4291457"/>
            <a:ext cx="606417" cy="547958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609466" y="2608738"/>
            <a:ext cx="727375" cy="547787"/>
          </a:xfrm>
          <a:custGeom>
            <a:rect l="l" t="t" r="r" b="b"/>
            <a:pathLst>
              <a:path w="747" h="562">
                <a:moveTo>
                  <a:pt x="692" y="240"/>
                </a:moveTo>
                <a:cubicBezTo>
                  <a:pt x="661" y="210"/>
                  <a:pt x="622" y="191"/>
                  <a:pt x="579" y="186"/>
                </a:cubicBezTo>
                <a:cubicBezTo>
                  <a:pt x="574" y="139"/>
                  <a:pt x="554" y="95"/>
                  <a:pt x="520" y="61"/>
                </a:cubicBezTo>
                <a:cubicBezTo>
                  <a:pt x="481" y="22"/>
                  <a:pt x="429" y="0"/>
                  <a:pt x="374" y="0"/>
                </a:cubicBezTo>
                <a:cubicBezTo>
                  <a:pt x="318" y="0"/>
                  <a:pt x="267" y="22"/>
                  <a:pt x="228" y="61"/>
                </a:cubicBezTo>
                <a:cubicBezTo>
                  <a:pt x="193" y="95"/>
                  <a:pt x="173" y="139"/>
                  <a:pt x="168" y="186"/>
                </a:cubicBezTo>
                <a:cubicBezTo>
                  <a:pt x="125" y="191"/>
                  <a:pt x="86" y="210"/>
                  <a:pt x="55" y="240"/>
                </a:cubicBezTo>
                <a:cubicBezTo>
                  <a:pt x="20" y="276"/>
                  <a:pt x="0" y="323"/>
                  <a:pt x="0" y="374"/>
                </a:cubicBezTo>
                <a:cubicBezTo>
                  <a:pt x="0" y="424"/>
                  <a:pt x="20" y="471"/>
                  <a:pt x="55" y="507"/>
                </a:cubicBezTo>
                <a:cubicBezTo>
                  <a:pt x="91" y="542"/>
                  <a:pt x="138" y="562"/>
                  <a:pt x="189" y="562"/>
                </a:cubicBezTo>
                <a:cubicBezTo>
                  <a:pt x="559" y="562"/>
                  <a:pt x="559" y="562"/>
                  <a:pt x="559" y="562"/>
                </a:cubicBezTo>
                <a:cubicBezTo>
                  <a:pt x="609" y="562"/>
                  <a:pt x="657" y="542"/>
                  <a:pt x="692" y="507"/>
                </a:cubicBezTo>
                <a:cubicBezTo>
                  <a:pt x="728" y="471"/>
                  <a:pt x="747" y="424"/>
                  <a:pt x="747" y="374"/>
                </a:cubicBezTo>
                <a:cubicBezTo>
                  <a:pt x="747" y="323"/>
                  <a:pt x="728" y="276"/>
                  <a:pt x="692" y="240"/>
                </a:cubicBezTo>
                <a:close/>
                <a:moveTo>
                  <a:pt x="559" y="518"/>
                </a:moveTo>
                <a:cubicBezTo>
                  <a:pt x="189" y="518"/>
                  <a:pt x="189" y="518"/>
                  <a:pt x="189" y="518"/>
                </a:cubicBezTo>
                <a:cubicBezTo>
                  <a:pt x="109" y="518"/>
                  <a:pt x="44" y="453"/>
                  <a:pt x="44" y="374"/>
                </a:cubicBezTo>
                <a:cubicBezTo>
                  <a:pt x="44" y="294"/>
                  <a:pt x="109" y="229"/>
                  <a:pt x="188" y="229"/>
                </a:cubicBezTo>
                <a:cubicBezTo>
                  <a:pt x="211" y="229"/>
                  <a:pt x="211" y="229"/>
                  <a:pt x="211" y="229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117"/>
                  <a:pt x="284" y="44"/>
                  <a:pt x="374" y="44"/>
                </a:cubicBezTo>
                <a:cubicBezTo>
                  <a:pt x="463" y="44"/>
                  <a:pt x="536" y="117"/>
                  <a:pt x="536" y="206"/>
                </a:cubicBezTo>
                <a:cubicBezTo>
                  <a:pt x="536" y="207"/>
                  <a:pt x="536" y="207"/>
                  <a:pt x="536" y="207"/>
                </a:cubicBezTo>
                <a:cubicBezTo>
                  <a:pt x="536" y="229"/>
                  <a:pt x="536" y="229"/>
                  <a:pt x="536" y="229"/>
                </a:cubicBezTo>
                <a:cubicBezTo>
                  <a:pt x="558" y="229"/>
                  <a:pt x="558" y="229"/>
                  <a:pt x="558" y="229"/>
                </a:cubicBezTo>
                <a:cubicBezTo>
                  <a:pt x="559" y="229"/>
                  <a:pt x="559" y="229"/>
                  <a:pt x="559" y="229"/>
                </a:cubicBezTo>
                <a:cubicBezTo>
                  <a:pt x="639" y="229"/>
                  <a:pt x="704" y="294"/>
                  <a:pt x="704" y="374"/>
                </a:cubicBezTo>
                <a:cubicBezTo>
                  <a:pt x="704" y="453"/>
                  <a:pt x="639" y="518"/>
                  <a:pt x="559" y="51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71268" y="2201509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854" y="2602017"/>
            <a:ext cx="634228" cy="494386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669" y="4270675"/>
            <a:ext cx="500969" cy="589605"/>
          </a:xfrm>
          <a:prstGeom prst="rect">
            <a:avLst/>
          </a:prstGeom>
        </p:spPr>
      </p:pic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成果导向薪酬设计的原则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将薪酬与员工绩效挂钩，激励员工更加努力地工作，提升个人和团队绩效。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提升员工绩效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通过合理的薪酬设计吸引和留住优秀人才，提升企业的整体竞争力。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增强企业竞争力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将薪酬设计与企业战略目标相结合，推动员工为实现企业战略目标而努力工作。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促进企业战略目标实现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合理的薪酬设计可以提高员工的满意度和忠诚度，降低员工流失率。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提高员工满意度和忠诚度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成果导向薪酬设计的优势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新零售门店连锁企业现状分析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287" r="1628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197" b="119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19" b="2631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新零售门店连锁企业特点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多门店运营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新零售门店连锁企业通常拥有多家门店，通过规模化经营实现市场份额的扩大和品牌影响力的提升。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线上线下融合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新零售门店连锁企业注重线上线下的融合，通过电商平台、社交媒体等渠道拓展线上业务，同时保持线下门店的服务质量和体验。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精细化管理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新零售门店连锁企业强调精细化管理，包括商品管理、库存管理、销售管理等方面，以提高运营效率和降低成本。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当前新零售门店连锁企业的薪酬设计往往以固定工资为主，缺乏与业绩挂钩的浮动薪酬，导致员工积极性不高。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薪酬结构单一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部分新零售门店连锁企业的薪酬水平未能与市场接轨，导致人才流失或招聘难度增加。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薪酬水平与市场脱节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新零售门店连锁企业的薪酬设计中，长期激励机制的缺失使得员工缺乏对企业长期发展的关注和投入。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缺乏长期激励机制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新零售门店连锁企业薪酬设计现状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由于薪酬结构单一，员工的薪酬与业绩的关联度较低，难以激发员工的积极性和创造力。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薪酬与业绩关联度低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薪酬水平与市场脱节以及缺乏长期激励机制，导致新零售门店连锁企业人才流失严重，影响企业的稳定和发展。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人才流失严重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部分新零售门店连锁企业在薪酬管理方面存在不规范之处，如薪酬核算不透明、薪酬调整随意等，容易引起员工的不满和抱怨。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薪酬管理不规范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存在的问题与挑战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成果导向薪酬设计策略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https://d.book118.com/305013310030011111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2024-09-16T19:27:53.482</cp:lastPrinted>
  <dcterms:created xsi:type="dcterms:W3CDTF">2024-09-16T11:27:53Z</dcterms:created>
  <dcterms:modified xsi:type="dcterms:W3CDTF">2024-09-16T11:27:55Z</dcterms:modified>
</cp:coreProperties>
</file>