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D6FA7-056B-4AEC-BF8A-B2E8E1DE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75F0E-2067-4100-B3F4-9947E82C6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3DAC5-FCAB-4656-8CBE-0096B2590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2CC57-621F-40D8-B442-6F09804E8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6CABB-1179-49C9-AA6D-9744C39F2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121FF8-1B22-4B9D-94CA-F0B8B6DE6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D2258-A44F-454A-8F88-B1D010A4C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83097-AA37-4574-BCFF-B092BA229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42CAA-51F0-4279-978B-4BA18C7C1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6626F-4388-4F83-B660-3DEDA6F1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CCF07-1FF9-416B-9A40-88915094C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196537" y="2409825"/>
            <a:ext cx="7798926" cy="1467387"/>
          </a:xfrm>
        </p:spPr>
        <p:txBody>
          <a:bodyPr vert="horz" wrap="square" lIns="101600" tIns="0" rIns="76200" bIns="0" rtlCol="0" anchor="ctr" anchorCtr="0">
            <a:normAutofit/>
          </a:bodyPr>
          <a:lstStyle>
            <a:lvl1pPr marL="0" marR="0" indent="0" algn="ctr" fontAlgn="auto">
              <a:lnSpc>
                <a:spcPct val="120000"/>
              </a:lnSpc>
              <a:buClrTx/>
              <a:buSzTx/>
              <a:buFontTx/>
              <a:buNone/>
              <a:defRPr kumimoji="0" lang="zh-CN" altLang="en-US" sz="8600" b="0" i="0" u="none" strike="noStrike" cap="none" spc="400" normalizeH="0" baseline="0" noProof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lnSpc>
                <a:spcPct val="120000"/>
              </a:lnSpc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2196537" y="3920658"/>
            <a:ext cx="7798926" cy="426669"/>
          </a:xfrm>
        </p:spPr>
        <p:txBody>
          <a:bodyPr vert="horz" wrap="square" tIns="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b="0" i="0" spc="1000">
                <a:solidFill>
                  <a:schemeClr val="dk1">
                    <a:lumMod val="100000"/>
                  </a:schemeClr>
                </a:solidFill>
                <a:latin typeface="+mn-ea"/>
                <a:ea typeface="+mn-ea"/>
                <a:cs typeface="汉仪正圆 55简" panose="00020600040101010101" charset="-122"/>
              </a:defRPr>
            </a:lvl1pPr>
          </a:lstStyle>
          <a:p>
            <a:pPr marL="0" lvl="0" algn="ctr">
              <a:lnSpc>
                <a:spcPct val="120000"/>
              </a:lnSpc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2196537" y="1564148"/>
            <a:ext cx="7798926" cy="748482"/>
          </a:xfrm>
        </p:spPr>
        <p:txBody>
          <a:bodyPr vert="horz" wrap="square" lIns="101600" tIns="0" rIns="82550" bIns="0" rtlCol="0" anchor="b" anchorCtr="0">
            <a:normAutofit/>
          </a:bodyPr>
          <a:lstStyle>
            <a:lvl1pPr marL="0" indent="0" algn="ctr">
              <a:buNone/>
              <a:defRPr kumimoji="0" lang="zh-CN" altLang="en-US" sz="2800" b="0" i="0" u="none" strike="noStrike" cap="none" spc="550" normalizeH="0" baseline="0" noProof="1">
                <a:solidFill>
                  <a:schemeClr val="dk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4764986" y="4610295"/>
            <a:ext cx="2662030" cy="516109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>
                <a:solidFill>
                  <a:schemeClr val="lt1"/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476609" y="449943"/>
            <a:ext cx="7238782" cy="1375681"/>
          </a:xfrm>
          <a:noFill/>
        </p:spPr>
        <p:txBody>
          <a:bodyPr wrap="square" rtlCol="0" anchor="b" anchorCtr="0">
            <a:normAutofit fontScale="90000"/>
          </a:bodyPr>
          <a:lstStyle>
            <a:lvl1pPr algn="ctr">
              <a:defRPr lang="zh-CN" altLang="en-US" sz="4200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129284" y="3333694"/>
            <a:ext cx="7933432" cy="1267460"/>
          </a:xfrm>
          <a:noFill/>
          <a:ln>
            <a:noFill/>
          </a:ln>
        </p:spPr>
        <p:txBody>
          <a:bodyPr vert="horz" wrap="square" lIns="101600" tIns="0" rIns="76200" bIns="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600" b="0" i="0" u="none" strike="noStrike" cap="none" spc="0" normalizeH="0" baseline="0">
                <a:solidFill>
                  <a:schemeClr val="dk1"/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lnSpc>
                <a:spcPct val="120000"/>
              </a:lnSpc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733822" y="4685562"/>
            <a:ext cx="6724357" cy="521379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000">
                <a:solidFill>
                  <a:schemeClr val="dk1"/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2129283" y="1651682"/>
            <a:ext cx="7933431" cy="1558234"/>
          </a:xfrm>
          <a:noFill/>
          <a:ln>
            <a:noFill/>
          </a:ln>
        </p:spPr>
        <p:txBody>
          <a:bodyPr wrap="square" tIns="0" bIns="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9600" b="1" spc="100">
                <a:ln w="28575">
                  <a:solidFill>
                    <a:schemeClr val="accent1">
                      <a:lumMod val="50000"/>
                    </a:schemeClr>
                  </a:solidFill>
                </a:ln>
                <a:noFill/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矩形 10"/>
          <p:cNvSpPr/>
          <p:nvPr userDrawn="1">
            <p:custDataLst>
              <p:tags r:id="rId9"/>
            </p:custDataLst>
          </p:nvPr>
        </p:nvSpPr>
        <p:spPr>
          <a:xfrm>
            <a:off x="5313584" y="3175579"/>
            <a:ext cx="1564831" cy="7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>
              <a:solidFill>
                <a:schemeClr val="l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2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364795" y="1422400"/>
            <a:ext cx="7462410" cy="1897380"/>
          </a:xfrm>
          <a:ln w="3175">
            <a:miter lim="400000"/>
          </a:ln>
        </p:spPr>
        <p:txBody>
          <a:bodyPr vert="horz" wrap="square" lIns="101600" tIns="38100" rIns="635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9200" b="0" i="0" u="none" strike="noStrike" cap="none" spc="300" normalizeH="0" baseline="0" noProof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优设标题黑" panose="00000500000000000000" charset="-122"/>
                <a:sym typeface="优设标题黑" panose="00000500000000000000" charset="-122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6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2364160" y="3372303"/>
            <a:ext cx="7463680" cy="867537"/>
          </a:xfrm>
          <a:ln w="3175">
            <a:miter lim="400000"/>
          </a:ln>
        </p:spPr>
        <p:txBody>
          <a:bodyPr vert="horz" wrap="square" lIns="101600" tIns="38100" rIns="76200" bIns="38100" rtlCol="0">
            <a:normAutofit/>
          </a:bodyPr>
          <a:lstStyle>
            <a:lvl1pPr marL="0" indent="0" algn="ctr">
              <a:buNone/>
              <a:defRPr kumimoji="0" lang="zh-CN" altLang="en-US" b="0" i="0" u="none" strike="noStrike" cap="none" spc="200" normalizeH="0" baseline="0" noProof="1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优设标题黑" panose="00000500000000000000" charset="-122"/>
                <a:sym typeface="优设标题黑" panose="00000500000000000000" charset="-122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3944675" y="4462907"/>
            <a:ext cx="4302650" cy="659625"/>
          </a:xfrm>
          <a:ln w="3175">
            <a:miter lim="400000"/>
          </a:ln>
        </p:spPr>
        <p:txBody>
          <a:bodyPr wrap="square" lIns="101600" tIns="0" rIns="82550" bIns="0">
            <a:normAutofit/>
          </a:bodyPr>
          <a:lstStyle>
            <a:lvl1pPr marL="0" indent="0" algn="ctr">
              <a:buNone/>
              <a:defRPr lang="zh-CN" altLang="en-US" spc="15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OPPOSans-R"/>
              </a:defRPr>
            </a:lvl1pPr>
          </a:lstStyle>
          <a:p>
            <a:pPr marL="0" lvl="0" algn="ctr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幻灯片8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601" r:id="rId2"/>
    <p:sldLayoutId id="2147497602" r:id="rId3"/>
    <p:sldLayoutId id="2147497603" r:id="rId4"/>
    <p:sldLayoutId id="2147497604" r:id="rId5"/>
    <p:sldLayoutId id="2147497605" r:id="rId6"/>
    <p:sldLayoutId id="2147497606" r:id="rId7"/>
    <p:sldLayoutId id="2147497607" r:id="rId8"/>
    <p:sldLayoutId id="2147497608" r:id="rId9"/>
    <p:sldLayoutId id="2147497609" r:id="rId10"/>
    <p:sldLayoutId id="21474976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131132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幼儿园中培养幼儿动手能力的方法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年份"/>
          <p:cNvSpPr>
            <a:spLocks noGrp="1"/>
          </p:cNvSpPr>
          <p:nvPr>
            <p:ph type="body" sz="quarter" idx="15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847685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1624427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47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培养幼儿动手能力的意义</a:t>
            </a:r>
            <a:endParaRPr lang="zh-CN" altLang="en-US" sz="19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4417803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5194545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幼儿园中培养幼儿动手能力的常见方法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7987920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8764662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47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如何通过游戏培养幼儿的动手能力</a:t>
            </a:r>
            <a:endParaRPr lang="zh-CN" altLang="en-US" sz="19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847685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1624427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如何通过日常生活培养幼儿的动手能力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4417803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5194545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如何通过家园共育培养幼儿的动手能力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7987920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8764662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473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培养幼儿动手能力的注意事项</a:t>
            </a:r>
            <a:endParaRPr lang="zh-CN" altLang="en-US" sz="19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培养幼儿动手能力的意义</a:t>
            </a:r>
            <a:endParaRPr lang="zh-CN" altLang="en-US"/>
          </a:p>
        </p:txBody>
      </p:sp>
      <p:sp>
        <p:nvSpPr>
          <p:cNvPr id="104885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促进幼儿智力发展</a:t>
            </a:r>
            <a:endParaRPr lang="zh-CN" altLang="en-US"/>
          </a:p>
        </p:txBody>
      </p:sp>
      <p:sp>
        <p:nvSpPr>
          <p:cNvPr id="10489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动手操作能够促进幼儿大脑的发育和神经系统的形成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通过动手操作，幼儿可以学习新知识，培养学习兴趣和探索精神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动手能力的培养有助于培养幼儿的自信心和解决问题的能力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动手能力的培养有助于提高幼儿的观察力、思维力和创造力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培养幼儿独立解决问题的能力</a:t>
            </a:r>
            <a:endParaRPr lang="zh-CN" altLang="en-US"/>
          </a:p>
        </p:txBody>
      </p:sp>
      <p:sp>
        <p:nvSpPr>
          <p:cNvPr id="10489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培养幼儿动手能力有助于提高其独立解决问题的能力，因为动手操作能够激发幼儿的思维能力和创造力。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通过动手操作，幼儿可以学习如何应对困难和挑战，从而培养其解决问题的能力。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在动手操作过程中，幼儿需要独立思考和自主探究，这有助于培养其自主解决问题的能力。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培养幼儿动手能力还能够促进其综合素质的发展，为其未来的学习和成长奠定基础。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增强幼儿的自信心和创造力</a:t>
            </a:r>
            <a:endParaRPr lang="zh-CN" altLang="en-US"/>
          </a:p>
        </p:txBody>
      </p:sp>
      <p:sp>
        <p:nvSpPr>
          <p:cNvPr id="10490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动手能力强的幼儿更自信，能够独立完成任务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动手能力有助于培养幼儿的创造力和想象力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通过动手操作，幼儿可以更好地表达自己的想法和感受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培养动手能力有助于提高幼儿解决问题的能力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幼儿园中培养幼儿动手能力的常见方法</a:t>
            </a:r>
            <a:endParaRPr lang="zh-CN" altLang="en-US"/>
          </a:p>
        </p:txBody>
      </p:sp>
      <p:sp>
        <p:nvSpPr>
          <p:cNvPr id="104909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手工制作活动</a:t>
            </a:r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手工制作活动是培养幼儿动手能力的常见方法之一，通过引导幼儿参与手工制作，可以锻炼其手眼协调能力和精细动作能力。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在幼儿园中，教师可以组织各种形式的手工制作活动，如制作手链、折纸、绘画等，激发幼儿的兴趣和创造力。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在手工制作活动中，教师需要给予幼儿适当的指导和鼓励，帮助幼儿完成作品，增强其自信心和成就感。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除了手工制作活动，还有其他培养幼儿动手能力的方法，如搭积木、拼图等，教师可以根据幼儿的年龄和兴趣选择合适的方法。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绘画和涂鸦</a:t>
            </a:r>
            <a:endParaRPr lang="zh-CN" altLang="en-US"/>
          </a:p>
        </p:txBody>
      </p:sp>
      <p:sp>
        <p:nvSpPr>
          <p:cNvPr id="104918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绘画和涂鸦是培养幼儿动手能力的常见方法之一，可以帮助幼儿发挥想象力和创造力，同时锻炼手眼协调能力和精细动作能力。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在幼儿园中，教师可以提供各种绘画材料，如水彩笔、油画棒、彩铅等，让幼儿自由选择自己喜欢的颜色和工具进行创作。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教师还可以通过引导幼儿观察周围的事物和环境，激发他们的绘画灵感，让他们通过绘画的方式表达自己的想法和感受。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除了绘画，涂鸦也是培养幼儿动手能力的一种方式。教师可以提供一些涂鸦墙或者涂鸦板，让幼儿用手指或者特殊的涂鸦笔进行创作。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搭积木和拼图游戏</a:t>
            </a:r>
            <a:endParaRPr lang="zh-CN" altLang="en-US"/>
          </a:p>
        </p:txBody>
      </p:sp>
      <p:sp>
        <p:nvSpPr>
          <p:cNvPr id="10492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搭积木：通过选择不同大小和形状的积木搭建，培养幼儿的观察、思考和手眼协调能力。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拼图游戏：通过拼装不同难度和复杂度的拼图，培养幼儿的耐心、细致和空间感知能力。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手工制作：通过制作纸艺、泥塑等手工制品，培养幼儿的创造力、实践能力和动手能力。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绘画：通过绘画活动，培养幼儿的想象力、创造力和手部协调能力。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科学小实验和探索活动</a:t>
            </a:r>
            <a:endParaRPr lang="zh-CN" altLang="en-US"/>
          </a:p>
        </p:txBody>
      </p:sp>
      <p:sp>
        <p:nvSpPr>
          <p:cNvPr id="104929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培养幼儿动手能力：通过科学小实验，让幼儿亲自动手操作，培养动手能力和实践能力。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激发幼儿探索欲望：科学小实验和探索活动能够激发幼儿的好奇心和求知欲，培养幼儿主动学习和探索的兴趣。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提高幼儿观察能力：在科学小实验和探索活动中，幼儿需要仔细观察和记录实验结果，这有助于提高他们的观察能力。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促进幼儿全面发展：科学小实验和探索活动不仅培养幼儿的动手能力，还能够促进幼儿思维、语言和社交能力的发展。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如何通过游戏培养幼儿的动手能力</a:t>
            </a:r>
            <a:endParaRPr lang="zh-CN" altLang="en-US"/>
          </a:p>
        </p:txBody>
      </p:sp>
      <p:sp>
        <p:nvSpPr>
          <p:cNvPr id="104935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5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创造性游戏</a:t>
            </a:r>
            <a:endParaRPr lang="zh-CN" altLang="en-US"/>
          </a:p>
        </p:txBody>
      </p:sp>
      <p:sp>
        <p:nvSpPr>
          <p:cNvPr id="10494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定义：创造性游戏是指幼儿在游戏中自主创造、自由发挥的游戏方式，如角色扮演、拼图、搭积木等。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目的：通过创造性游戏，可以激发幼儿的想象力和创造力，培养其动手能力和解决问题的能力。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方法：教师可以在游戏中引导幼儿发挥想象力，自己设计游戏情节、角色和规则，让幼儿在游戏中自主探索和实践。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效果：创造性游戏不仅可以提高幼儿的动手能力，还可以培养其创造力和想象力，增强其自信心和解决问题的能力。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角色扮演游戏</a:t>
            </a:r>
            <a:endParaRPr lang="zh-CN" altLang="en-US"/>
          </a:p>
        </p:txBody>
      </p:sp>
      <p:sp>
        <p:nvSpPr>
          <p:cNvPr id="10494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定义：幼儿通过扮演不同的角色，模拟现实生活中的场景，培养动手能力和社交技能的游戏。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实施方法：教师设计各种角色扮演游戏，提供道具和材料，引导幼儿自己动手制作玩具、布置场景等。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效果：幼儿在游戏中能够锻炼动手能力、想象力和创造力，增强团队合作意识和社交能力。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目的：通过游戏激发幼儿的好奇心和创造力，提高他们的动手能力和解决问题的能力。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运动游戏</a:t>
            </a:r>
            <a:endParaRPr lang="zh-CN" altLang="en-US"/>
          </a:p>
        </p:txBody>
      </p:sp>
      <p:sp>
        <p:nvSpPr>
          <p:cNvPr id="10495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培养幼儿动手能力的运动游戏种类：如搭积木、拼图、捏泥巴等。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运动游戏对幼儿动手能力的作用：锻炼幼儿的手眼协调、精细动作和创造力。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教师在运动游戏中的指导策略：鼓励幼儿尝试、引导幼儿探索。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运动游戏在不同年龄段的应用：针对不同年龄段的幼儿选择合适的运动游戏。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益智游戏</a:t>
            </a:r>
            <a:endParaRPr lang="zh-CN" altLang="en-US"/>
          </a:p>
        </p:txBody>
      </p:sp>
      <p:sp>
        <p:nvSpPr>
          <p:cNvPr id="10495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培养幼儿动手能力的益智游戏：如拼图、搭积木等，可以锻炼幼儿的手眼协调能力和空间思维能力。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通过游戏激发幼儿动手兴趣：选择幼儿感兴趣的游戏，如角色扮演、探险等，让幼儿在游戏中自然地锻炼动手能力。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引导幼儿自主探索：鼓励幼儿在游戏中自主探索，如自己尝试组装玩具、制作小工艺品等，培养幼儿的创造力和动手能力。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创设游戏化学习环境：在幼儿园中设置游戏化的学习环境，如科学角、手工制作区等，让幼儿在轻松愉快的氛围中学习和成长。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https://d.book118.com/305113113202011040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e86cbb8433644aa19d247ee06475b24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81"/>
  <p:tag name="KSO_WM_TAG_VERSION" val="3.0"/>
  <p:tag name="KSO_WM_UNIT_COMPATIBLE" val="0"/>
  <p:tag name="KSO_WM_UNIT_DEC_AREA_ID" val="4b22e3090f9e4b73af27ef8952005877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ASSEMBLE_CHIP_INDEX" val="571e1f4429a544f5a6a740b47a7f3f1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58"/>
  <p:tag name="KSO_WM_TAG_VERSION" val="3.0"/>
  <p:tag name="KSO_WM_UNIT_COMPATIBLE" val="0"/>
  <p:tag name="KSO_WM_UNIT_DEC_AREA_ID" val="c7dacb5e08fe4cd687c90ad9b1ec3ec1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ASSEMBLE_CHIP_INDEX" val="4dee649fd35d420a9a3413e198dcb0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78"/>
  <p:tag name="KSO_WM_TAG_VERSION" val="3.0"/>
  <p:tag name="KSO_WM_UNIT_COMPATIBLE" val="0"/>
  <p:tag name="KSO_WM_UNIT_DEC_AREA_ID" val="365b0d31126a4ff1ba8e466a49bc9b74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28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ASSEMBLE_CHIP_INDEX" val="979e389e6a354c0c9ed825681abeb28d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727b2054cda7cf43af4205"/>
  <p:tag name="KSO_WM_CHIP_XID" val="61727b2054cda7cf43af4203"/>
  <p:tag name="KSO_WM_TAG_VERSION" val="3.0"/>
  <p:tag name="KSO_WM_UNIT_BLOCK" val="0"/>
  <p:tag name="KSO_WM_UNIT_COMPATIBLE" val="0"/>
  <p:tag name="KSO_WM_UNIT_DEC_AREA_ID" val="0473768cd9534ab599b29c5dd3a3c9b8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2},&quot;ReferentInfo&quot;:{&quot;Id&quot;:&quot;8c269cdb26cf4fcf9d2e6eb1ec24089c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ASSEMBLE_CHIP_INDEX" val="e86cbb8433644aa19d247ee06475b24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81"/>
  <p:tag name="KSO_WM_TAG_VERSION" val="3.0"/>
  <p:tag name="KSO_WM_UNIT_COMPATIBLE" val="0"/>
  <p:tag name="KSO_WM_UNIT_DEC_AREA_ID" val="4b22e3090f9e4b73af27ef8952005877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ASSEMBLE_CHIP_INDEX" val="0f59a2f32cdd4ec8b7d9c1251c32fa2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7b"/>
  <p:tag name="KSO_WM_SLIDE_BACKGROUND_TYPE" val="general"/>
  <p:tag name="KSO_WM_TAG_VERSION" val="3.0"/>
  <p:tag name="KSO_WM_UNIT_COMPATIBLE" val="0"/>
  <p:tag name="KSO_WM_UNIT_DEC_AREA_ID" val="fe96f863ae514ec5b774998b2670a5f5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51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1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515">
      <a:dk1>
        <a:srgbClr val="000000"/>
      </a:dk1>
      <a:lt1>
        <a:srgbClr val="FFFFFF"/>
      </a:lt1>
      <a:dk2>
        <a:srgbClr val="1A2E1D"/>
      </a:dk2>
      <a:lt2>
        <a:srgbClr val="FFFFFF"/>
      </a:lt2>
      <a:accent1>
        <a:srgbClr val="77B082"/>
      </a:accent1>
      <a:accent2>
        <a:srgbClr val="46AC9C"/>
      </a:accent2>
      <a:accent3>
        <a:srgbClr val="16A5B6"/>
      </a:accent3>
      <a:accent4>
        <a:srgbClr val="3599B3"/>
      </a:accent4>
      <a:accent5>
        <a:srgbClr val="6B89C3"/>
      </a:accent5>
      <a:accent6>
        <a:srgbClr val="947691"/>
      </a:accent6>
      <a:hlink>
        <a:srgbClr val="304FFE"/>
      </a:hlink>
      <a:folHlink>
        <a:srgbClr val="492067"/>
      </a:folHlink>
    </a:clrScheme>
    <a:fontScheme name="自定义 60">
      <a:majorFont>
        <a:latin typeface="汉仪正圆-45W"/>
        <a:ea typeface="汉仪糯米团简"/>
        <a:cs typeface="Arial"/>
      </a:majorFont>
      <a:minorFont>
        <a:latin typeface="汉仪正圆-4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汉仪正圆-45W</vt:lpstr>
      <vt:lpstr>汉仪糯米团简</vt:lpstr>
      <vt:lpstr>汉仪正圆 55简</vt:lpstr>
      <vt:lpstr>优设标题黑</vt:lpstr>
      <vt:lpstr>OPPOSans-R</vt:lpstr>
      <vt:lpstr>宋体</vt:lpstr>
      <vt:lpstr>微软雅黑</vt:lpstr>
      <vt:lpstr>Wingdings</vt:lpstr>
      <vt:lpstr>Office Theme</vt:lpstr>
      <vt:lpstr>幼儿园中培养幼儿动手能力的方法</vt:lpstr>
      <vt:lpstr>目录</vt:lpstr>
      <vt:lpstr>培养幼儿动手能力的意义</vt:lpstr>
      <vt:lpstr>促进幼儿智力发展</vt:lpstr>
      <vt:lpstr>培养幼儿独立解决问题的能力</vt:lpstr>
      <vt:lpstr>增强幼儿的自信心和创造力</vt:lpstr>
      <vt:lpstr>幼儿园中培养幼儿动手能力的常见方法</vt:lpstr>
      <vt:lpstr>手工制作活动</vt:lpstr>
      <vt:lpstr>绘画和涂鸦</vt:lpstr>
      <vt:lpstr>搭积木和拼图游戏</vt:lpstr>
      <vt:lpstr>科学小实验和探索活动</vt:lpstr>
      <vt:lpstr>如何通过游戏培养幼儿的动手能力</vt:lpstr>
      <vt:lpstr>创造性游戏</vt:lpstr>
      <vt:lpstr>角色扮演游戏</vt:lpstr>
      <vt:lpstr>运动游戏</vt:lpstr>
      <vt:lpstr>益智游戏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2024-08-31T15:07:58.449</cp:lastPrinted>
  <dcterms:created xsi:type="dcterms:W3CDTF">2024-08-31T07:07:58Z</dcterms:created>
  <dcterms:modified xsi:type="dcterms:W3CDTF">2024-08-31T07:08:01Z</dcterms:modified>
</cp:coreProperties>
</file>