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1BCC9C1-67ED-4677-9F18-F2A3E5A6922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3" name="PlaceHolder 1"/>
          <p:cNvSpPr>
            <a:spLocks noGrp="1"/>
          </p:cNvSpPr>
          <p:nvPr>
            <p:ph type="sldImg"/>
          </p:nvPr>
        </p:nvSpPr>
        <p:spPr>
          <a:xfrm>
            <a:off x="685800" y="1143000"/>
            <a:ext cx="5486040" cy="3085920"/>
          </a:xfrm>
          <a:prstGeom prst="rect">
            <a:avLst/>
          </a:prstGeom>
          <a:ln w="0">
            <a:noFill/>
          </a:ln>
        </p:spPr>
      </p:sp>
      <p:sp>
        <p:nvSpPr>
          <p:cNvPr id="31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B21C91-BAAB-44A8-8B51-B65FC56B3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F324CA-EA4F-4D81-B8A7-9E6728B56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608DE1-F31C-4AE3-911E-0E3CA7EFE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43DE2F-9DFB-4A4B-AB4E-230B4B782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A7AFC9-47A6-40E0-8248-293A10E78F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A04401-1430-4075-862B-4B7B6C6315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E6D094-453B-4B40-BB04-5C16664C1B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60624-BF1C-4DE1-A636-BA142F65D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4B927D-DEB8-40EE-891A-800020410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96D901-DD40-4C6C-BF02-DA8DFE45E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B82197-423E-4656-A587-E224B2092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1449A43-3221-4369-BAA2-45533957DD0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5D871D4-8BFC-4B65-8733-5954128C2C2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13132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培养学生的创造性思维</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培养学生的创造性思维</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创造性思维训练的方法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创造性思维的评价与反馈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创造性思维的实践案例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创造性思维的未来发展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结束语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培养学生的创造性思维</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创造性思维是指在独特的情境下，创造性地表达和利用知识、技能、情感和经验的一种思维方式。培养学生的创造性思维对于他们未来的发展至关重要。本章将深入探讨创造性思维的重要性以及如何有效培养学生的创造性思维能力。</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创造性思维的特点</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不拘一格</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多样性</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变通应变</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灵活性</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独具匠心</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独创性</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创造性思维的好处</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培养学生寻找创新解决方案的能力，提高问题解决效率和成效</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增强解决问题的能力</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激发学生对学习的积极性和兴趣，提高学习效果</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增强学习兴趣</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激发学生的创造潜能，促进新观念和新思维的涌现</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提高创新能力</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如何培养学生的创造性思维</a:t>
            </a:r>
            <a:endParaRPr lang="en-US" sz="3500" b="0" strike="noStrike" spc="-1">
              <a:solidFill>
                <a:srgbClr val="000000"/>
              </a:solidFill>
              <a:latin typeface="Arial"/>
            </a:endParaRPr>
          </a:p>
        </p:txBody>
      </p:sp>
      <p:sp>
        <p:nvSpPr>
          <p:cNvPr id="10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r>
              <a:rPr lang="en-US" sz="2500" b="0" strike="noStrike" spc="148">
                <a:solidFill>
                  <a:schemeClr val="dk1"/>
                </a:solidFill>
                <a:latin typeface="Arial"/>
                <a:ea typeface="微软雅黑"/>
              </a:rPr>
              <a:t>1. </a:t>
            </a:r>
            <a:r>
              <a:rPr lang="zh-CN" sz="2500" b="0" strike="noStrike" spc="148">
                <a:solidFill>
                  <a:schemeClr val="dk1"/>
                </a:solidFill>
                <a:latin typeface="Arial"/>
                <a:ea typeface="微软雅黑"/>
              </a:rPr>
              <a:t>提倡自由探索：给予学生自主学习的空间，让他们自由探索知识领域，激发潜在创造性思维。</a:t>
            </a:r>
            <a:endParaRPr lang="en-US" sz="2500" b="0" strike="noStrike" spc="-1">
              <a:solidFill>
                <a:srgbClr val="000000"/>
              </a:solidFill>
              <a:latin typeface="Arial"/>
            </a:endParaRPr>
          </a:p>
          <a:p>
            <a:r>
              <a:rPr lang="en-US" sz="2500" b="0" strike="noStrike" spc="148">
                <a:solidFill>
                  <a:schemeClr val="dk1"/>
                </a:solidFill>
                <a:latin typeface="Arial"/>
                <a:ea typeface="微软雅黑"/>
              </a:rPr>
              <a:t>2. </a:t>
            </a:r>
            <a:r>
              <a:rPr lang="zh-CN" sz="2500" b="0" strike="noStrike" spc="148">
                <a:solidFill>
                  <a:schemeClr val="dk1"/>
                </a:solidFill>
                <a:latin typeface="Arial"/>
                <a:ea typeface="微软雅黑"/>
              </a:rPr>
              <a:t>鼓励尝试失败：培养学生勇于尝试、敢于失败的精神，从错误中学习，不断提高创造性思维能力。</a:t>
            </a:r>
            <a:endParaRPr lang="en-US" sz="2500" b="0" strike="noStrike" spc="-1">
              <a:solidFill>
                <a:srgbClr val="000000"/>
              </a:solidFill>
              <a:latin typeface="Arial"/>
            </a:endParaRPr>
          </a:p>
          <a:p>
            <a:pPr defTabSz="914400">
              <a:lnSpc>
                <a:spcPct val="130000"/>
              </a:lnSpc>
              <a:tabLst>
                <a:tab pos="0"/>
              </a:tabLst>
            </a:pPr>
            <a:r>
              <a:rPr lang="en-US" sz="2500" b="0" strike="noStrike" spc="148">
                <a:solidFill>
                  <a:schemeClr val="dk1"/>
                </a:solidFill>
                <a:latin typeface="Arial"/>
                <a:ea typeface="微软雅黑"/>
              </a:rPr>
              <a:t>3. </a:t>
            </a:r>
            <a:r>
              <a:rPr lang="zh-CN" sz="2500" b="0" strike="noStrike" spc="148">
                <a:solidFill>
                  <a:schemeClr val="dk1"/>
                </a:solidFill>
                <a:latin typeface="Arial"/>
                <a:ea typeface="微软雅黑"/>
              </a:rPr>
              <a:t>提供多样性的学习资源：提供多种多样的学习资源和活动，开拓学生的思维广度和深度，激发创造力。</a:t>
            </a:r>
            <a:endParaRPr lang="en-US" sz="2500" b="0" strike="noStrike" spc="-1">
              <a:solidFill>
                <a:srgbClr val="000000"/>
              </a:solidFill>
              <a:latin typeface="Arial"/>
            </a:endParaRPr>
          </a:p>
        </p:txBody>
      </p:sp>
      <p:sp>
        <p:nvSpPr>
          <p:cNvPr id="1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创造性思维的要点</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给予学生自主学习的空间</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自由探索</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鼓励学生勇于尝试、敢于失败的精神</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尝试失败</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提供多种多样的学习资源和活动</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多样性资源</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开拓学生思维广度和深度</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激发创造力</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创造性思维训练的方法</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角色扮演</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角色扮演是一种模拟真实场景的方法，可以让学生身临其境地体验不同角色，从而拓展他们的思维。通过扮演不同角色，学生可以尝试不同的视角和解决问题的方式，激发出更多创新的想法。</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头脑风暴</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众人智慧</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集思广益</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不拘一格</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激发创新点子</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从多角度思考</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多元思维</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无限可能</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开放性问题</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艺术表达</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视觉思维</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绘画培养创造性思维</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动感思维</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舞蹈展现想象力</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听觉思维</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音乐激发创新灵感</a:t>
            </a:r>
            <a:endParaRPr lang="en-US" sz="3000" b="0" strike="noStrike" spc="-1">
              <a:solidFill>
                <a:srgbClr val="000000"/>
              </a:solidFill>
              <a:latin typeface="Arial"/>
            </a:endParaRPr>
          </a:p>
        </p:txBody>
      </p:sp>
      <p:sp>
        <p:nvSpPr>
          <p:cNvPr id="13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解决问题的实际能力</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培养学生解决实际问题的能力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锻炼学生处理复杂情况的技能</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跨学科思维能力</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引导学生跨学科交叉思考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培养综合应用知识的能力</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创新管理</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培养学生团队合作和创新管理能力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激发学生创造性思维和行动</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实践应用</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学以致用</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将学习应用于实际问题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实践中检验理论的有效性</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5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创造性思维的评价与反馈</a:t>
            </a:r>
            <a:endParaRPr lang="en-US" sz="3600" b="0" strike="noStrike" spc="-1">
              <a:solidFill>
                <a:schemeClr val="dk1"/>
              </a:solidFill>
              <a:latin typeface="Arial"/>
            </a:endParaRPr>
          </a:p>
        </p:txBody>
      </p:sp>
      <p:sp>
        <p:nvSpPr>
          <p:cNvPr id="1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评估标准</a:t>
            </a:r>
            <a:endParaRPr lang="en-US" sz="3500" b="0" strike="noStrike" spc="-1">
              <a:solidFill>
                <a:srgbClr val="000000"/>
              </a:solidFill>
              <a:latin typeface="Arial"/>
            </a:endParaRPr>
          </a:p>
        </p:txBody>
      </p:sp>
      <p:sp>
        <p:nvSpPr>
          <p:cNvPr id="15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评估创造性思维的成果、过程以及表现是评价学生创造性思维能力的重要标准。创意成果反映了学生创造性思维的产出，创意过程揭示了学生的思维路径，创造性思维表现则是对学生综合创造性能力的综合评估。</a:t>
            </a:r>
            <a:endParaRPr lang="en-US" sz="25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反馈机制</a:t>
            </a:r>
            <a:endParaRPr lang="en-US" sz="3600" b="0" strike="noStrike" spc="-1">
              <a:solidFill>
                <a:schemeClr val="dk1"/>
              </a:solidFill>
              <a:latin typeface="Arial"/>
            </a:endParaRPr>
          </a:p>
        </p:txBody>
      </p:sp>
      <p:sp>
        <p:nvSpPr>
          <p:cNvPr id="16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肯定学生的尝试和努力</a:t>
            </a:r>
            <a:endParaRPr lang="en-US" sz="1500" b="0" strike="noStrike" spc="-1">
              <a:solidFill>
                <a:srgbClr val="000000"/>
              </a:solidFill>
              <a:latin typeface="Arial"/>
            </a:endParaRPr>
          </a:p>
        </p:txBody>
      </p:sp>
      <p:sp>
        <p:nvSpPr>
          <p:cNvPr id="16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肯定性反馈</a:t>
            </a:r>
            <a:endParaRPr lang="en-US" sz="2200" b="0" strike="noStrike" spc="-1">
              <a:solidFill>
                <a:srgbClr val="000000"/>
              </a:solidFill>
              <a:latin typeface="Arial"/>
            </a:endParaRPr>
          </a:p>
        </p:txBody>
      </p:sp>
      <p:sp>
        <p:nvSpPr>
          <p:cNvPr id="16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指导学生下一步的改进方向</a:t>
            </a:r>
            <a:endParaRPr lang="en-US" sz="1500" b="0" strike="noStrike" spc="-1">
              <a:solidFill>
                <a:srgbClr val="000000"/>
              </a:solidFill>
              <a:latin typeface="Arial"/>
            </a:endParaRPr>
          </a:p>
        </p:txBody>
      </p:sp>
      <p:sp>
        <p:nvSpPr>
          <p:cNvPr id="16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建设性反馈</a:t>
            </a:r>
            <a:endParaRPr lang="en-US" sz="2200" b="0" strike="noStrike" spc="-1">
              <a:solidFill>
                <a:srgbClr val="000000"/>
              </a:solidFill>
              <a:latin typeface="Arial"/>
            </a:endParaRPr>
          </a:p>
        </p:txBody>
      </p:sp>
      <p:sp>
        <p:nvSpPr>
          <p:cNvPr id="16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激励学生继续挑战自我</a:t>
            </a:r>
            <a:endParaRPr lang="en-US" sz="1500" b="0" strike="noStrike" spc="-1">
              <a:solidFill>
                <a:srgbClr val="000000"/>
              </a:solidFill>
              <a:latin typeface="Arial"/>
            </a:endParaRPr>
          </a:p>
        </p:txBody>
      </p:sp>
      <p:sp>
        <p:nvSpPr>
          <p:cNvPr id="16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激励性反馈</a:t>
            </a:r>
            <a:endParaRPr lang="en-US" sz="2200" b="0" strike="noStrike" spc="-1">
              <a:solidFill>
                <a:srgbClr val="000000"/>
              </a:solidFill>
              <a:latin typeface="Arial"/>
            </a:endParaRPr>
          </a:p>
        </p:txBody>
      </p:sp>
      <p:sp>
        <p:nvSpPr>
          <p:cNvPr id="16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鼓励创新</a:t>
            </a:r>
            <a:endParaRPr lang="en-US" sz="3600" b="0" strike="noStrike" spc="-1">
              <a:solidFill>
                <a:schemeClr val="dk1"/>
              </a:solidFill>
              <a:latin typeface="Arial"/>
            </a:endParaRPr>
          </a:p>
        </p:txBody>
      </p:sp>
      <p:sp>
        <p:nvSpPr>
          <p:cNvPr id="17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激发学生主动探索的意愿</a:t>
            </a:r>
            <a:endParaRPr lang="en-US" sz="2000" b="0" strike="noStrike" spc="-1">
              <a:solidFill>
                <a:srgbClr val="000000"/>
              </a:solidFill>
              <a:latin typeface="Arial"/>
            </a:endParaRPr>
          </a:p>
        </p:txBody>
      </p:sp>
      <p:sp>
        <p:nvSpPr>
          <p:cNvPr id="17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培养自主意识</a:t>
            </a:r>
            <a:endParaRPr lang="en-US" sz="3000" b="0" strike="noStrike" spc="-1">
              <a:solidFill>
                <a:srgbClr val="000000"/>
              </a:solidFill>
              <a:latin typeface="Arial"/>
            </a:endParaRPr>
          </a:p>
        </p:txBody>
      </p:sp>
      <p:sp>
        <p:nvSpPr>
          <p:cNvPr id="17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让学生相信自己的创造力</a:t>
            </a:r>
            <a:endParaRPr lang="en-US" sz="2000" b="0" strike="noStrike" spc="-1">
              <a:solidFill>
                <a:srgbClr val="000000"/>
              </a:solidFill>
              <a:latin typeface="Arial"/>
            </a:endParaRPr>
          </a:p>
        </p:txBody>
      </p:sp>
      <p:sp>
        <p:nvSpPr>
          <p:cNvPr id="17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提高学生自信心</a:t>
            </a:r>
            <a:endParaRPr lang="en-US" sz="3000" b="0" strike="noStrike" spc="-1">
              <a:solidFill>
                <a:srgbClr val="000000"/>
              </a:solidFill>
              <a:latin typeface="Arial"/>
            </a:endParaRPr>
          </a:p>
        </p:txBody>
      </p:sp>
      <p:sp>
        <p:nvSpPr>
          <p:cNvPr id="17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总结创新要点</a:t>
            </a:r>
            <a:endParaRPr lang="en-US" sz="2200" b="0" strike="noStrike" spc="-1">
              <a:solidFill>
                <a:srgbClr val="000000"/>
              </a:solidFill>
              <a:latin typeface="Arial"/>
            </a:endParaRPr>
          </a:p>
        </p:txBody>
      </p:sp>
      <p:sp>
        <p:nvSpPr>
          <p:cNvPr id="18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概括创新过程中的重要环节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探讨创新策略的有效性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总结成功案例的通用特点</a:t>
            </a:r>
            <a:endParaRPr lang="en-US" sz="1500" b="0" strike="noStrike" spc="-1">
              <a:solidFill>
                <a:srgbClr val="000000"/>
              </a:solidFill>
              <a:latin typeface="Arial"/>
            </a:endParaRPr>
          </a:p>
        </p:txBody>
      </p:sp>
      <p:sp>
        <p:nvSpPr>
          <p:cNvPr id="1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实例分析</a:t>
            </a:r>
            <a:endParaRPr lang="en-US" sz="3600" b="0" strike="noStrike" spc="-1">
              <a:solidFill>
                <a:schemeClr val="dk1"/>
              </a:solidFill>
              <a:latin typeface="Arial"/>
            </a:endParaRPr>
          </a:p>
        </p:txBody>
      </p:sp>
      <p:sp>
        <p:nvSpPr>
          <p:cNvPr id="1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分析成功案例</a:t>
            </a:r>
            <a:endParaRPr lang="en-US" sz="2200" b="0" strike="noStrike" spc="-1">
              <a:solidFill>
                <a:srgbClr val="000000"/>
              </a:solidFill>
              <a:latin typeface="Arial"/>
            </a:endParaRPr>
          </a:p>
        </p:txBody>
      </p:sp>
      <p:sp>
        <p:nvSpPr>
          <p:cNvPr id="19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细致分析成功案例的创新点</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总结案例涉及的创造性思维策略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评估案例的价值和启示</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https://d.book118.com/305131324014011130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培养学生的创造性思维</vt:lpstr>
      <vt:lpstr>目录</vt:lpstr>
      <vt:lpstr>第1章 培养学生的创造性思维</vt:lpstr>
      <vt:lpstr>介绍</vt:lpstr>
      <vt:lpstr>创造性思维的特点</vt:lpstr>
      <vt:lpstr>创造性思维的好处</vt:lpstr>
      <vt:lpstr> </vt:lpstr>
      <vt:lpstr>创造性思维的要点</vt:lpstr>
      <vt:lpstr>第2章 创造性思维训练的方法</vt:lpstr>
      <vt:lpstr> </vt:lpstr>
      <vt:lpstr>头脑风暴</vt:lpstr>
      <vt:lpstr>艺术表达</vt:lpstr>
      <vt:lpstr>实践应用</vt:lpstr>
      <vt:lpstr>第三章 创造性思维的评价与反馈</vt:lpstr>
      <vt:lpstr> </vt:lpstr>
      <vt:lpstr>反馈机制</vt:lpstr>
      <vt:lpstr>鼓励创新</vt:lpstr>
      <vt:lpstr>实例分析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2024-09-29T15:12:04.080</cp:lastPrinted>
  <dcterms:created xsi:type="dcterms:W3CDTF">2024-09-29T07:12:04Z</dcterms:created>
  <dcterms:modified xsi:type="dcterms:W3CDTF">2024-09-29T07:12:06Z</dcterms:modified>
</cp:coreProperties>
</file>