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9610A-F429-46AD-A669-3A8228F94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B3BC45-CAC9-4880-B83F-DE07D6194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2C8D8-E541-4EAB-8425-8DC56B097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745ED9-12EB-4A7B-AF6A-5A3F91333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7E89A8-9C3C-4374-8D09-5AFEE0040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977378-FA49-46EF-9ED0-DB932B572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AF5BD2-2F96-4CB8-A5C7-E1F0E72C8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9EB1DF-A47E-4C6B-AD9F-419077A03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BF0E17-5954-44D1-A08D-A87A73A5C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925CB-0C0C-4621-9A0B-A4111E36D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EB8F4-4F9B-4AFF-9E00-47FC1E295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996C8-B079-464C-9A76-B6388A72ECBA}" type="datetimeFigureOut">
              <a:rPr lang="zh-CN" altLang="en-US" smtClean="0"/>
              <a:t>2024/2/5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4D095-0886-43E1-A5F1-A160C176528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3266"/>
            <a:ext cx="12192000" cy="685146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3266"/>
            <a:ext cx="12192000" cy="6851467"/>
          </a:xfrm>
          <a:prstGeom prst="rect">
            <a:avLst/>
          </a:prstGeom>
        </p:spPr>
      </p:pic>
      <p:sp>
        <p:nvSpPr>
          <p:cNvPr id="7" name="椭圆 6"/>
          <p:cNvSpPr/>
          <p:nvPr userDrawn="1"/>
        </p:nvSpPr>
        <p:spPr>
          <a:xfrm>
            <a:off x="-1226820" y="-1346917"/>
            <a:ext cx="2453640" cy="2453640"/>
          </a:xfrm>
          <a:prstGeom prst="ellipse">
            <a:avLst/>
          </a:prstGeom>
          <a:solidFill>
            <a:srgbClr val="2C71FC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椭圆 7"/>
          <p:cNvSpPr/>
          <p:nvPr userDrawn="1"/>
        </p:nvSpPr>
        <p:spPr>
          <a:xfrm>
            <a:off x="434235" y="314138"/>
            <a:ext cx="792585" cy="792585"/>
          </a:xfrm>
          <a:prstGeom prst="ellipse">
            <a:avLst/>
          </a:prstGeom>
          <a:solidFill>
            <a:srgbClr val="F7CAAC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996C8-B079-464C-9A76-B6388A72ECBA}" type="datetimeFigureOut">
              <a:rPr lang="zh-CN" altLang="en-US" smtClean="0"/>
              <a:t>2024/2/5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4D095-0886-43E1-A5F1-A160C176528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996C8-B079-464C-9A76-B6388A72ECBA}" type="datetimeFigureOut">
              <a:rPr lang="zh-CN" altLang="en-US" smtClean="0"/>
              <a:t>2024/2/5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4D095-0886-43E1-A5F1-A160C176528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996C8-B079-464C-9A76-B6388A72ECBA}" type="datetimeFigureOut">
              <a:rPr lang="zh-CN" altLang="en-US" smtClean="0"/>
              <a:t>2024/2/5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4D095-0886-43E1-A5F1-A160C176528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996C8-B079-464C-9A76-B6388A72ECBA}" type="datetimeFigureOut">
              <a:rPr lang="zh-CN" altLang="en-US" smtClean="0"/>
              <a:t>2024/2/5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4D095-0886-43E1-A5F1-A160C176528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996C8-B079-464C-9A76-B6388A72ECBA}" type="datetimeFigureOut">
              <a:rPr lang="zh-CN" altLang="en-US" smtClean="0"/>
              <a:t>2024/2/5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4D095-0886-43E1-A5F1-A160C176528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996C8-B079-464C-9A76-B6388A72ECBA}" type="datetimeFigureOut">
              <a:rPr lang="zh-CN" altLang="en-US" smtClean="0"/>
              <a:t>2024/2/5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4D095-0886-43E1-A5F1-A160C176528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996C8-B079-464C-9A76-B6388A72ECBA}" type="datetimeFigureOut">
              <a:rPr lang="zh-CN" altLang="en-US" smtClean="0"/>
              <a:t>2024/2/5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4D095-0886-43E1-A5F1-A160C176528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996C8-B079-464C-9A76-B6388A72ECBA}" type="datetimeFigureOut">
              <a:rPr lang="zh-CN" altLang="en-US" smtClean="0"/>
              <a:t>2024/2/5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4D095-0886-43E1-A5F1-A160C176528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996C8-B079-464C-9A76-B6388A72ECBA}" type="datetimeFigureOut">
              <a:rPr lang="zh-CN" altLang="en-US" smtClean="0"/>
              <a:t>2024/2/5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4D095-0886-43E1-A5F1-A160C176528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78996C8-B079-464C-9A76-B6388A72ECBA}" type="datetimeFigureOut">
              <a:rPr lang="zh-CN" altLang="en-US" smtClean="0"/>
              <a:t>2024/2/5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824D095-0886-43E1-A5F1-A160C176528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31200222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55"/>
          <p:cNvSpPr>
            <a:spLocks noChangeArrowheads="1"/>
          </p:cNvSpPr>
          <p:nvPr/>
        </p:nvSpPr>
        <p:spPr bwMode="auto">
          <a:xfrm>
            <a:off x="1960563" y="2093913"/>
            <a:ext cx="8775700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4572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4572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4572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4572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itchFamily="34" charset="0"/>
              <a:buNone/>
            </a:pPr>
            <a:r>
              <a:rPr lang="en-US" altLang="zh-CN" sz="60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2024</a:t>
            </a:r>
            <a:r>
              <a:rPr lang="zh-CN" altLang="en-US" sz="60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年度 人才盘点分析</a:t>
            </a:r>
          </a:p>
        </p:txBody>
      </p:sp>
      <p:sp>
        <p:nvSpPr>
          <p:cNvPr id="6" name="等腰三角形 87"/>
          <p:cNvSpPr>
            <a:spLocks noChangeArrowheads="1"/>
          </p:cNvSpPr>
          <p:nvPr/>
        </p:nvSpPr>
        <p:spPr bwMode="auto">
          <a:xfrm>
            <a:off x="-435429" y="5399314"/>
            <a:ext cx="3831546" cy="1698172"/>
          </a:xfrm>
          <a:prstGeom prst="ellipse">
            <a:avLst/>
          </a:prstGeom>
          <a:solidFill>
            <a:srgbClr val="FFF2CC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42719B"/>
                </a:solidFill>
                <a:bevel/>
              </a14:hiddenLine>
            </a:ext>
          </a:extLst>
        </p:spPr>
        <p:txBody>
          <a:bodyPr anchor="ctr"/>
          <a:lstStyle>
            <a:defPPr>
              <a:defRPr lang="en-US"/>
            </a:defPPr>
            <a:lvl1pPr marL="0" algn="l" defTabSz="4572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4572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4572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4572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4572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itchFamily="34" charset="0"/>
              <a:buNone/>
            </a:pPr>
            <a:endParaRPr lang="zh-CN" altLang="zh-CN" sz="18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7" name="等腰三角形 88"/>
          <p:cNvSpPr>
            <a:spLocks noChangeArrowheads="1"/>
          </p:cNvSpPr>
          <p:nvPr/>
        </p:nvSpPr>
        <p:spPr bwMode="auto">
          <a:xfrm>
            <a:off x="1856550" y="5952020"/>
            <a:ext cx="3527488" cy="1054724"/>
          </a:xfrm>
          <a:prstGeom prst="ellipse">
            <a:avLst/>
          </a:prstGeom>
          <a:solidFill>
            <a:srgbClr val="F7CAAC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42719B"/>
                </a:solidFill>
                <a:bevel/>
              </a14:hiddenLine>
            </a:ext>
          </a:extLst>
        </p:spPr>
        <p:txBody>
          <a:bodyPr anchor="ctr"/>
          <a:lstStyle>
            <a:defPPr>
              <a:defRPr lang="en-US"/>
            </a:defPPr>
            <a:lvl1pPr marL="0" algn="l" defTabSz="4572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4572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4572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4572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4572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itchFamily="34" charset="0"/>
              <a:buNone/>
            </a:pPr>
            <a:endParaRPr lang="zh-CN" altLang="zh-CN" sz="18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8" name="等腰三角形 89"/>
          <p:cNvSpPr>
            <a:spLocks noChangeArrowheads="1"/>
          </p:cNvSpPr>
          <p:nvPr/>
        </p:nvSpPr>
        <p:spPr bwMode="auto">
          <a:xfrm>
            <a:off x="4061590" y="5509475"/>
            <a:ext cx="3317934" cy="1569926"/>
          </a:xfrm>
          <a:prstGeom prst="ellipse">
            <a:avLst/>
          </a:prstGeom>
          <a:solidFill>
            <a:srgbClr val="0558FF">
              <a:alpha val="69019"/>
            </a:srgbClr>
          </a:solidFill>
          <a:ln>
            <a:noFill/>
          </a:ln>
        </p:spPr>
        <p:txBody>
          <a:bodyPr anchor="ctr"/>
          <a:lstStyle>
            <a:defPPr>
              <a:defRPr lang="en-US"/>
            </a:defPPr>
            <a:lvl1pPr marL="0" algn="l" defTabSz="4572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4572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4572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4572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4572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itchFamily="34" charset="0"/>
              <a:buNone/>
            </a:pPr>
            <a:endParaRPr lang="zh-CN" altLang="zh-CN" sz="18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9" name="等腰三角形 90"/>
          <p:cNvSpPr>
            <a:spLocks noChangeArrowheads="1"/>
          </p:cNvSpPr>
          <p:nvPr/>
        </p:nvSpPr>
        <p:spPr bwMode="auto">
          <a:xfrm>
            <a:off x="6412127" y="5399314"/>
            <a:ext cx="2163334" cy="1698172"/>
          </a:xfrm>
          <a:prstGeom prst="ellipse">
            <a:avLst/>
          </a:prstGeom>
          <a:solidFill>
            <a:srgbClr val="FFD966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42719B"/>
                </a:solidFill>
                <a:bevel/>
              </a14:hiddenLine>
            </a:ext>
          </a:extLst>
        </p:spPr>
        <p:txBody>
          <a:bodyPr anchor="ctr"/>
          <a:lstStyle>
            <a:defPPr>
              <a:defRPr lang="en-US"/>
            </a:defPPr>
            <a:lvl1pPr marL="0" algn="l" defTabSz="4572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4572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4572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4572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4572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itchFamily="34" charset="0"/>
              <a:buNone/>
            </a:pPr>
            <a:endParaRPr lang="zh-CN" altLang="zh-CN" sz="18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0" name="等腰三角形 91"/>
          <p:cNvSpPr>
            <a:spLocks noChangeArrowheads="1"/>
          </p:cNvSpPr>
          <p:nvPr/>
        </p:nvSpPr>
        <p:spPr bwMode="auto">
          <a:xfrm>
            <a:off x="7082581" y="5004253"/>
            <a:ext cx="5832576" cy="2158094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txBody>
          <a:bodyPr anchor="ctr"/>
          <a:lstStyle>
            <a:defPPr>
              <a:defRPr lang="en-US"/>
            </a:defPPr>
            <a:lvl1pPr marL="0" algn="l" defTabSz="4572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4572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4572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4572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4572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4572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itchFamily="34" charset="0"/>
              <a:buNone/>
            </a:pPr>
            <a:endParaRPr lang="zh-CN" altLang="zh-CN" sz="18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文本框 2"/>
          <p:cNvSpPr txBox="1">
            <a:spLocks noChangeArrowheads="1"/>
          </p:cNvSpPr>
          <p:nvPr/>
        </p:nvSpPr>
        <p:spPr bwMode="auto">
          <a:xfrm>
            <a:off x="2826987" y="5178077"/>
            <a:ext cx="2375794" cy="83099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人才盘点</a:t>
            </a:r>
            <a:endParaRPr lang="en-US" altLang="zh-CN" sz="24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要盘点什么</a:t>
            </a:r>
          </a:p>
        </p:txBody>
      </p:sp>
      <p:sp>
        <p:nvSpPr>
          <p:cNvPr id="32" name="文本框 2"/>
          <p:cNvSpPr txBox="1">
            <a:spLocks noChangeArrowheads="1"/>
          </p:cNvSpPr>
          <p:nvPr/>
        </p:nvSpPr>
        <p:spPr bwMode="auto">
          <a:xfrm>
            <a:off x="5202781" y="5171670"/>
            <a:ext cx="2375794" cy="83099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怎样进行</a:t>
            </a:r>
            <a:endParaRPr lang="en-US" altLang="zh-CN" sz="24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人才盘点</a:t>
            </a:r>
            <a:endParaRPr lang="en-US" altLang="zh-CN" sz="24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3" name="文本框 2"/>
          <p:cNvSpPr txBox="1">
            <a:spLocks noChangeArrowheads="1"/>
          </p:cNvSpPr>
          <p:nvPr/>
        </p:nvSpPr>
        <p:spPr bwMode="auto">
          <a:xfrm>
            <a:off x="7578575" y="5159342"/>
            <a:ext cx="2375794" cy="83099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人才盘点</a:t>
            </a:r>
            <a:endParaRPr lang="en-US" altLang="zh-CN" sz="24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的结果运用</a:t>
            </a:r>
            <a:endParaRPr lang="en-US" altLang="zh-CN" sz="24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5" name="椭圆 44"/>
          <p:cNvSpPr/>
          <p:nvPr/>
        </p:nvSpPr>
        <p:spPr>
          <a:xfrm>
            <a:off x="4758074" y="753893"/>
            <a:ext cx="713428" cy="713428"/>
          </a:xfrm>
          <a:prstGeom prst="ellipse">
            <a:avLst/>
          </a:prstGeom>
          <a:solidFill>
            <a:srgbClr val="F7CAAC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6" name="椭圆 45"/>
          <p:cNvSpPr/>
          <p:nvPr/>
        </p:nvSpPr>
        <p:spPr>
          <a:xfrm>
            <a:off x="4221356" y="4260385"/>
            <a:ext cx="191910" cy="191910"/>
          </a:xfrm>
          <a:prstGeom prst="ellipse">
            <a:avLst/>
          </a:prstGeom>
          <a:solidFill>
            <a:srgbClr val="6C92C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7" name="椭圆 46"/>
          <p:cNvSpPr/>
          <p:nvPr/>
        </p:nvSpPr>
        <p:spPr>
          <a:xfrm>
            <a:off x="3527463" y="3534603"/>
            <a:ext cx="952500" cy="952500"/>
          </a:xfrm>
          <a:prstGeom prst="ellipse">
            <a:avLst/>
          </a:prstGeom>
          <a:solidFill>
            <a:srgbClr val="FFD966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" name="文本框 47"/>
          <p:cNvSpPr txBox="1"/>
          <p:nvPr/>
        </p:nvSpPr>
        <p:spPr>
          <a:xfrm>
            <a:off x="3629202" y="3626132"/>
            <a:ext cx="77136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>
                <a:solidFill>
                  <a:schemeClr val="bg1"/>
                </a:solidFill>
              </a:rPr>
              <a:t>01</a:t>
            </a:r>
            <a:endParaRPr lang="zh-CN" altLang="en-US" sz="4400" b="1">
              <a:solidFill>
                <a:schemeClr val="bg1"/>
              </a:solidFill>
            </a:endParaRPr>
          </a:p>
        </p:txBody>
      </p:sp>
      <p:sp>
        <p:nvSpPr>
          <p:cNvPr id="49" name="文本框 48"/>
          <p:cNvSpPr txBox="1"/>
          <p:nvPr/>
        </p:nvSpPr>
        <p:spPr>
          <a:xfrm>
            <a:off x="3304738" y="4578632"/>
            <a:ext cx="13163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PART ONE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1" name="文本框 50"/>
          <p:cNvSpPr txBox="1"/>
          <p:nvPr/>
        </p:nvSpPr>
        <p:spPr>
          <a:xfrm>
            <a:off x="5631408" y="4559897"/>
            <a:ext cx="13755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PART TWO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3" name="文本框 52"/>
          <p:cNvSpPr txBox="1"/>
          <p:nvPr/>
        </p:nvSpPr>
        <p:spPr>
          <a:xfrm>
            <a:off x="7850107" y="4573914"/>
            <a:ext cx="15295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PART THREE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7" name="椭圆 56"/>
          <p:cNvSpPr/>
          <p:nvPr/>
        </p:nvSpPr>
        <p:spPr>
          <a:xfrm>
            <a:off x="4869180" y="686969"/>
            <a:ext cx="2453640" cy="2453640"/>
          </a:xfrm>
          <a:prstGeom prst="ellipse">
            <a:avLst/>
          </a:prstGeom>
          <a:solidFill>
            <a:srgbClr val="0558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MH_Others_1"/>
          <p:cNvSpPr txBox="1"/>
          <p:nvPr>
            <p:custDataLst>
              <p:tags r:id="rId2"/>
            </p:custDataLst>
          </p:nvPr>
        </p:nvSpPr>
        <p:spPr>
          <a:xfrm>
            <a:off x="4160902" y="1467321"/>
            <a:ext cx="3955467" cy="847938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Arial" pitchFamily="34" charset="0"/>
              </a:rPr>
              <a:t>Contents</a:t>
            </a:r>
            <a:endParaRPr lang="zh-CN" altLang="en-US" sz="44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cs typeface="Arial" pitchFamily="34" charset="0"/>
            </a:endParaRPr>
          </a:p>
        </p:txBody>
      </p:sp>
      <p:sp>
        <p:nvSpPr>
          <p:cNvPr id="59" name="椭圆 58"/>
          <p:cNvSpPr/>
          <p:nvPr/>
        </p:nvSpPr>
        <p:spPr>
          <a:xfrm>
            <a:off x="5807113" y="3553338"/>
            <a:ext cx="952500" cy="952500"/>
          </a:xfrm>
          <a:prstGeom prst="ellipse">
            <a:avLst/>
          </a:prstGeom>
          <a:solidFill>
            <a:srgbClr val="0558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0" name="文本框 59"/>
          <p:cNvSpPr txBox="1"/>
          <p:nvPr/>
        </p:nvSpPr>
        <p:spPr>
          <a:xfrm>
            <a:off x="5897680" y="3644867"/>
            <a:ext cx="77136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>
                <a:solidFill>
                  <a:schemeClr val="bg1"/>
                </a:solidFill>
              </a:rPr>
              <a:t>02</a:t>
            </a:r>
            <a:endParaRPr lang="zh-CN" altLang="en-US" sz="4400" b="1">
              <a:solidFill>
                <a:schemeClr val="bg1"/>
              </a:solidFill>
            </a:endParaRPr>
          </a:p>
        </p:txBody>
      </p:sp>
      <p:sp>
        <p:nvSpPr>
          <p:cNvPr id="61" name="椭圆 60"/>
          <p:cNvSpPr/>
          <p:nvPr/>
        </p:nvSpPr>
        <p:spPr>
          <a:xfrm>
            <a:off x="6515153" y="4260385"/>
            <a:ext cx="191910" cy="191910"/>
          </a:xfrm>
          <a:prstGeom prst="ellipse">
            <a:avLst/>
          </a:prstGeom>
          <a:solidFill>
            <a:srgbClr val="48A2A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/>
        </p:nvSpPr>
        <p:spPr>
          <a:xfrm>
            <a:off x="8086763" y="3553338"/>
            <a:ext cx="952500" cy="952500"/>
          </a:xfrm>
          <a:prstGeom prst="ellipse">
            <a:avLst/>
          </a:prstGeom>
          <a:solidFill>
            <a:srgbClr val="F7CAAC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文本框 62"/>
          <p:cNvSpPr txBox="1"/>
          <p:nvPr/>
        </p:nvSpPr>
        <p:spPr>
          <a:xfrm>
            <a:off x="8148507" y="3644867"/>
            <a:ext cx="77136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>
                <a:solidFill>
                  <a:schemeClr val="bg1"/>
                </a:solidFill>
              </a:rPr>
              <a:t>03</a:t>
            </a:r>
            <a:endParaRPr lang="zh-CN" altLang="en-US" sz="4400" b="1">
              <a:solidFill>
                <a:schemeClr val="bg1"/>
              </a:solidFill>
            </a:endParaRPr>
          </a:p>
        </p:txBody>
      </p:sp>
      <p:sp>
        <p:nvSpPr>
          <p:cNvPr id="64" name="椭圆 63"/>
          <p:cNvSpPr/>
          <p:nvPr/>
        </p:nvSpPr>
        <p:spPr>
          <a:xfrm>
            <a:off x="8827985" y="4260385"/>
            <a:ext cx="191910" cy="191910"/>
          </a:xfrm>
          <a:prstGeom prst="ellipse">
            <a:avLst/>
          </a:prstGeom>
          <a:solidFill>
            <a:srgbClr val="6C92C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椭圆 10"/>
          <p:cNvSpPr/>
          <p:nvPr/>
        </p:nvSpPr>
        <p:spPr>
          <a:xfrm>
            <a:off x="1586411" y="2133388"/>
            <a:ext cx="2453640" cy="2453640"/>
          </a:xfrm>
          <a:prstGeom prst="ellipse">
            <a:avLst/>
          </a:prstGeom>
          <a:solidFill>
            <a:srgbClr val="0558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/>
        </p:nvSpPr>
        <p:spPr>
          <a:xfrm>
            <a:off x="3247466" y="3794443"/>
            <a:ext cx="792585" cy="792585"/>
          </a:xfrm>
          <a:prstGeom prst="ellipse">
            <a:avLst/>
          </a:prstGeom>
          <a:solidFill>
            <a:srgbClr val="F7CAAC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MH_Others_1"/>
          <p:cNvSpPr txBox="1"/>
          <p:nvPr>
            <p:custDataLst>
              <p:tags r:id="rId2"/>
            </p:custDataLst>
          </p:nvPr>
        </p:nvSpPr>
        <p:spPr>
          <a:xfrm>
            <a:off x="835497" y="2936239"/>
            <a:ext cx="3955467" cy="847938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Arial" pitchFamily="34" charset="0"/>
              </a:rPr>
              <a:t>PART 1</a:t>
            </a:r>
            <a:endParaRPr lang="zh-CN" altLang="en-US" sz="44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cs typeface="Arial" pitchFamily="34" charset="0"/>
            </a:endParaRPr>
          </a:p>
        </p:txBody>
      </p:sp>
      <p:sp>
        <p:nvSpPr>
          <p:cNvPr id="16" name="文本框 2"/>
          <p:cNvSpPr txBox="1">
            <a:spLocks noChangeArrowheads="1"/>
          </p:cNvSpPr>
          <p:nvPr/>
        </p:nvSpPr>
        <p:spPr bwMode="auto">
          <a:xfrm>
            <a:off x="5054699" y="2828835"/>
            <a:ext cx="4692678" cy="120032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人才盘点</a:t>
            </a:r>
            <a:endParaRPr lang="en-US" altLang="zh-CN" sz="3600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36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要盘点什么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/>
          <p:cNvGraphicFramePr>
            <a:graphicFrameLocks noGrp="1"/>
          </p:cNvGraphicFramePr>
          <p:nvPr/>
        </p:nvGraphicFramePr>
        <p:xfrm>
          <a:off x="911424" y="1787330"/>
          <a:ext cx="10369152" cy="4242872"/>
        </p:xfrm>
        <a:graphic>
          <a:graphicData uri="http://schemas.openxmlformats.org/drawingml/2006/table">
            <a:tbl>
              <a:tblPr/>
              <a:tblGrid>
                <a:gridCol w="8286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0830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9541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0830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0830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9541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404283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993548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95281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870397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808309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95416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640270">
                <a:tc gridSpan="12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800" b="1" kern="0">
                          <a:ln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</a:ln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人力资源</a:t>
                      </a:r>
                      <a:r>
                        <a:rPr lang="zh-CN" altLang="en-US" sz="2800" b="1" kern="0">
                          <a:ln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</a:ln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总体</a:t>
                      </a:r>
                      <a:r>
                        <a:rPr lang="zh-CN" sz="2800" b="1" kern="0">
                          <a:ln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</a:ln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结构</a:t>
                      </a:r>
                      <a:endParaRPr lang="zh-CN" sz="2800" b="1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558FF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08247">
                <a:tc gridSpan="3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b="1" kern="0">
                          <a:ln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性别结构</a:t>
                      </a:r>
                      <a:endParaRPr lang="zh-CN" sz="1600" b="1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gridSpan="3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b="1" kern="0">
                          <a:ln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年龄结构</a:t>
                      </a:r>
                      <a:endParaRPr lang="zh-CN" sz="1600" b="1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gridSpan="3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b="1" kern="0">
                          <a:ln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学历结构</a:t>
                      </a:r>
                      <a:endParaRPr lang="zh-CN" sz="1600" b="1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gridSpan="3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b="1" kern="0">
                          <a:ln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系统结构</a:t>
                      </a:r>
                      <a:endParaRPr lang="zh-CN" sz="1600" b="1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08247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kern="0">
                          <a:ln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性别</a:t>
                      </a: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kern="0">
                          <a:ln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数量</a:t>
                      </a: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kern="0">
                          <a:ln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比例</a:t>
                      </a: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kern="0">
                          <a:ln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年龄</a:t>
                      </a: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kern="0">
                          <a:ln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人数</a:t>
                      </a: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kern="0">
                          <a:ln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比例</a:t>
                      </a: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kern="0">
                          <a:ln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学历</a:t>
                      </a: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kern="0">
                          <a:ln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数量</a:t>
                      </a: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kern="0">
                          <a:ln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比例</a:t>
                      </a: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kern="0">
                          <a:ln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类别</a:t>
                      </a: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kern="0">
                          <a:ln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数量</a:t>
                      </a: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kern="0">
                          <a:ln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比例</a:t>
                      </a: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3659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kern="0">
                          <a:ln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男</a:t>
                      </a: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kern="0">
                          <a:ln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≤</a:t>
                      </a:r>
                      <a:r>
                        <a:rPr lang="en-US" sz="1600" kern="0">
                          <a:ln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20</a:t>
                      </a: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altLang="en-US" sz="1600" kern="100">
                          <a:ln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/>
                        </a:rPr>
                        <a:t>博士</a:t>
                      </a: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kern="0">
                          <a:ln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管理</a:t>
                      </a: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07326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kern="0">
                          <a:ln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女</a:t>
                      </a: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0">
                          <a:ln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21-25</a:t>
                      </a: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kern="0">
                          <a:ln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硕士</a:t>
                      </a: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kern="0">
                          <a:ln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技术</a:t>
                      </a: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46417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en-US" sz="1600" kern="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en-US" sz="1600" kern="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en-US" sz="1600" kern="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0">
                          <a:ln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26-30</a:t>
                      </a: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kern="0">
                          <a:ln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本科</a:t>
                      </a: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kern="0">
                          <a:ln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营销</a:t>
                      </a: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33075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en-US" sz="1600" kern="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en-US" sz="1600" kern="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en-US" sz="1600" kern="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0">
                          <a:ln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31-35</a:t>
                      </a: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kern="0">
                          <a:ln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大专</a:t>
                      </a: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kern="0">
                          <a:ln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职能</a:t>
                      </a: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1868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en-US" sz="1600" kern="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en-US" sz="1600" kern="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en-US" sz="1600" kern="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0">
                          <a:ln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36-40</a:t>
                      </a: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49897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en-US" sz="1600" kern="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en-US" sz="1600" kern="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en-US" sz="1600" kern="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0">
                          <a:ln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41-45</a:t>
                      </a: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en-US" sz="1600" kern="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en-US" sz="1600" kern="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en-US" sz="1600" kern="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64125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en-US" sz="1600" kern="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en-US" sz="1600" kern="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en-US" sz="1600" kern="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kern="0">
                          <a:ln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≥</a:t>
                      </a:r>
                      <a:r>
                        <a:rPr lang="en-US" sz="1600" kern="0">
                          <a:ln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46</a:t>
                      </a: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en-US" sz="1600" kern="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en-US" sz="1600" kern="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en-US" sz="1600" kern="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en-US" sz="1600" kern="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en-US" sz="1600" kern="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en-US" sz="1600" kern="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59741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kern="0">
                          <a:ln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合计</a:t>
                      </a: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0">
                          <a:ln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100%</a:t>
                      </a: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kern="0">
                          <a:ln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　</a:t>
                      </a: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0">
                          <a:ln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100%</a:t>
                      </a: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kern="0">
                          <a:ln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　</a:t>
                      </a: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0">
                          <a:ln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100%</a:t>
                      </a: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1600" kern="0">
                          <a:ln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　</a:t>
                      </a: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1600" kern="0">
                          <a:ln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</a:ln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宋体" panose="02010600030101010101" pitchFamily="2" charset="-122"/>
                        </a:rPr>
                        <a:t>100%</a:t>
                      </a:r>
                      <a:endParaRPr lang="zh-CN" sz="1600" kern="100">
                        <a:ln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ln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5405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3" name="矩形 2"/>
          <p:cNvSpPr/>
          <p:nvPr/>
        </p:nvSpPr>
        <p:spPr>
          <a:xfrm>
            <a:off x="911424" y="827798"/>
            <a:ext cx="3775393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85240"/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人才盘点应该盘点什么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Line 31"/>
          <p:cNvSpPr>
            <a:spLocks noChangeShapeType="1"/>
          </p:cNvSpPr>
          <p:nvPr/>
        </p:nvSpPr>
        <p:spPr bwMode="auto">
          <a:xfrm flipV="1">
            <a:off x="4848046" y="2963670"/>
            <a:ext cx="311055" cy="506255"/>
          </a:xfrm>
          <a:prstGeom prst="line">
            <a:avLst/>
          </a:prstGeom>
          <a:noFill/>
          <a:ln w="9525">
            <a:solidFill>
              <a:schemeClr val="tx1">
                <a:lumMod val="75000"/>
                <a:lumOff val="25000"/>
              </a:schemeClr>
            </a:solidFill>
            <a:round/>
            <a:tailEnd type="triangle" w="sm" len="lg"/>
          </a:ln>
          <a:effectLst/>
        </p:spPr>
        <p:txBody>
          <a:bodyPr wrap="none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Line 31"/>
          <p:cNvSpPr>
            <a:spLocks noChangeShapeType="1"/>
          </p:cNvSpPr>
          <p:nvPr/>
        </p:nvSpPr>
        <p:spPr bwMode="auto">
          <a:xfrm flipH="1">
            <a:off x="4743255" y="2457415"/>
            <a:ext cx="655230" cy="1012510"/>
          </a:xfrm>
          <a:prstGeom prst="line">
            <a:avLst/>
          </a:prstGeom>
          <a:noFill/>
          <a:ln w="9525">
            <a:solidFill>
              <a:schemeClr val="tx1">
                <a:lumMod val="75000"/>
                <a:lumOff val="25000"/>
              </a:schemeClr>
            </a:solidFill>
            <a:round/>
            <a:tailEnd type="triangle" w="sm" len="lg"/>
          </a:ln>
          <a:effectLst/>
        </p:spPr>
        <p:txBody>
          <a:bodyPr wrap="none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Line 31"/>
          <p:cNvSpPr>
            <a:spLocks noChangeShapeType="1"/>
          </p:cNvSpPr>
          <p:nvPr/>
        </p:nvSpPr>
        <p:spPr bwMode="auto">
          <a:xfrm flipV="1">
            <a:off x="5703212" y="5409743"/>
            <a:ext cx="1075848" cy="0"/>
          </a:xfrm>
          <a:prstGeom prst="line">
            <a:avLst/>
          </a:prstGeom>
          <a:noFill/>
          <a:ln w="9525">
            <a:solidFill>
              <a:schemeClr val="tx1">
                <a:lumMod val="75000"/>
                <a:lumOff val="25000"/>
              </a:schemeClr>
            </a:solidFill>
            <a:round/>
            <a:tailEnd type="triangle" w="sm" len="lg"/>
          </a:ln>
          <a:effectLst/>
        </p:spPr>
        <p:txBody>
          <a:bodyPr wrap="none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Line 31"/>
          <p:cNvSpPr>
            <a:spLocks noChangeShapeType="1"/>
          </p:cNvSpPr>
          <p:nvPr/>
        </p:nvSpPr>
        <p:spPr bwMode="auto">
          <a:xfrm flipH="1" flipV="1">
            <a:off x="5559195" y="5503713"/>
            <a:ext cx="1330966" cy="0"/>
          </a:xfrm>
          <a:prstGeom prst="line">
            <a:avLst/>
          </a:prstGeom>
          <a:noFill/>
          <a:ln w="9525">
            <a:solidFill>
              <a:schemeClr val="tx1">
                <a:lumMod val="75000"/>
                <a:lumOff val="25000"/>
              </a:schemeClr>
            </a:solidFill>
            <a:round/>
            <a:tailEnd type="triangle" w="sm" len="lg"/>
          </a:ln>
          <a:effectLst/>
        </p:spPr>
        <p:txBody>
          <a:bodyPr wrap="none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TextBox 45"/>
          <p:cNvSpPr txBox="1"/>
          <p:nvPr/>
        </p:nvSpPr>
        <p:spPr>
          <a:xfrm>
            <a:off x="4837555" y="1825312"/>
            <a:ext cx="2088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战略方向</a:t>
            </a:r>
          </a:p>
        </p:txBody>
      </p:sp>
      <p:sp>
        <p:nvSpPr>
          <p:cNvPr id="7" name="TextBox 52"/>
          <p:cNvSpPr txBox="1"/>
          <p:nvPr/>
        </p:nvSpPr>
        <p:spPr>
          <a:xfrm>
            <a:off x="3404454" y="2602974"/>
            <a:ext cx="7508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</a:rPr>
              <a:t>◇经验</a:t>
            </a:r>
            <a:endParaRPr lang="en-US" altLang="zh-CN" sz="16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</a:rPr>
              <a:t>◇技能</a:t>
            </a:r>
            <a:endParaRPr lang="en-US" altLang="zh-CN" sz="16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</a:rPr>
              <a:t>◇思维</a:t>
            </a:r>
          </a:p>
        </p:txBody>
      </p:sp>
      <p:sp>
        <p:nvSpPr>
          <p:cNvPr id="8" name="TextBox 53"/>
          <p:cNvSpPr txBox="1"/>
          <p:nvPr/>
        </p:nvSpPr>
        <p:spPr>
          <a:xfrm>
            <a:off x="8257751" y="2356754"/>
            <a:ext cx="165618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</a:rPr>
              <a:t>◇组织架构</a:t>
            </a:r>
            <a:endParaRPr lang="en-US" altLang="zh-CN" sz="16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</a:rPr>
              <a:t>◇岗位设计</a:t>
            </a:r>
            <a:endParaRPr lang="en-US" altLang="zh-CN" sz="16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</a:rPr>
              <a:t>◇业务流程</a:t>
            </a:r>
            <a:endParaRPr lang="en-US" altLang="zh-CN" sz="16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</a:rPr>
              <a:t>◇公司品牌</a:t>
            </a:r>
            <a:endParaRPr lang="en-US" altLang="zh-CN" sz="16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</a:rPr>
              <a:t>◇企业文化</a:t>
            </a:r>
          </a:p>
        </p:txBody>
      </p:sp>
      <p:sp>
        <p:nvSpPr>
          <p:cNvPr id="9" name="矩形 8"/>
          <p:cNvSpPr/>
          <p:nvPr/>
        </p:nvSpPr>
        <p:spPr>
          <a:xfrm>
            <a:off x="4886230" y="5805264"/>
            <a:ext cx="6092825" cy="830997"/>
          </a:xfrm>
          <a:prstGeom prst="rect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txBody>
          <a:bodyPr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</a:rPr>
              <a:t>没有战略我们会失去方向     </a:t>
            </a:r>
            <a:endParaRPr lang="en-US" altLang="zh-CN" sz="16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</a:rPr>
              <a:t>人才战略是企业整体战略中的重要一环</a:t>
            </a:r>
          </a:p>
          <a:p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</a:rPr>
              <a:t>人才盘点则是实现人才战略的重要工具</a:t>
            </a:r>
          </a:p>
        </p:txBody>
      </p:sp>
      <p:sp>
        <p:nvSpPr>
          <p:cNvPr id="10" name="矩形 9"/>
          <p:cNvSpPr/>
          <p:nvPr/>
        </p:nvSpPr>
        <p:spPr>
          <a:xfrm>
            <a:off x="910630" y="1033572"/>
            <a:ext cx="4464496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85240">
              <a:defRPr/>
            </a:pP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人才盘点的三个层面  </a:t>
            </a:r>
            <a:endParaRPr lang="en-US" altLang="zh-CN" sz="28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右箭头 2"/>
          <p:cNvSpPr/>
          <p:nvPr/>
        </p:nvSpPr>
        <p:spPr>
          <a:xfrm>
            <a:off x="6530121" y="1905271"/>
            <a:ext cx="360040" cy="261610"/>
          </a:xfrm>
          <a:prstGeom prst="rightArrow">
            <a:avLst/>
          </a:prstGeom>
          <a:solidFill>
            <a:srgbClr val="E54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2" name="Line 31"/>
          <p:cNvSpPr>
            <a:spLocks noChangeShapeType="1"/>
          </p:cNvSpPr>
          <p:nvPr/>
        </p:nvSpPr>
        <p:spPr bwMode="auto">
          <a:xfrm flipH="1" flipV="1">
            <a:off x="7075732" y="3113059"/>
            <a:ext cx="250967" cy="387037"/>
          </a:xfrm>
          <a:prstGeom prst="line">
            <a:avLst/>
          </a:prstGeom>
          <a:noFill/>
          <a:ln w="9525">
            <a:solidFill>
              <a:schemeClr val="tx1">
                <a:lumMod val="75000"/>
                <a:lumOff val="25000"/>
              </a:schemeClr>
            </a:solidFill>
            <a:round/>
            <a:tailEnd type="triangle" w="sm" len="lg"/>
          </a:ln>
          <a:effectLst/>
        </p:spPr>
        <p:txBody>
          <a:bodyPr wrap="none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Line 31"/>
          <p:cNvSpPr>
            <a:spLocks noChangeShapeType="1"/>
          </p:cNvSpPr>
          <p:nvPr/>
        </p:nvSpPr>
        <p:spPr bwMode="auto">
          <a:xfrm>
            <a:off x="7107449" y="3004973"/>
            <a:ext cx="316208" cy="483541"/>
          </a:xfrm>
          <a:prstGeom prst="line">
            <a:avLst/>
          </a:prstGeom>
          <a:noFill/>
          <a:ln w="9525">
            <a:solidFill>
              <a:schemeClr val="tx1">
                <a:lumMod val="75000"/>
                <a:lumOff val="25000"/>
              </a:schemeClr>
            </a:solidFill>
            <a:round/>
            <a:tailEnd type="triangle" w="sm" len="lg"/>
          </a:ln>
          <a:effectLst/>
        </p:spPr>
        <p:txBody>
          <a:bodyPr wrap="none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椭圆 13"/>
          <p:cNvSpPr/>
          <p:nvPr/>
        </p:nvSpPr>
        <p:spPr>
          <a:xfrm>
            <a:off x="3686988" y="3505818"/>
            <a:ext cx="2194683" cy="2194683"/>
          </a:xfrm>
          <a:prstGeom prst="ellipse">
            <a:avLst/>
          </a:prstGeom>
          <a:solidFill>
            <a:srgbClr val="FFF2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5" name="TextBox 46"/>
          <p:cNvSpPr txBox="1"/>
          <p:nvPr/>
        </p:nvSpPr>
        <p:spPr>
          <a:xfrm>
            <a:off x="4042083" y="4284842"/>
            <a:ext cx="14023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团队及</a:t>
            </a:r>
            <a:endParaRPr lang="en-US" altLang="zh-CN" sz="20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成员素质</a:t>
            </a:r>
          </a:p>
        </p:txBody>
      </p:sp>
      <p:sp>
        <p:nvSpPr>
          <p:cNvPr id="16" name="椭圆 15"/>
          <p:cNvSpPr/>
          <p:nvPr/>
        </p:nvSpPr>
        <p:spPr>
          <a:xfrm>
            <a:off x="6525191" y="3505818"/>
            <a:ext cx="2194683" cy="2194683"/>
          </a:xfrm>
          <a:prstGeom prst="ellipse">
            <a:avLst/>
          </a:prstGeom>
          <a:solidFill>
            <a:srgbClr val="2C71F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7" name="TextBox 56"/>
          <p:cNvSpPr txBox="1"/>
          <p:nvPr/>
        </p:nvSpPr>
        <p:spPr>
          <a:xfrm>
            <a:off x="6927930" y="4306629"/>
            <a:ext cx="14023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企业的</a:t>
            </a:r>
            <a:endParaRPr lang="en-US" altLang="zh-CN" sz="20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综合能力</a:t>
            </a:r>
          </a:p>
        </p:txBody>
      </p:sp>
      <p:sp>
        <p:nvSpPr>
          <p:cNvPr id="18" name="椭圆 17"/>
          <p:cNvSpPr/>
          <p:nvPr/>
        </p:nvSpPr>
        <p:spPr>
          <a:xfrm>
            <a:off x="5070870" y="1285133"/>
            <a:ext cx="2194683" cy="2194683"/>
          </a:xfrm>
          <a:prstGeom prst="ellipse">
            <a:avLst/>
          </a:prstGeom>
          <a:solidFill>
            <a:srgbClr val="F7CAA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9" name="TextBox 58"/>
          <p:cNvSpPr txBox="1"/>
          <p:nvPr/>
        </p:nvSpPr>
        <p:spPr>
          <a:xfrm>
            <a:off x="5467039" y="1836021"/>
            <a:ext cx="140234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战略方向</a:t>
            </a:r>
          </a:p>
        </p:txBody>
      </p:sp>
      <p:sp>
        <p:nvSpPr>
          <p:cNvPr id="20" name="TextBox 59"/>
          <p:cNvSpPr txBox="1"/>
          <p:nvPr/>
        </p:nvSpPr>
        <p:spPr>
          <a:xfrm>
            <a:off x="5467039" y="2619792"/>
            <a:ext cx="140234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竞争优势</a:t>
            </a:r>
          </a:p>
        </p:txBody>
      </p:sp>
      <p:sp>
        <p:nvSpPr>
          <p:cNvPr id="21" name="下箭头 4"/>
          <p:cNvSpPr/>
          <p:nvPr/>
        </p:nvSpPr>
        <p:spPr>
          <a:xfrm>
            <a:off x="5973021" y="2265584"/>
            <a:ext cx="390379" cy="383661"/>
          </a:xfrm>
          <a:prstGeom prst="downArrow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39"/>
          <p:cNvSpPr txBox="1"/>
          <p:nvPr/>
        </p:nvSpPr>
        <p:spPr>
          <a:xfrm>
            <a:off x="867998" y="5301028"/>
            <a:ext cx="24974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人力资源储量和结构等是否支持企业战略</a:t>
            </a:r>
          </a:p>
        </p:txBody>
      </p:sp>
      <p:sp>
        <p:nvSpPr>
          <p:cNvPr id="3" name="TextBox 40"/>
          <p:cNvSpPr txBox="1"/>
          <p:nvPr/>
        </p:nvSpPr>
        <p:spPr>
          <a:xfrm>
            <a:off x="3284293" y="1829402"/>
            <a:ext cx="16560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有利于评估与选拔人才</a:t>
            </a:r>
          </a:p>
        </p:txBody>
      </p:sp>
      <p:sp>
        <p:nvSpPr>
          <p:cNvPr id="4" name="TextBox 41"/>
          <p:cNvSpPr txBox="1"/>
          <p:nvPr/>
        </p:nvSpPr>
        <p:spPr>
          <a:xfrm>
            <a:off x="4896169" y="5301028"/>
            <a:ext cx="239966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为下一年度的培训计划提供方向</a:t>
            </a:r>
          </a:p>
        </p:txBody>
      </p:sp>
      <p:sp>
        <p:nvSpPr>
          <p:cNvPr id="5" name="TextBox 42"/>
          <p:cNvSpPr txBox="1"/>
          <p:nvPr/>
        </p:nvSpPr>
        <p:spPr>
          <a:xfrm>
            <a:off x="7209770" y="1829402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是回顾目标管理的有效手段</a:t>
            </a:r>
          </a:p>
        </p:txBody>
      </p:sp>
      <p:sp>
        <p:nvSpPr>
          <p:cNvPr id="6" name="TextBox 43"/>
          <p:cNvSpPr txBox="1"/>
          <p:nvPr/>
        </p:nvSpPr>
        <p:spPr>
          <a:xfrm>
            <a:off x="9148110" y="5301028"/>
            <a:ext cx="183053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重新审视战略的可行性</a:t>
            </a:r>
          </a:p>
        </p:txBody>
      </p:sp>
      <p:sp>
        <p:nvSpPr>
          <p:cNvPr id="7" name="矩形 6"/>
          <p:cNvSpPr/>
          <p:nvPr/>
        </p:nvSpPr>
        <p:spPr>
          <a:xfrm>
            <a:off x="910630" y="1033572"/>
            <a:ext cx="6552728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85240">
              <a:defRPr/>
            </a:pP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人才盘点在理论上的作用  </a:t>
            </a:r>
            <a:endParaRPr lang="en-US" altLang="zh-CN" sz="28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8" name="Group 3"/>
          <p:cNvGrpSpPr/>
          <p:nvPr/>
        </p:nvGrpSpPr>
        <p:grpSpPr>
          <a:xfrm>
            <a:off x="1050566" y="2772576"/>
            <a:ext cx="10090868" cy="2170176"/>
            <a:chOff x="1050566" y="2772576"/>
            <a:chExt cx="10090868" cy="2170176"/>
          </a:xfrm>
        </p:grpSpPr>
        <p:sp>
          <p:nvSpPr>
            <p:cNvPr id="9" name="Block Arc 49"/>
            <p:cNvSpPr/>
            <p:nvPr/>
          </p:nvSpPr>
          <p:spPr>
            <a:xfrm>
              <a:off x="1050566" y="2786644"/>
              <a:ext cx="2156108" cy="2156108"/>
            </a:xfrm>
            <a:prstGeom prst="blockArc">
              <a:avLst>
                <a:gd name="adj1" fmla="val 10800000"/>
                <a:gd name="adj2" fmla="val 0"/>
                <a:gd name="adj3" fmla="val 8077"/>
              </a:avLst>
            </a:prstGeom>
            <a:solidFill>
              <a:srgbClr val="2C71F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schemeClr val="tx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0" name="Block Arc 50"/>
            <p:cNvSpPr/>
            <p:nvPr/>
          </p:nvSpPr>
          <p:spPr>
            <a:xfrm flipV="1">
              <a:off x="3034256" y="2772576"/>
              <a:ext cx="2156108" cy="2156108"/>
            </a:xfrm>
            <a:prstGeom prst="blockArc">
              <a:avLst>
                <a:gd name="adj1" fmla="val 10800000"/>
                <a:gd name="adj2" fmla="val 0"/>
                <a:gd name="adj3" fmla="val 8077"/>
              </a:avLst>
            </a:prstGeom>
            <a:solidFill>
              <a:srgbClr val="F7CAA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schemeClr val="tx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1" name="Block Arc 51"/>
            <p:cNvSpPr/>
            <p:nvPr/>
          </p:nvSpPr>
          <p:spPr>
            <a:xfrm>
              <a:off x="5017946" y="2786644"/>
              <a:ext cx="2156108" cy="2156108"/>
            </a:xfrm>
            <a:prstGeom prst="blockArc">
              <a:avLst>
                <a:gd name="adj1" fmla="val 10800000"/>
                <a:gd name="adj2" fmla="val 0"/>
                <a:gd name="adj3" fmla="val 8077"/>
              </a:avLst>
            </a:prstGeom>
            <a:solidFill>
              <a:srgbClr val="2C71F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schemeClr val="tx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2" name="Block Arc 52"/>
            <p:cNvSpPr/>
            <p:nvPr/>
          </p:nvSpPr>
          <p:spPr>
            <a:xfrm flipV="1">
              <a:off x="7001636" y="2772576"/>
              <a:ext cx="2156108" cy="2156108"/>
            </a:xfrm>
            <a:prstGeom prst="blockArc">
              <a:avLst>
                <a:gd name="adj1" fmla="val 10800000"/>
                <a:gd name="adj2" fmla="val 0"/>
                <a:gd name="adj3" fmla="val 8077"/>
              </a:avLst>
            </a:prstGeom>
            <a:solidFill>
              <a:srgbClr val="F7CAA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schemeClr val="tx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3" name="Block Arc 53"/>
            <p:cNvSpPr/>
            <p:nvPr/>
          </p:nvSpPr>
          <p:spPr>
            <a:xfrm>
              <a:off x="8985326" y="2786644"/>
              <a:ext cx="2156108" cy="2156108"/>
            </a:xfrm>
            <a:prstGeom prst="blockArc">
              <a:avLst>
                <a:gd name="adj1" fmla="val 10800000"/>
                <a:gd name="adj2" fmla="val 0"/>
                <a:gd name="adj3" fmla="val 8077"/>
              </a:avLst>
            </a:prstGeom>
            <a:solidFill>
              <a:srgbClr val="2C71F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schemeClr val="tx1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4" name="Group 7"/>
          <p:cNvGrpSpPr/>
          <p:nvPr/>
        </p:nvGrpSpPr>
        <p:grpSpPr>
          <a:xfrm>
            <a:off x="7471157" y="3242097"/>
            <a:ext cx="1217066" cy="1217066"/>
            <a:chOff x="7471157" y="3242097"/>
            <a:chExt cx="1217066" cy="1217066"/>
          </a:xfrm>
        </p:grpSpPr>
        <p:sp>
          <p:nvSpPr>
            <p:cNvPr id="15" name="Oval 58"/>
            <p:cNvSpPr/>
            <p:nvPr/>
          </p:nvSpPr>
          <p:spPr>
            <a:xfrm>
              <a:off x="7471157" y="3242097"/>
              <a:ext cx="1217066" cy="1217066"/>
            </a:xfrm>
            <a:prstGeom prst="ellipse">
              <a:avLst/>
            </a:prstGeom>
            <a:solidFill>
              <a:srgbClr val="F7CAA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schemeClr val="tx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6" name="Freeform 60"/>
            <p:cNvSpPr>
              <a:spLocks noEditPoints="1"/>
            </p:cNvSpPr>
            <p:nvPr/>
          </p:nvSpPr>
          <p:spPr bwMode="auto">
            <a:xfrm>
              <a:off x="7885731" y="3639946"/>
              <a:ext cx="387918" cy="438717"/>
            </a:xfrm>
            <a:custGeom>
              <a:gdLst>
                <a:gd name="T0" fmla="*/ 20 w 78"/>
                <a:gd name="T1" fmla="*/ 7 h 88"/>
                <a:gd name="T2" fmla="*/ 20 w 78"/>
                <a:gd name="T3" fmla="*/ 11 h 88"/>
                <a:gd name="T4" fmla="*/ 5 w 78"/>
                <a:gd name="T5" fmla="*/ 6 h 88"/>
                <a:gd name="T6" fmla="*/ 1 w 78"/>
                <a:gd name="T7" fmla="*/ 8 h 88"/>
                <a:gd name="T8" fmla="*/ 0 w 78"/>
                <a:gd name="T9" fmla="*/ 20 h 88"/>
                <a:gd name="T10" fmla="*/ 3 w 78"/>
                <a:gd name="T11" fmla="*/ 38 h 88"/>
                <a:gd name="T12" fmla="*/ 17 w 78"/>
                <a:gd name="T13" fmla="*/ 49 h 88"/>
                <a:gd name="T14" fmla="*/ 20 w 78"/>
                <a:gd name="T15" fmla="*/ 50 h 88"/>
                <a:gd name="T16" fmla="*/ 20 w 78"/>
                <a:gd name="T17" fmla="*/ 49 h 88"/>
                <a:gd name="T18" fmla="*/ 31 w 78"/>
                <a:gd name="T19" fmla="*/ 52 h 88"/>
                <a:gd name="T20" fmla="*/ 31 w 78"/>
                <a:gd name="T21" fmla="*/ 64 h 88"/>
                <a:gd name="T22" fmla="*/ 27 w 78"/>
                <a:gd name="T23" fmla="*/ 64 h 88"/>
                <a:gd name="T24" fmla="*/ 27 w 78"/>
                <a:gd name="T25" fmla="*/ 68 h 88"/>
                <a:gd name="T26" fmla="*/ 15 w 78"/>
                <a:gd name="T27" fmla="*/ 68 h 88"/>
                <a:gd name="T28" fmla="*/ 15 w 78"/>
                <a:gd name="T29" fmla="*/ 88 h 88"/>
                <a:gd name="T30" fmla="*/ 64 w 78"/>
                <a:gd name="T31" fmla="*/ 88 h 88"/>
                <a:gd name="T32" fmla="*/ 64 w 78"/>
                <a:gd name="T33" fmla="*/ 68 h 88"/>
                <a:gd name="T34" fmla="*/ 52 w 78"/>
                <a:gd name="T35" fmla="*/ 68 h 88"/>
                <a:gd name="T36" fmla="*/ 52 w 78"/>
                <a:gd name="T37" fmla="*/ 64 h 88"/>
                <a:gd name="T38" fmla="*/ 47 w 78"/>
                <a:gd name="T39" fmla="*/ 64 h 88"/>
                <a:gd name="T40" fmla="*/ 47 w 78"/>
                <a:gd name="T41" fmla="*/ 52 h 88"/>
                <a:gd name="T42" fmla="*/ 58 w 78"/>
                <a:gd name="T43" fmla="*/ 49 h 88"/>
                <a:gd name="T44" fmla="*/ 58 w 78"/>
                <a:gd name="T45" fmla="*/ 50 h 88"/>
                <a:gd name="T46" fmla="*/ 61 w 78"/>
                <a:gd name="T47" fmla="*/ 49 h 88"/>
                <a:gd name="T48" fmla="*/ 75 w 78"/>
                <a:gd name="T49" fmla="*/ 38 h 88"/>
                <a:gd name="T50" fmla="*/ 78 w 78"/>
                <a:gd name="T51" fmla="*/ 20 h 88"/>
                <a:gd name="T52" fmla="*/ 77 w 78"/>
                <a:gd name="T53" fmla="*/ 8 h 88"/>
                <a:gd name="T54" fmla="*/ 73 w 78"/>
                <a:gd name="T55" fmla="*/ 6 h 88"/>
                <a:gd name="T56" fmla="*/ 58 w 78"/>
                <a:gd name="T57" fmla="*/ 11 h 88"/>
                <a:gd name="T58" fmla="*/ 58 w 78"/>
                <a:gd name="T59" fmla="*/ 7 h 88"/>
                <a:gd name="T60" fmla="*/ 60 w 78"/>
                <a:gd name="T61" fmla="*/ 7 h 88"/>
                <a:gd name="T62" fmla="*/ 60 w 78"/>
                <a:gd name="T63" fmla="*/ 0 h 88"/>
                <a:gd name="T64" fmla="*/ 17 w 78"/>
                <a:gd name="T65" fmla="*/ 0 h 88"/>
                <a:gd name="T66" fmla="*/ 17 w 78"/>
                <a:gd name="T67" fmla="*/ 7 h 88"/>
                <a:gd name="T68" fmla="*/ 20 w 78"/>
                <a:gd name="T69" fmla="*/ 7 h 88"/>
                <a:gd name="T70" fmla="*/ 63 w 78"/>
                <a:gd name="T71" fmla="*/ 42 h 88"/>
                <a:gd name="T72" fmla="*/ 59 w 78"/>
                <a:gd name="T73" fmla="*/ 20 h 88"/>
                <a:gd name="T74" fmla="*/ 61 w 78"/>
                <a:gd name="T75" fmla="*/ 22 h 88"/>
                <a:gd name="T76" fmla="*/ 66 w 78"/>
                <a:gd name="T77" fmla="*/ 18 h 88"/>
                <a:gd name="T78" fmla="*/ 64 w 78"/>
                <a:gd name="T79" fmla="*/ 16 h 88"/>
                <a:gd name="T80" fmla="*/ 71 w 78"/>
                <a:gd name="T81" fmla="*/ 13 h 88"/>
                <a:gd name="T82" fmla="*/ 72 w 78"/>
                <a:gd name="T83" fmla="*/ 20 h 88"/>
                <a:gd name="T84" fmla="*/ 69 w 78"/>
                <a:gd name="T85" fmla="*/ 36 h 88"/>
                <a:gd name="T86" fmla="*/ 63 w 78"/>
                <a:gd name="T87" fmla="*/ 42 h 88"/>
                <a:gd name="T88" fmla="*/ 19 w 78"/>
                <a:gd name="T89" fmla="*/ 20 h 88"/>
                <a:gd name="T90" fmla="*/ 15 w 78"/>
                <a:gd name="T91" fmla="*/ 42 h 88"/>
                <a:gd name="T92" fmla="*/ 9 w 78"/>
                <a:gd name="T93" fmla="*/ 36 h 88"/>
                <a:gd name="T94" fmla="*/ 6 w 78"/>
                <a:gd name="T95" fmla="*/ 20 h 88"/>
                <a:gd name="T96" fmla="*/ 7 w 78"/>
                <a:gd name="T97" fmla="*/ 13 h 88"/>
                <a:gd name="T98" fmla="*/ 14 w 78"/>
                <a:gd name="T99" fmla="*/ 16 h 88"/>
                <a:gd name="T100" fmla="*/ 12 w 78"/>
                <a:gd name="T101" fmla="*/ 18 h 88"/>
                <a:gd name="T102" fmla="*/ 17 w 78"/>
                <a:gd name="T103" fmla="*/ 22 h 88"/>
                <a:gd name="T104" fmla="*/ 19 w 78"/>
                <a:gd name="T105" fmla="*/ 20 h 88"/>
                <a:gd name="T106" fmla="*/ 32 w 78"/>
                <a:gd name="T107" fmla="*/ 10 h 88"/>
                <a:gd name="T108" fmla="*/ 32 w 78"/>
                <a:gd name="T109" fmla="*/ 45 h 88"/>
                <a:gd name="T110" fmla="*/ 25 w 78"/>
                <a:gd name="T111" fmla="*/ 41 h 88"/>
                <a:gd name="T112" fmla="*/ 28 w 78"/>
                <a:gd name="T113" fmla="*/ 14 h 88"/>
                <a:gd name="T114" fmla="*/ 28 w 78"/>
                <a:gd name="T115" fmla="*/ 10 h 88"/>
                <a:gd name="T116" fmla="*/ 32 w 78"/>
                <a:gd name="T117" fmla="*/ 10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78" h="88">
                  <a:moveTo>
                    <a:pt x="20" y="7"/>
                  </a:moveTo>
                  <a:cubicBezTo>
                    <a:pt x="20" y="8"/>
                    <a:pt x="21" y="10"/>
                    <a:pt x="20" y="11"/>
                  </a:cubicBezTo>
                  <a:cubicBezTo>
                    <a:pt x="5" y="6"/>
                    <a:pt x="5" y="6"/>
                    <a:pt x="5" y="6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0" y="11"/>
                    <a:pt x="0" y="16"/>
                    <a:pt x="0" y="20"/>
                  </a:cubicBezTo>
                  <a:cubicBezTo>
                    <a:pt x="0" y="26"/>
                    <a:pt x="1" y="33"/>
                    <a:pt x="3" y="38"/>
                  </a:cubicBezTo>
                  <a:cubicBezTo>
                    <a:pt x="6" y="44"/>
                    <a:pt x="10" y="48"/>
                    <a:pt x="17" y="49"/>
                  </a:cubicBezTo>
                  <a:cubicBezTo>
                    <a:pt x="18" y="50"/>
                    <a:pt x="19" y="50"/>
                    <a:pt x="20" y="50"/>
                  </a:cubicBezTo>
                  <a:cubicBezTo>
                    <a:pt x="20" y="49"/>
                    <a:pt x="20" y="49"/>
                    <a:pt x="20" y="49"/>
                  </a:cubicBezTo>
                  <a:cubicBezTo>
                    <a:pt x="22" y="51"/>
                    <a:pt x="26" y="52"/>
                    <a:pt x="31" y="52"/>
                  </a:cubicBezTo>
                  <a:cubicBezTo>
                    <a:pt x="31" y="64"/>
                    <a:pt x="31" y="64"/>
                    <a:pt x="31" y="64"/>
                  </a:cubicBezTo>
                  <a:cubicBezTo>
                    <a:pt x="27" y="64"/>
                    <a:pt x="27" y="64"/>
                    <a:pt x="27" y="64"/>
                  </a:cubicBezTo>
                  <a:cubicBezTo>
                    <a:pt x="27" y="68"/>
                    <a:pt x="27" y="68"/>
                    <a:pt x="27" y="68"/>
                  </a:cubicBezTo>
                  <a:cubicBezTo>
                    <a:pt x="15" y="68"/>
                    <a:pt x="15" y="68"/>
                    <a:pt x="15" y="68"/>
                  </a:cubicBezTo>
                  <a:cubicBezTo>
                    <a:pt x="15" y="88"/>
                    <a:pt x="15" y="88"/>
                    <a:pt x="15" y="88"/>
                  </a:cubicBezTo>
                  <a:cubicBezTo>
                    <a:pt x="64" y="88"/>
                    <a:pt x="64" y="88"/>
                    <a:pt x="64" y="88"/>
                  </a:cubicBezTo>
                  <a:cubicBezTo>
                    <a:pt x="64" y="68"/>
                    <a:pt x="64" y="68"/>
                    <a:pt x="64" y="68"/>
                  </a:cubicBezTo>
                  <a:cubicBezTo>
                    <a:pt x="52" y="68"/>
                    <a:pt x="52" y="68"/>
                    <a:pt x="52" y="68"/>
                  </a:cubicBezTo>
                  <a:cubicBezTo>
                    <a:pt x="52" y="64"/>
                    <a:pt x="52" y="64"/>
                    <a:pt x="52" y="64"/>
                  </a:cubicBezTo>
                  <a:cubicBezTo>
                    <a:pt x="47" y="64"/>
                    <a:pt x="47" y="64"/>
                    <a:pt x="47" y="64"/>
                  </a:cubicBezTo>
                  <a:cubicBezTo>
                    <a:pt x="47" y="52"/>
                    <a:pt x="47" y="52"/>
                    <a:pt x="47" y="52"/>
                  </a:cubicBezTo>
                  <a:cubicBezTo>
                    <a:pt x="52" y="52"/>
                    <a:pt x="56" y="51"/>
                    <a:pt x="58" y="49"/>
                  </a:cubicBezTo>
                  <a:cubicBezTo>
                    <a:pt x="58" y="50"/>
                    <a:pt x="58" y="50"/>
                    <a:pt x="58" y="50"/>
                  </a:cubicBezTo>
                  <a:cubicBezTo>
                    <a:pt x="59" y="50"/>
                    <a:pt x="60" y="50"/>
                    <a:pt x="61" y="49"/>
                  </a:cubicBezTo>
                  <a:cubicBezTo>
                    <a:pt x="68" y="48"/>
                    <a:pt x="72" y="44"/>
                    <a:pt x="75" y="38"/>
                  </a:cubicBezTo>
                  <a:cubicBezTo>
                    <a:pt x="77" y="33"/>
                    <a:pt x="78" y="26"/>
                    <a:pt x="78" y="20"/>
                  </a:cubicBezTo>
                  <a:cubicBezTo>
                    <a:pt x="78" y="16"/>
                    <a:pt x="78" y="11"/>
                    <a:pt x="77" y="8"/>
                  </a:cubicBezTo>
                  <a:cubicBezTo>
                    <a:pt x="73" y="6"/>
                    <a:pt x="73" y="6"/>
                    <a:pt x="73" y="6"/>
                  </a:cubicBezTo>
                  <a:cubicBezTo>
                    <a:pt x="58" y="11"/>
                    <a:pt x="58" y="11"/>
                    <a:pt x="58" y="11"/>
                  </a:cubicBezTo>
                  <a:cubicBezTo>
                    <a:pt x="57" y="10"/>
                    <a:pt x="58" y="8"/>
                    <a:pt x="58" y="7"/>
                  </a:cubicBezTo>
                  <a:cubicBezTo>
                    <a:pt x="60" y="7"/>
                    <a:pt x="60" y="7"/>
                    <a:pt x="60" y="7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20" y="7"/>
                    <a:pt x="20" y="7"/>
                    <a:pt x="20" y="7"/>
                  </a:cubicBezTo>
                  <a:close/>
                  <a:moveTo>
                    <a:pt x="63" y="42"/>
                  </a:moveTo>
                  <a:cubicBezTo>
                    <a:pt x="64" y="36"/>
                    <a:pt x="60" y="28"/>
                    <a:pt x="59" y="20"/>
                  </a:cubicBezTo>
                  <a:cubicBezTo>
                    <a:pt x="61" y="22"/>
                    <a:pt x="61" y="22"/>
                    <a:pt x="61" y="22"/>
                  </a:cubicBezTo>
                  <a:cubicBezTo>
                    <a:pt x="66" y="18"/>
                    <a:pt x="66" y="18"/>
                    <a:pt x="66" y="18"/>
                  </a:cubicBezTo>
                  <a:cubicBezTo>
                    <a:pt x="64" y="16"/>
                    <a:pt x="64" y="16"/>
                    <a:pt x="64" y="16"/>
                  </a:cubicBezTo>
                  <a:cubicBezTo>
                    <a:pt x="71" y="13"/>
                    <a:pt x="71" y="13"/>
                    <a:pt x="71" y="13"/>
                  </a:cubicBezTo>
                  <a:cubicBezTo>
                    <a:pt x="72" y="15"/>
                    <a:pt x="72" y="18"/>
                    <a:pt x="72" y="20"/>
                  </a:cubicBezTo>
                  <a:cubicBezTo>
                    <a:pt x="71" y="26"/>
                    <a:pt x="71" y="31"/>
                    <a:pt x="69" y="36"/>
                  </a:cubicBezTo>
                  <a:cubicBezTo>
                    <a:pt x="67" y="39"/>
                    <a:pt x="65" y="41"/>
                    <a:pt x="63" y="42"/>
                  </a:cubicBezTo>
                  <a:close/>
                  <a:moveTo>
                    <a:pt x="19" y="20"/>
                  </a:moveTo>
                  <a:cubicBezTo>
                    <a:pt x="17" y="28"/>
                    <a:pt x="14" y="36"/>
                    <a:pt x="15" y="42"/>
                  </a:cubicBezTo>
                  <a:cubicBezTo>
                    <a:pt x="13" y="41"/>
                    <a:pt x="11" y="39"/>
                    <a:pt x="9" y="36"/>
                  </a:cubicBezTo>
                  <a:cubicBezTo>
                    <a:pt x="7" y="31"/>
                    <a:pt x="6" y="26"/>
                    <a:pt x="6" y="20"/>
                  </a:cubicBezTo>
                  <a:cubicBezTo>
                    <a:pt x="6" y="18"/>
                    <a:pt x="6" y="15"/>
                    <a:pt x="7" y="13"/>
                  </a:cubicBezTo>
                  <a:cubicBezTo>
                    <a:pt x="14" y="16"/>
                    <a:pt x="14" y="16"/>
                    <a:pt x="14" y="16"/>
                  </a:cubicBezTo>
                  <a:cubicBezTo>
                    <a:pt x="12" y="18"/>
                    <a:pt x="12" y="18"/>
                    <a:pt x="12" y="18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9" y="20"/>
                    <a:pt x="19" y="20"/>
                    <a:pt x="19" y="20"/>
                  </a:cubicBezTo>
                  <a:close/>
                  <a:moveTo>
                    <a:pt x="32" y="10"/>
                  </a:moveTo>
                  <a:cubicBezTo>
                    <a:pt x="32" y="45"/>
                    <a:pt x="32" y="45"/>
                    <a:pt x="32" y="45"/>
                  </a:cubicBezTo>
                  <a:cubicBezTo>
                    <a:pt x="32" y="45"/>
                    <a:pt x="27" y="45"/>
                    <a:pt x="25" y="41"/>
                  </a:cubicBezTo>
                  <a:cubicBezTo>
                    <a:pt x="24" y="37"/>
                    <a:pt x="28" y="16"/>
                    <a:pt x="28" y="14"/>
                  </a:cubicBezTo>
                  <a:cubicBezTo>
                    <a:pt x="28" y="13"/>
                    <a:pt x="28" y="10"/>
                    <a:pt x="28" y="10"/>
                  </a:cubicBezTo>
                  <a:lnTo>
                    <a:pt x="32" y="1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7" name="Group 8"/>
          <p:cNvGrpSpPr/>
          <p:nvPr/>
        </p:nvGrpSpPr>
        <p:grpSpPr>
          <a:xfrm>
            <a:off x="9454847" y="3242097"/>
            <a:ext cx="1217066" cy="1217066"/>
            <a:chOff x="9454847" y="3242097"/>
            <a:chExt cx="1217066" cy="1217066"/>
          </a:xfrm>
        </p:grpSpPr>
        <p:sp>
          <p:nvSpPr>
            <p:cNvPr id="18" name="Oval 59"/>
            <p:cNvSpPr/>
            <p:nvPr/>
          </p:nvSpPr>
          <p:spPr>
            <a:xfrm>
              <a:off x="9454847" y="3242097"/>
              <a:ext cx="1217066" cy="1217066"/>
            </a:xfrm>
            <a:prstGeom prst="ellipse">
              <a:avLst/>
            </a:prstGeom>
            <a:solidFill>
              <a:srgbClr val="2C71F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schemeClr val="tx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9" name="Freeform 61"/>
            <p:cNvSpPr>
              <a:spLocks noEditPoints="1"/>
            </p:cNvSpPr>
            <p:nvPr/>
          </p:nvSpPr>
          <p:spPr bwMode="auto">
            <a:xfrm>
              <a:off x="9854412" y="3611644"/>
              <a:ext cx="417935" cy="477972"/>
            </a:xfrm>
            <a:custGeom>
              <a:gdLst>
                <a:gd name="T0" fmla="*/ 50 w 84"/>
                <a:gd name="T1" fmla="*/ 92 h 96"/>
                <a:gd name="T2" fmla="*/ 57 w 84"/>
                <a:gd name="T3" fmla="*/ 81 h 96"/>
                <a:gd name="T4" fmla="*/ 56 w 84"/>
                <a:gd name="T5" fmla="*/ 75 h 96"/>
                <a:gd name="T6" fmla="*/ 43 w 84"/>
                <a:gd name="T7" fmla="*/ 63 h 96"/>
                <a:gd name="T8" fmla="*/ 38 w 84"/>
                <a:gd name="T9" fmla="*/ 62 h 96"/>
                <a:gd name="T10" fmla="*/ 30 w 84"/>
                <a:gd name="T11" fmla="*/ 67 h 96"/>
                <a:gd name="T12" fmla="*/ 17 w 84"/>
                <a:gd name="T13" fmla="*/ 35 h 96"/>
                <a:gd name="T14" fmla="*/ 26 w 84"/>
                <a:gd name="T15" fmla="*/ 31 h 96"/>
                <a:gd name="T16" fmla="*/ 27 w 84"/>
                <a:gd name="T17" fmla="*/ 25 h 96"/>
                <a:gd name="T18" fmla="*/ 22 w 84"/>
                <a:gd name="T19" fmla="*/ 8 h 96"/>
                <a:gd name="T20" fmla="*/ 18 w 84"/>
                <a:gd name="T21" fmla="*/ 4 h 96"/>
                <a:gd name="T22" fmla="*/ 4 w 84"/>
                <a:gd name="T23" fmla="*/ 6 h 96"/>
                <a:gd name="T24" fmla="*/ 0 w 84"/>
                <a:gd name="T25" fmla="*/ 10 h 96"/>
                <a:gd name="T26" fmla="*/ 43 w 84"/>
                <a:gd name="T27" fmla="*/ 94 h 96"/>
                <a:gd name="T28" fmla="*/ 50 w 84"/>
                <a:gd name="T29" fmla="*/ 92 h 96"/>
                <a:gd name="T30" fmla="*/ 45 w 84"/>
                <a:gd name="T31" fmla="*/ 53 h 96"/>
                <a:gd name="T32" fmla="*/ 32 w 84"/>
                <a:gd name="T33" fmla="*/ 53 h 96"/>
                <a:gd name="T34" fmla="*/ 32 w 84"/>
                <a:gd name="T35" fmla="*/ 50 h 96"/>
                <a:gd name="T36" fmla="*/ 40 w 84"/>
                <a:gd name="T37" fmla="*/ 38 h 96"/>
                <a:gd name="T38" fmla="*/ 42 w 84"/>
                <a:gd name="T39" fmla="*/ 32 h 96"/>
                <a:gd name="T40" fmla="*/ 41 w 84"/>
                <a:gd name="T41" fmla="*/ 30 h 96"/>
                <a:gd name="T42" fmla="*/ 40 w 84"/>
                <a:gd name="T43" fmla="*/ 31 h 96"/>
                <a:gd name="T44" fmla="*/ 39 w 84"/>
                <a:gd name="T45" fmla="*/ 36 h 96"/>
                <a:gd name="T46" fmla="*/ 34 w 84"/>
                <a:gd name="T47" fmla="*/ 36 h 96"/>
                <a:gd name="T48" fmla="*/ 34 w 84"/>
                <a:gd name="T49" fmla="*/ 31 h 96"/>
                <a:gd name="T50" fmla="*/ 42 w 84"/>
                <a:gd name="T51" fmla="*/ 26 h 96"/>
                <a:gd name="T52" fmla="*/ 47 w 84"/>
                <a:gd name="T53" fmla="*/ 28 h 96"/>
                <a:gd name="T54" fmla="*/ 47 w 84"/>
                <a:gd name="T55" fmla="*/ 34 h 96"/>
                <a:gd name="T56" fmla="*/ 47 w 84"/>
                <a:gd name="T57" fmla="*/ 37 h 96"/>
                <a:gd name="T58" fmla="*/ 38 w 84"/>
                <a:gd name="T59" fmla="*/ 50 h 96"/>
                <a:gd name="T60" fmla="*/ 46 w 84"/>
                <a:gd name="T61" fmla="*/ 50 h 96"/>
                <a:gd name="T62" fmla="*/ 45 w 84"/>
                <a:gd name="T63" fmla="*/ 53 h 96"/>
                <a:gd name="T64" fmla="*/ 63 w 84"/>
                <a:gd name="T65" fmla="*/ 50 h 96"/>
                <a:gd name="T66" fmla="*/ 60 w 84"/>
                <a:gd name="T67" fmla="*/ 50 h 96"/>
                <a:gd name="T68" fmla="*/ 60 w 84"/>
                <a:gd name="T69" fmla="*/ 53 h 96"/>
                <a:gd name="T70" fmla="*/ 54 w 84"/>
                <a:gd name="T71" fmla="*/ 53 h 96"/>
                <a:gd name="T72" fmla="*/ 54 w 84"/>
                <a:gd name="T73" fmla="*/ 50 h 96"/>
                <a:gd name="T74" fmla="*/ 46 w 84"/>
                <a:gd name="T75" fmla="*/ 50 h 96"/>
                <a:gd name="T76" fmla="*/ 47 w 84"/>
                <a:gd name="T77" fmla="*/ 46 h 96"/>
                <a:gd name="T78" fmla="*/ 55 w 84"/>
                <a:gd name="T79" fmla="*/ 26 h 96"/>
                <a:gd name="T80" fmla="*/ 63 w 84"/>
                <a:gd name="T81" fmla="*/ 26 h 96"/>
                <a:gd name="T82" fmla="*/ 61 w 84"/>
                <a:gd name="T83" fmla="*/ 46 h 96"/>
                <a:gd name="T84" fmla="*/ 63 w 84"/>
                <a:gd name="T85" fmla="*/ 46 h 96"/>
                <a:gd name="T86" fmla="*/ 63 w 84"/>
                <a:gd name="T87" fmla="*/ 50 h 96"/>
                <a:gd name="T88" fmla="*/ 55 w 84"/>
                <a:gd name="T89" fmla="*/ 46 h 96"/>
                <a:gd name="T90" fmla="*/ 52 w 84"/>
                <a:gd name="T91" fmla="*/ 46 h 96"/>
                <a:gd name="T92" fmla="*/ 56 w 84"/>
                <a:gd name="T93" fmla="*/ 35 h 96"/>
                <a:gd name="T94" fmla="*/ 55 w 84"/>
                <a:gd name="T95" fmla="*/ 46 h 96"/>
                <a:gd name="T96" fmla="*/ 43 w 84"/>
                <a:gd name="T97" fmla="*/ 0 h 96"/>
                <a:gd name="T98" fmla="*/ 72 w 84"/>
                <a:gd name="T99" fmla="*/ 12 h 96"/>
                <a:gd name="T100" fmla="*/ 84 w 84"/>
                <a:gd name="T101" fmla="*/ 41 h 96"/>
                <a:gd name="T102" fmla="*/ 72 w 84"/>
                <a:gd name="T103" fmla="*/ 71 h 96"/>
                <a:gd name="T104" fmla="*/ 65 w 84"/>
                <a:gd name="T105" fmla="*/ 76 h 96"/>
                <a:gd name="T106" fmla="*/ 63 w 84"/>
                <a:gd name="T107" fmla="*/ 73 h 96"/>
                <a:gd name="T108" fmla="*/ 59 w 84"/>
                <a:gd name="T109" fmla="*/ 69 h 96"/>
                <a:gd name="T110" fmla="*/ 66 w 84"/>
                <a:gd name="T111" fmla="*/ 64 h 96"/>
                <a:gd name="T112" fmla="*/ 75 w 84"/>
                <a:gd name="T113" fmla="*/ 41 h 96"/>
                <a:gd name="T114" fmla="*/ 66 w 84"/>
                <a:gd name="T115" fmla="*/ 19 h 96"/>
                <a:gd name="T116" fmla="*/ 43 w 84"/>
                <a:gd name="T117" fmla="*/ 10 h 96"/>
                <a:gd name="T118" fmla="*/ 31 w 84"/>
                <a:gd name="T119" fmla="*/ 12 h 96"/>
                <a:gd name="T120" fmla="*/ 29 w 84"/>
                <a:gd name="T121" fmla="*/ 6 h 96"/>
                <a:gd name="T122" fmla="*/ 28 w 84"/>
                <a:gd name="T123" fmla="*/ 3 h 96"/>
                <a:gd name="T124" fmla="*/ 43 w 84"/>
                <a:gd name="T125" fmla="*/ 0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84" h="96">
                  <a:moveTo>
                    <a:pt x="50" y="92"/>
                  </a:moveTo>
                  <a:cubicBezTo>
                    <a:pt x="52" y="88"/>
                    <a:pt x="55" y="84"/>
                    <a:pt x="57" y="81"/>
                  </a:cubicBezTo>
                  <a:cubicBezTo>
                    <a:pt x="58" y="79"/>
                    <a:pt x="58" y="77"/>
                    <a:pt x="56" y="75"/>
                  </a:cubicBezTo>
                  <a:cubicBezTo>
                    <a:pt x="52" y="71"/>
                    <a:pt x="48" y="67"/>
                    <a:pt x="43" y="63"/>
                  </a:cubicBezTo>
                  <a:cubicBezTo>
                    <a:pt x="41" y="61"/>
                    <a:pt x="40" y="61"/>
                    <a:pt x="38" y="62"/>
                  </a:cubicBezTo>
                  <a:cubicBezTo>
                    <a:pt x="35" y="63"/>
                    <a:pt x="33" y="65"/>
                    <a:pt x="30" y="67"/>
                  </a:cubicBezTo>
                  <a:cubicBezTo>
                    <a:pt x="21" y="53"/>
                    <a:pt x="19" y="45"/>
                    <a:pt x="17" y="35"/>
                  </a:cubicBezTo>
                  <a:cubicBezTo>
                    <a:pt x="20" y="34"/>
                    <a:pt x="23" y="32"/>
                    <a:pt x="26" y="31"/>
                  </a:cubicBezTo>
                  <a:cubicBezTo>
                    <a:pt x="27" y="30"/>
                    <a:pt x="28" y="28"/>
                    <a:pt x="27" y="25"/>
                  </a:cubicBezTo>
                  <a:cubicBezTo>
                    <a:pt x="26" y="20"/>
                    <a:pt x="24" y="14"/>
                    <a:pt x="22" y="8"/>
                  </a:cubicBezTo>
                  <a:cubicBezTo>
                    <a:pt x="22" y="6"/>
                    <a:pt x="20" y="4"/>
                    <a:pt x="18" y="4"/>
                  </a:cubicBezTo>
                  <a:cubicBezTo>
                    <a:pt x="14" y="5"/>
                    <a:pt x="9" y="5"/>
                    <a:pt x="4" y="6"/>
                  </a:cubicBezTo>
                  <a:cubicBezTo>
                    <a:pt x="0" y="6"/>
                    <a:pt x="0" y="7"/>
                    <a:pt x="0" y="10"/>
                  </a:cubicBezTo>
                  <a:cubicBezTo>
                    <a:pt x="1" y="46"/>
                    <a:pt x="15" y="78"/>
                    <a:pt x="43" y="94"/>
                  </a:cubicBezTo>
                  <a:cubicBezTo>
                    <a:pt x="46" y="96"/>
                    <a:pt x="47" y="96"/>
                    <a:pt x="50" y="92"/>
                  </a:cubicBezTo>
                  <a:close/>
                  <a:moveTo>
                    <a:pt x="45" y="53"/>
                  </a:moveTo>
                  <a:cubicBezTo>
                    <a:pt x="32" y="53"/>
                    <a:pt x="32" y="53"/>
                    <a:pt x="32" y="53"/>
                  </a:cubicBezTo>
                  <a:cubicBezTo>
                    <a:pt x="32" y="50"/>
                    <a:pt x="32" y="50"/>
                    <a:pt x="32" y="50"/>
                  </a:cubicBezTo>
                  <a:cubicBezTo>
                    <a:pt x="40" y="38"/>
                    <a:pt x="40" y="38"/>
                    <a:pt x="40" y="38"/>
                  </a:cubicBezTo>
                  <a:cubicBezTo>
                    <a:pt x="41" y="36"/>
                    <a:pt x="42" y="34"/>
                    <a:pt x="42" y="32"/>
                  </a:cubicBezTo>
                  <a:cubicBezTo>
                    <a:pt x="42" y="31"/>
                    <a:pt x="42" y="30"/>
                    <a:pt x="41" y="30"/>
                  </a:cubicBezTo>
                  <a:cubicBezTo>
                    <a:pt x="40" y="30"/>
                    <a:pt x="40" y="31"/>
                    <a:pt x="40" y="31"/>
                  </a:cubicBezTo>
                  <a:cubicBezTo>
                    <a:pt x="39" y="36"/>
                    <a:pt x="39" y="36"/>
                    <a:pt x="39" y="36"/>
                  </a:cubicBezTo>
                  <a:cubicBezTo>
                    <a:pt x="34" y="36"/>
                    <a:pt x="34" y="36"/>
                    <a:pt x="34" y="36"/>
                  </a:cubicBezTo>
                  <a:cubicBezTo>
                    <a:pt x="34" y="31"/>
                    <a:pt x="34" y="31"/>
                    <a:pt x="34" y="31"/>
                  </a:cubicBezTo>
                  <a:cubicBezTo>
                    <a:pt x="35" y="28"/>
                    <a:pt x="37" y="26"/>
                    <a:pt x="42" y="26"/>
                  </a:cubicBezTo>
                  <a:cubicBezTo>
                    <a:pt x="44" y="26"/>
                    <a:pt x="46" y="27"/>
                    <a:pt x="47" y="28"/>
                  </a:cubicBezTo>
                  <a:cubicBezTo>
                    <a:pt x="48" y="29"/>
                    <a:pt x="48" y="31"/>
                    <a:pt x="47" y="34"/>
                  </a:cubicBezTo>
                  <a:cubicBezTo>
                    <a:pt x="47" y="35"/>
                    <a:pt x="47" y="36"/>
                    <a:pt x="47" y="37"/>
                  </a:cubicBezTo>
                  <a:cubicBezTo>
                    <a:pt x="38" y="50"/>
                    <a:pt x="38" y="50"/>
                    <a:pt x="38" y="50"/>
                  </a:cubicBezTo>
                  <a:cubicBezTo>
                    <a:pt x="46" y="50"/>
                    <a:pt x="46" y="50"/>
                    <a:pt x="46" y="50"/>
                  </a:cubicBezTo>
                  <a:cubicBezTo>
                    <a:pt x="45" y="53"/>
                    <a:pt x="45" y="53"/>
                    <a:pt x="45" y="53"/>
                  </a:cubicBezTo>
                  <a:close/>
                  <a:moveTo>
                    <a:pt x="63" y="50"/>
                  </a:moveTo>
                  <a:cubicBezTo>
                    <a:pt x="60" y="50"/>
                    <a:pt x="60" y="50"/>
                    <a:pt x="60" y="50"/>
                  </a:cubicBezTo>
                  <a:cubicBezTo>
                    <a:pt x="60" y="53"/>
                    <a:pt x="60" y="53"/>
                    <a:pt x="60" y="53"/>
                  </a:cubicBezTo>
                  <a:cubicBezTo>
                    <a:pt x="54" y="53"/>
                    <a:pt x="54" y="53"/>
                    <a:pt x="54" y="53"/>
                  </a:cubicBezTo>
                  <a:cubicBezTo>
                    <a:pt x="54" y="50"/>
                    <a:pt x="54" y="50"/>
                    <a:pt x="54" y="50"/>
                  </a:cubicBezTo>
                  <a:cubicBezTo>
                    <a:pt x="46" y="50"/>
                    <a:pt x="46" y="50"/>
                    <a:pt x="46" y="50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55" y="26"/>
                    <a:pt x="55" y="26"/>
                    <a:pt x="55" y="26"/>
                  </a:cubicBezTo>
                  <a:cubicBezTo>
                    <a:pt x="63" y="26"/>
                    <a:pt x="63" y="26"/>
                    <a:pt x="63" y="26"/>
                  </a:cubicBezTo>
                  <a:cubicBezTo>
                    <a:pt x="61" y="46"/>
                    <a:pt x="61" y="46"/>
                    <a:pt x="61" y="46"/>
                  </a:cubicBezTo>
                  <a:cubicBezTo>
                    <a:pt x="63" y="46"/>
                    <a:pt x="63" y="46"/>
                    <a:pt x="63" y="46"/>
                  </a:cubicBezTo>
                  <a:cubicBezTo>
                    <a:pt x="63" y="50"/>
                    <a:pt x="63" y="50"/>
                    <a:pt x="63" y="50"/>
                  </a:cubicBezTo>
                  <a:close/>
                  <a:moveTo>
                    <a:pt x="55" y="46"/>
                  </a:moveTo>
                  <a:cubicBezTo>
                    <a:pt x="52" y="46"/>
                    <a:pt x="52" y="46"/>
                    <a:pt x="52" y="46"/>
                  </a:cubicBezTo>
                  <a:cubicBezTo>
                    <a:pt x="56" y="35"/>
                    <a:pt x="56" y="35"/>
                    <a:pt x="56" y="35"/>
                  </a:cubicBezTo>
                  <a:cubicBezTo>
                    <a:pt x="55" y="46"/>
                    <a:pt x="55" y="46"/>
                    <a:pt x="55" y="46"/>
                  </a:cubicBezTo>
                  <a:close/>
                  <a:moveTo>
                    <a:pt x="43" y="0"/>
                  </a:moveTo>
                  <a:cubicBezTo>
                    <a:pt x="54" y="0"/>
                    <a:pt x="65" y="5"/>
                    <a:pt x="72" y="12"/>
                  </a:cubicBezTo>
                  <a:cubicBezTo>
                    <a:pt x="80" y="20"/>
                    <a:pt x="84" y="30"/>
                    <a:pt x="84" y="41"/>
                  </a:cubicBezTo>
                  <a:cubicBezTo>
                    <a:pt x="84" y="53"/>
                    <a:pt x="80" y="63"/>
                    <a:pt x="72" y="71"/>
                  </a:cubicBezTo>
                  <a:cubicBezTo>
                    <a:pt x="70" y="73"/>
                    <a:pt x="68" y="75"/>
                    <a:pt x="65" y="76"/>
                  </a:cubicBezTo>
                  <a:cubicBezTo>
                    <a:pt x="65" y="75"/>
                    <a:pt x="64" y="74"/>
                    <a:pt x="63" y="73"/>
                  </a:cubicBezTo>
                  <a:cubicBezTo>
                    <a:pt x="59" y="69"/>
                    <a:pt x="59" y="69"/>
                    <a:pt x="59" y="69"/>
                  </a:cubicBezTo>
                  <a:cubicBezTo>
                    <a:pt x="61" y="68"/>
                    <a:pt x="64" y="66"/>
                    <a:pt x="66" y="64"/>
                  </a:cubicBezTo>
                  <a:cubicBezTo>
                    <a:pt x="71" y="58"/>
                    <a:pt x="75" y="50"/>
                    <a:pt x="75" y="41"/>
                  </a:cubicBezTo>
                  <a:cubicBezTo>
                    <a:pt x="75" y="33"/>
                    <a:pt x="71" y="25"/>
                    <a:pt x="66" y="19"/>
                  </a:cubicBezTo>
                  <a:cubicBezTo>
                    <a:pt x="60" y="13"/>
                    <a:pt x="52" y="10"/>
                    <a:pt x="43" y="10"/>
                  </a:cubicBezTo>
                  <a:cubicBezTo>
                    <a:pt x="39" y="10"/>
                    <a:pt x="35" y="11"/>
                    <a:pt x="31" y="12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5"/>
                    <a:pt x="28" y="4"/>
                    <a:pt x="28" y="3"/>
                  </a:cubicBezTo>
                  <a:cubicBezTo>
                    <a:pt x="33" y="1"/>
                    <a:pt x="38" y="0"/>
                    <a:pt x="4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0" name="Group 5"/>
          <p:cNvGrpSpPr/>
          <p:nvPr/>
        </p:nvGrpSpPr>
        <p:grpSpPr>
          <a:xfrm>
            <a:off x="3503777" y="3242097"/>
            <a:ext cx="1217066" cy="1217066"/>
            <a:chOff x="3503777" y="3242097"/>
            <a:chExt cx="1217066" cy="1217066"/>
          </a:xfrm>
        </p:grpSpPr>
        <p:sp>
          <p:nvSpPr>
            <p:cNvPr id="21" name="Oval 56"/>
            <p:cNvSpPr/>
            <p:nvPr/>
          </p:nvSpPr>
          <p:spPr>
            <a:xfrm>
              <a:off x="3503777" y="3242097"/>
              <a:ext cx="1217066" cy="1217066"/>
            </a:xfrm>
            <a:prstGeom prst="ellipse">
              <a:avLst/>
            </a:prstGeom>
            <a:solidFill>
              <a:srgbClr val="F7CAA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schemeClr val="tx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2" name="Freeform 62"/>
            <p:cNvSpPr>
              <a:spLocks noEditPoints="1"/>
            </p:cNvSpPr>
            <p:nvPr/>
          </p:nvSpPr>
          <p:spPr bwMode="auto">
            <a:xfrm>
              <a:off x="3944905" y="3598612"/>
              <a:ext cx="334809" cy="528770"/>
            </a:xfrm>
            <a:custGeom>
              <a:gdLst>
                <a:gd name="T0" fmla="*/ 57 w 67"/>
                <a:gd name="T1" fmla="*/ 10 h 106"/>
                <a:gd name="T2" fmla="*/ 62 w 67"/>
                <a:gd name="T3" fmla="*/ 51 h 106"/>
                <a:gd name="T4" fmla="*/ 51 w 67"/>
                <a:gd name="T5" fmla="*/ 66 h 106"/>
                <a:gd name="T6" fmla="*/ 55 w 67"/>
                <a:gd name="T7" fmla="*/ 65 h 106"/>
                <a:gd name="T8" fmla="*/ 57 w 67"/>
                <a:gd name="T9" fmla="*/ 73 h 106"/>
                <a:gd name="T10" fmla="*/ 56 w 67"/>
                <a:gd name="T11" fmla="*/ 80 h 106"/>
                <a:gd name="T12" fmla="*/ 57 w 67"/>
                <a:gd name="T13" fmla="*/ 86 h 106"/>
                <a:gd name="T14" fmla="*/ 55 w 67"/>
                <a:gd name="T15" fmla="*/ 93 h 106"/>
                <a:gd name="T16" fmla="*/ 15 w 67"/>
                <a:gd name="T17" fmla="*/ 97 h 106"/>
                <a:gd name="T18" fmla="*/ 12 w 67"/>
                <a:gd name="T19" fmla="*/ 95 h 106"/>
                <a:gd name="T20" fmla="*/ 12 w 67"/>
                <a:gd name="T21" fmla="*/ 83 h 106"/>
                <a:gd name="T22" fmla="*/ 12 w 67"/>
                <a:gd name="T23" fmla="*/ 82 h 106"/>
                <a:gd name="T24" fmla="*/ 12 w 67"/>
                <a:gd name="T25" fmla="*/ 71 h 106"/>
                <a:gd name="T26" fmla="*/ 15 w 67"/>
                <a:gd name="T27" fmla="*/ 69 h 106"/>
                <a:gd name="T28" fmla="*/ 16 w 67"/>
                <a:gd name="T29" fmla="*/ 63 h 106"/>
                <a:gd name="T30" fmla="*/ 0 w 67"/>
                <a:gd name="T31" fmla="*/ 34 h 106"/>
                <a:gd name="T32" fmla="*/ 33 w 67"/>
                <a:gd name="T33" fmla="*/ 0 h 106"/>
                <a:gd name="T34" fmla="*/ 28 w 67"/>
                <a:gd name="T35" fmla="*/ 41 h 106"/>
                <a:gd name="T36" fmla="*/ 30 w 67"/>
                <a:gd name="T37" fmla="*/ 39 h 106"/>
                <a:gd name="T38" fmla="*/ 33 w 67"/>
                <a:gd name="T39" fmla="*/ 41 h 106"/>
                <a:gd name="T40" fmla="*/ 36 w 67"/>
                <a:gd name="T41" fmla="*/ 39 h 106"/>
                <a:gd name="T42" fmla="*/ 39 w 67"/>
                <a:gd name="T43" fmla="*/ 41 h 106"/>
                <a:gd name="T44" fmla="*/ 43 w 67"/>
                <a:gd name="T45" fmla="*/ 38 h 106"/>
                <a:gd name="T46" fmla="*/ 39 w 67"/>
                <a:gd name="T47" fmla="*/ 52 h 106"/>
                <a:gd name="T48" fmla="*/ 44 w 67"/>
                <a:gd name="T49" fmla="*/ 66 h 106"/>
                <a:gd name="T50" fmla="*/ 44 w 67"/>
                <a:gd name="T51" fmla="*/ 58 h 106"/>
                <a:gd name="T52" fmla="*/ 56 w 67"/>
                <a:gd name="T53" fmla="*/ 47 h 106"/>
                <a:gd name="T54" fmla="*/ 52 w 67"/>
                <a:gd name="T55" fmla="*/ 15 h 106"/>
                <a:gd name="T56" fmla="*/ 15 w 67"/>
                <a:gd name="T57" fmla="*/ 15 h 106"/>
                <a:gd name="T58" fmla="*/ 11 w 67"/>
                <a:gd name="T59" fmla="*/ 48 h 106"/>
                <a:gd name="T60" fmla="*/ 23 w 67"/>
                <a:gd name="T61" fmla="*/ 59 h 106"/>
                <a:gd name="T62" fmla="*/ 23 w 67"/>
                <a:gd name="T63" fmla="*/ 67 h 106"/>
                <a:gd name="T64" fmla="*/ 29 w 67"/>
                <a:gd name="T65" fmla="*/ 52 h 106"/>
                <a:gd name="T66" fmla="*/ 25 w 67"/>
                <a:gd name="T67" fmla="*/ 38 h 106"/>
                <a:gd name="T68" fmla="*/ 40 w 67"/>
                <a:gd name="T69" fmla="*/ 43 h 106"/>
                <a:gd name="T70" fmla="*/ 36 w 67"/>
                <a:gd name="T71" fmla="*/ 42 h 106"/>
                <a:gd name="T72" fmla="*/ 30 w 67"/>
                <a:gd name="T73" fmla="*/ 42 h 106"/>
                <a:gd name="T74" fmla="*/ 27 w 67"/>
                <a:gd name="T75" fmla="*/ 42 h 106"/>
                <a:gd name="T76" fmla="*/ 32 w 67"/>
                <a:gd name="T77" fmla="*/ 51 h 106"/>
                <a:gd name="T78" fmla="*/ 32 w 67"/>
                <a:gd name="T79" fmla="*/ 67 h 106"/>
                <a:gd name="T80" fmla="*/ 35 w 67"/>
                <a:gd name="T81" fmla="*/ 51 h 106"/>
                <a:gd name="T82" fmla="*/ 35 w 67"/>
                <a:gd name="T83" fmla="*/ 50 h 106"/>
                <a:gd name="T84" fmla="*/ 43 w 67"/>
                <a:gd name="T85" fmla="*/ 96 h 106"/>
                <a:gd name="T86" fmla="*/ 34 w 67"/>
                <a:gd name="T87" fmla="*/ 106 h 106"/>
                <a:gd name="T88" fmla="*/ 43 w 67"/>
                <a:gd name="T89" fmla="*/ 96 h 106"/>
                <a:gd name="T90" fmla="*/ 17 w 67"/>
                <a:gd name="T91" fmla="*/ 88 h 106"/>
                <a:gd name="T92" fmla="*/ 17 w 67"/>
                <a:gd name="T93" fmla="*/ 90 h 106"/>
                <a:gd name="T94" fmla="*/ 50 w 67"/>
                <a:gd name="T95" fmla="*/ 86 h 106"/>
                <a:gd name="T96" fmla="*/ 50 w 67"/>
                <a:gd name="T97" fmla="*/ 73 h 106"/>
                <a:gd name="T98" fmla="*/ 17 w 67"/>
                <a:gd name="T99" fmla="*/ 77 h 106"/>
                <a:gd name="T100" fmla="*/ 50 w 67"/>
                <a:gd name="T101" fmla="*/ 74 h 106"/>
                <a:gd name="T102" fmla="*/ 50 w 67"/>
                <a:gd name="T103" fmla="*/ 73 h 1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67" h="105">
                  <a:moveTo>
                    <a:pt x="33" y="0"/>
                  </a:moveTo>
                  <a:cubicBezTo>
                    <a:pt x="43" y="0"/>
                    <a:pt x="51" y="4"/>
                    <a:pt x="57" y="10"/>
                  </a:cubicBezTo>
                  <a:cubicBezTo>
                    <a:pt x="63" y="16"/>
                    <a:pt x="67" y="25"/>
                    <a:pt x="67" y="34"/>
                  </a:cubicBezTo>
                  <a:cubicBezTo>
                    <a:pt x="67" y="40"/>
                    <a:pt x="65" y="46"/>
                    <a:pt x="62" y="51"/>
                  </a:cubicBezTo>
                  <a:cubicBezTo>
                    <a:pt x="59" y="56"/>
                    <a:pt x="56" y="59"/>
                    <a:pt x="51" y="62"/>
                  </a:cubicBezTo>
                  <a:cubicBezTo>
                    <a:pt x="51" y="66"/>
                    <a:pt x="51" y="66"/>
                    <a:pt x="51" y="66"/>
                  </a:cubicBezTo>
                  <a:cubicBezTo>
                    <a:pt x="53" y="66"/>
                    <a:pt x="53" y="66"/>
                    <a:pt x="53" y="66"/>
                  </a:cubicBezTo>
                  <a:cubicBezTo>
                    <a:pt x="55" y="65"/>
                    <a:pt x="55" y="65"/>
                    <a:pt x="55" y="65"/>
                  </a:cubicBezTo>
                  <a:cubicBezTo>
                    <a:pt x="56" y="68"/>
                    <a:pt x="56" y="68"/>
                    <a:pt x="56" y="68"/>
                  </a:cubicBezTo>
                  <a:cubicBezTo>
                    <a:pt x="57" y="70"/>
                    <a:pt x="57" y="72"/>
                    <a:pt x="57" y="73"/>
                  </a:cubicBezTo>
                  <a:cubicBezTo>
                    <a:pt x="57" y="75"/>
                    <a:pt x="57" y="77"/>
                    <a:pt x="56" y="79"/>
                  </a:cubicBezTo>
                  <a:cubicBezTo>
                    <a:pt x="56" y="80"/>
                    <a:pt x="56" y="80"/>
                    <a:pt x="56" y="80"/>
                  </a:cubicBezTo>
                  <a:cubicBezTo>
                    <a:pt x="56" y="80"/>
                    <a:pt x="56" y="80"/>
                    <a:pt x="56" y="80"/>
                  </a:cubicBezTo>
                  <a:cubicBezTo>
                    <a:pt x="57" y="82"/>
                    <a:pt x="57" y="84"/>
                    <a:pt x="57" y="86"/>
                  </a:cubicBezTo>
                  <a:cubicBezTo>
                    <a:pt x="57" y="88"/>
                    <a:pt x="57" y="90"/>
                    <a:pt x="56" y="92"/>
                  </a:cubicBezTo>
                  <a:cubicBezTo>
                    <a:pt x="55" y="93"/>
                    <a:pt x="55" y="93"/>
                    <a:pt x="55" y="93"/>
                  </a:cubicBezTo>
                  <a:cubicBezTo>
                    <a:pt x="53" y="94"/>
                    <a:pt x="53" y="94"/>
                    <a:pt x="53" y="94"/>
                  </a:cubicBezTo>
                  <a:cubicBezTo>
                    <a:pt x="15" y="97"/>
                    <a:pt x="15" y="97"/>
                    <a:pt x="15" y="97"/>
                  </a:cubicBezTo>
                  <a:cubicBezTo>
                    <a:pt x="13" y="97"/>
                    <a:pt x="13" y="97"/>
                    <a:pt x="13" y="97"/>
                  </a:cubicBezTo>
                  <a:cubicBezTo>
                    <a:pt x="12" y="95"/>
                    <a:pt x="12" y="95"/>
                    <a:pt x="12" y="95"/>
                  </a:cubicBezTo>
                  <a:cubicBezTo>
                    <a:pt x="11" y="93"/>
                    <a:pt x="11" y="91"/>
                    <a:pt x="10" y="90"/>
                  </a:cubicBezTo>
                  <a:cubicBezTo>
                    <a:pt x="10" y="88"/>
                    <a:pt x="11" y="86"/>
                    <a:pt x="12" y="83"/>
                  </a:cubicBezTo>
                  <a:cubicBezTo>
                    <a:pt x="12" y="83"/>
                    <a:pt x="12" y="83"/>
                    <a:pt x="12" y="83"/>
                  </a:cubicBezTo>
                  <a:cubicBezTo>
                    <a:pt x="12" y="82"/>
                    <a:pt x="12" y="82"/>
                    <a:pt x="12" y="82"/>
                  </a:cubicBezTo>
                  <a:cubicBezTo>
                    <a:pt x="11" y="81"/>
                    <a:pt x="11" y="79"/>
                    <a:pt x="10" y="77"/>
                  </a:cubicBezTo>
                  <a:cubicBezTo>
                    <a:pt x="10" y="75"/>
                    <a:pt x="11" y="73"/>
                    <a:pt x="12" y="71"/>
                  </a:cubicBezTo>
                  <a:cubicBezTo>
                    <a:pt x="13" y="69"/>
                    <a:pt x="13" y="69"/>
                    <a:pt x="13" y="69"/>
                  </a:cubicBezTo>
                  <a:cubicBezTo>
                    <a:pt x="15" y="69"/>
                    <a:pt x="15" y="69"/>
                    <a:pt x="15" y="69"/>
                  </a:cubicBezTo>
                  <a:cubicBezTo>
                    <a:pt x="16" y="69"/>
                    <a:pt x="16" y="69"/>
                    <a:pt x="16" y="69"/>
                  </a:cubicBezTo>
                  <a:cubicBezTo>
                    <a:pt x="16" y="63"/>
                    <a:pt x="16" y="63"/>
                    <a:pt x="16" y="63"/>
                  </a:cubicBezTo>
                  <a:cubicBezTo>
                    <a:pt x="11" y="60"/>
                    <a:pt x="7" y="56"/>
                    <a:pt x="5" y="51"/>
                  </a:cubicBezTo>
                  <a:cubicBezTo>
                    <a:pt x="2" y="46"/>
                    <a:pt x="0" y="40"/>
                    <a:pt x="0" y="34"/>
                  </a:cubicBezTo>
                  <a:cubicBezTo>
                    <a:pt x="0" y="25"/>
                    <a:pt x="4" y="16"/>
                    <a:pt x="10" y="10"/>
                  </a:cubicBezTo>
                  <a:cubicBezTo>
                    <a:pt x="16" y="4"/>
                    <a:pt x="24" y="0"/>
                    <a:pt x="33" y="0"/>
                  </a:cubicBezTo>
                  <a:close/>
                  <a:moveTo>
                    <a:pt x="26" y="40"/>
                  </a:moveTo>
                  <a:cubicBezTo>
                    <a:pt x="27" y="41"/>
                    <a:pt x="27" y="41"/>
                    <a:pt x="28" y="41"/>
                  </a:cubicBezTo>
                  <a:cubicBezTo>
                    <a:pt x="28" y="41"/>
                    <a:pt x="29" y="41"/>
                    <a:pt x="30" y="40"/>
                  </a:cubicBezTo>
                  <a:cubicBezTo>
                    <a:pt x="30" y="39"/>
                    <a:pt x="30" y="39"/>
                    <a:pt x="30" y="39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32" y="41"/>
                    <a:pt x="32" y="41"/>
                    <a:pt x="33" y="41"/>
                  </a:cubicBezTo>
                  <a:cubicBezTo>
                    <a:pt x="34" y="41"/>
                    <a:pt x="35" y="41"/>
                    <a:pt x="35" y="40"/>
                  </a:cubicBezTo>
                  <a:cubicBezTo>
                    <a:pt x="36" y="39"/>
                    <a:pt x="36" y="39"/>
                    <a:pt x="36" y="39"/>
                  </a:cubicBezTo>
                  <a:cubicBezTo>
                    <a:pt x="36" y="40"/>
                    <a:pt x="36" y="40"/>
                    <a:pt x="36" y="40"/>
                  </a:cubicBezTo>
                  <a:cubicBezTo>
                    <a:pt x="37" y="41"/>
                    <a:pt x="38" y="41"/>
                    <a:pt x="39" y="41"/>
                  </a:cubicBezTo>
                  <a:cubicBezTo>
                    <a:pt x="40" y="41"/>
                    <a:pt x="41" y="41"/>
                    <a:pt x="42" y="40"/>
                  </a:cubicBezTo>
                  <a:cubicBezTo>
                    <a:pt x="43" y="38"/>
                    <a:pt x="43" y="38"/>
                    <a:pt x="43" y="38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39" y="52"/>
                    <a:pt x="39" y="52"/>
                    <a:pt x="39" y="52"/>
                  </a:cubicBezTo>
                  <a:cubicBezTo>
                    <a:pt x="39" y="67"/>
                    <a:pt x="39" y="67"/>
                    <a:pt x="39" y="67"/>
                  </a:cubicBezTo>
                  <a:cubicBezTo>
                    <a:pt x="44" y="66"/>
                    <a:pt x="44" y="66"/>
                    <a:pt x="44" y="66"/>
                  </a:cubicBezTo>
                  <a:cubicBezTo>
                    <a:pt x="44" y="60"/>
                    <a:pt x="44" y="60"/>
                    <a:pt x="44" y="60"/>
                  </a:cubicBezTo>
                  <a:cubicBezTo>
                    <a:pt x="44" y="58"/>
                    <a:pt x="44" y="58"/>
                    <a:pt x="44" y="58"/>
                  </a:cubicBezTo>
                  <a:cubicBezTo>
                    <a:pt x="46" y="57"/>
                    <a:pt x="46" y="57"/>
                    <a:pt x="46" y="57"/>
                  </a:cubicBezTo>
                  <a:cubicBezTo>
                    <a:pt x="50" y="55"/>
                    <a:pt x="54" y="52"/>
                    <a:pt x="56" y="47"/>
                  </a:cubicBezTo>
                  <a:cubicBezTo>
                    <a:pt x="59" y="44"/>
                    <a:pt x="60" y="39"/>
                    <a:pt x="60" y="34"/>
                  </a:cubicBezTo>
                  <a:cubicBezTo>
                    <a:pt x="60" y="27"/>
                    <a:pt x="57" y="20"/>
                    <a:pt x="52" y="15"/>
                  </a:cubicBezTo>
                  <a:cubicBezTo>
                    <a:pt x="47" y="10"/>
                    <a:pt x="41" y="7"/>
                    <a:pt x="33" y="7"/>
                  </a:cubicBezTo>
                  <a:cubicBezTo>
                    <a:pt x="26" y="7"/>
                    <a:pt x="19" y="10"/>
                    <a:pt x="15" y="15"/>
                  </a:cubicBezTo>
                  <a:cubicBezTo>
                    <a:pt x="10" y="20"/>
                    <a:pt x="7" y="27"/>
                    <a:pt x="7" y="34"/>
                  </a:cubicBezTo>
                  <a:cubicBezTo>
                    <a:pt x="7" y="39"/>
                    <a:pt x="8" y="44"/>
                    <a:pt x="11" y="48"/>
                  </a:cubicBezTo>
                  <a:cubicBezTo>
                    <a:pt x="13" y="52"/>
                    <a:pt x="17" y="55"/>
                    <a:pt x="21" y="58"/>
                  </a:cubicBezTo>
                  <a:cubicBezTo>
                    <a:pt x="23" y="59"/>
                    <a:pt x="23" y="59"/>
                    <a:pt x="23" y="59"/>
                  </a:cubicBezTo>
                  <a:cubicBezTo>
                    <a:pt x="23" y="61"/>
                    <a:pt x="23" y="61"/>
                    <a:pt x="23" y="61"/>
                  </a:cubicBezTo>
                  <a:cubicBezTo>
                    <a:pt x="23" y="67"/>
                    <a:pt x="23" y="67"/>
                    <a:pt x="23" y="67"/>
                  </a:cubicBezTo>
                  <a:cubicBezTo>
                    <a:pt x="29" y="67"/>
                    <a:pt x="29" y="67"/>
                    <a:pt x="29" y="67"/>
                  </a:cubicBezTo>
                  <a:cubicBezTo>
                    <a:pt x="29" y="52"/>
                    <a:pt x="29" y="52"/>
                    <a:pt x="29" y="52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5" y="38"/>
                    <a:pt x="25" y="38"/>
                    <a:pt x="25" y="38"/>
                  </a:cubicBezTo>
                  <a:cubicBezTo>
                    <a:pt x="26" y="40"/>
                    <a:pt x="26" y="40"/>
                    <a:pt x="26" y="40"/>
                  </a:cubicBezTo>
                  <a:close/>
                  <a:moveTo>
                    <a:pt x="40" y="43"/>
                  </a:moveTo>
                  <a:cubicBezTo>
                    <a:pt x="40" y="43"/>
                    <a:pt x="40" y="43"/>
                    <a:pt x="39" y="43"/>
                  </a:cubicBezTo>
                  <a:cubicBezTo>
                    <a:pt x="38" y="43"/>
                    <a:pt x="37" y="43"/>
                    <a:pt x="36" y="42"/>
                  </a:cubicBezTo>
                  <a:cubicBezTo>
                    <a:pt x="35" y="42"/>
                    <a:pt x="34" y="43"/>
                    <a:pt x="33" y="43"/>
                  </a:cubicBezTo>
                  <a:cubicBezTo>
                    <a:pt x="32" y="43"/>
                    <a:pt x="31" y="42"/>
                    <a:pt x="30" y="42"/>
                  </a:cubicBezTo>
                  <a:cubicBezTo>
                    <a:pt x="29" y="42"/>
                    <a:pt x="28" y="43"/>
                    <a:pt x="28" y="43"/>
                  </a:cubicBezTo>
                  <a:cubicBezTo>
                    <a:pt x="27" y="43"/>
                    <a:pt x="27" y="43"/>
                    <a:pt x="27" y="42"/>
                  </a:cubicBezTo>
                  <a:cubicBezTo>
                    <a:pt x="32" y="50"/>
                    <a:pt x="32" y="50"/>
                    <a:pt x="32" y="50"/>
                  </a:cubicBezTo>
                  <a:cubicBezTo>
                    <a:pt x="32" y="51"/>
                    <a:pt x="32" y="51"/>
                    <a:pt x="32" y="51"/>
                  </a:cubicBezTo>
                  <a:cubicBezTo>
                    <a:pt x="32" y="51"/>
                    <a:pt x="32" y="51"/>
                    <a:pt x="32" y="51"/>
                  </a:cubicBezTo>
                  <a:cubicBezTo>
                    <a:pt x="32" y="67"/>
                    <a:pt x="32" y="67"/>
                    <a:pt x="32" y="67"/>
                  </a:cubicBezTo>
                  <a:cubicBezTo>
                    <a:pt x="35" y="67"/>
                    <a:pt x="35" y="67"/>
                    <a:pt x="35" y="67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5" y="50"/>
                    <a:pt x="35" y="50"/>
                    <a:pt x="35" y="50"/>
                  </a:cubicBezTo>
                  <a:cubicBezTo>
                    <a:pt x="40" y="43"/>
                    <a:pt x="40" y="43"/>
                    <a:pt x="40" y="43"/>
                  </a:cubicBezTo>
                  <a:close/>
                  <a:moveTo>
                    <a:pt x="43" y="96"/>
                  </a:moveTo>
                  <a:cubicBezTo>
                    <a:pt x="24" y="98"/>
                    <a:pt x="24" y="98"/>
                    <a:pt x="24" y="98"/>
                  </a:cubicBezTo>
                  <a:cubicBezTo>
                    <a:pt x="25" y="103"/>
                    <a:pt x="29" y="106"/>
                    <a:pt x="34" y="106"/>
                  </a:cubicBezTo>
                  <a:cubicBezTo>
                    <a:pt x="39" y="106"/>
                    <a:pt x="43" y="102"/>
                    <a:pt x="43" y="97"/>
                  </a:cubicBezTo>
                  <a:cubicBezTo>
                    <a:pt x="43" y="97"/>
                    <a:pt x="43" y="97"/>
                    <a:pt x="43" y="96"/>
                  </a:cubicBezTo>
                  <a:close/>
                  <a:moveTo>
                    <a:pt x="50" y="85"/>
                  </a:moveTo>
                  <a:cubicBezTo>
                    <a:pt x="17" y="88"/>
                    <a:pt x="17" y="88"/>
                    <a:pt x="17" y="88"/>
                  </a:cubicBezTo>
                  <a:cubicBezTo>
                    <a:pt x="17" y="89"/>
                    <a:pt x="17" y="89"/>
                    <a:pt x="17" y="89"/>
                  </a:cubicBezTo>
                  <a:cubicBezTo>
                    <a:pt x="17" y="89"/>
                    <a:pt x="17" y="90"/>
                    <a:pt x="17" y="90"/>
                  </a:cubicBezTo>
                  <a:cubicBezTo>
                    <a:pt x="50" y="87"/>
                    <a:pt x="50" y="87"/>
                    <a:pt x="50" y="87"/>
                  </a:cubicBezTo>
                  <a:cubicBezTo>
                    <a:pt x="50" y="87"/>
                    <a:pt x="50" y="86"/>
                    <a:pt x="50" y="86"/>
                  </a:cubicBezTo>
                  <a:cubicBezTo>
                    <a:pt x="50" y="86"/>
                    <a:pt x="50" y="86"/>
                    <a:pt x="50" y="85"/>
                  </a:cubicBezTo>
                  <a:close/>
                  <a:moveTo>
                    <a:pt x="50" y="73"/>
                  </a:moveTo>
                  <a:cubicBezTo>
                    <a:pt x="17" y="76"/>
                    <a:pt x="17" y="76"/>
                    <a:pt x="17" y="76"/>
                  </a:cubicBezTo>
                  <a:cubicBezTo>
                    <a:pt x="17" y="76"/>
                    <a:pt x="17" y="76"/>
                    <a:pt x="17" y="77"/>
                  </a:cubicBezTo>
                  <a:cubicBezTo>
                    <a:pt x="17" y="77"/>
                    <a:pt x="17" y="77"/>
                    <a:pt x="17" y="77"/>
                  </a:cubicBezTo>
                  <a:cubicBezTo>
                    <a:pt x="50" y="74"/>
                    <a:pt x="50" y="74"/>
                    <a:pt x="50" y="74"/>
                  </a:cubicBezTo>
                  <a:cubicBezTo>
                    <a:pt x="50" y="74"/>
                    <a:pt x="50" y="74"/>
                    <a:pt x="50" y="73"/>
                  </a:cubicBezTo>
                  <a:cubicBezTo>
                    <a:pt x="50" y="73"/>
                    <a:pt x="50" y="73"/>
                    <a:pt x="50" y="73"/>
                  </a:cubicBezTo>
                  <a:close/>
                </a:path>
              </a:pathLst>
            </a:custGeom>
            <a:solidFill>
              <a:srgbClr val="0558FF"/>
            </a:solidFill>
            <a:ln>
              <a:solidFill>
                <a:srgbClr val="2C71FC"/>
              </a:solidFill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3" name="Group 6"/>
          <p:cNvGrpSpPr/>
          <p:nvPr/>
        </p:nvGrpSpPr>
        <p:grpSpPr>
          <a:xfrm>
            <a:off x="5487467" y="3242097"/>
            <a:ext cx="1217066" cy="1217066"/>
            <a:chOff x="5487467" y="3242097"/>
            <a:chExt cx="1217066" cy="1217066"/>
          </a:xfrm>
        </p:grpSpPr>
        <p:sp>
          <p:nvSpPr>
            <p:cNvPr id="24" name="Oval 57"/>
            <p:cNvSpPr/>
            <p:nvPr/>
          </p:nvSpPr>
          <p:spPr>
            <a:xfrm>
              <a:off x="5487467" y="3242097"/>
              <a:ext cx="1217066" cy="1217066"/>
            </a:xfrm>
            <a:prstGeom prst="ellipse">
              <a:avLst/>
            </a:prstGeom>
            <a:solidFill>
              <a:srgbClr val="2C71F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schemeClr val="tx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5" name="Freeform 63"/>
            <p:cNvSpPr>
              <a:spLocks noEditPoints="1"/>
            </p:cNvSpPr>
            <p:nvPr/>
          </p:nvSpPr>
          <p:spPr bwMode="auto">
            <a:xfrm>
              <a:off x="5862422" y="3626092"/>
              <a:ext cx="468733" cy="466426"/>
            </a:xfrm>
            <a:custGeom>
              <a:gdLst>
                <a:gd name="T0" fmla="*/ 6 w 94"/>
                <a:gd name="T1" fmla="*/ 28 h 94"/>
                <a:gd name="T2" fmla="*/ 32 w 94"/>
                <a:gd name="T3" fmla="*/ 4 h 94"/>
                <a:gd name="T4" fmla="*/ 67 w 94"/>
                <a:gd name="T5" fmla="*/ 6 h 94"/>
                <a:gd name="T6" fmla="*/ 90 w 94"/>
                <a:gd name="T7" fmla="*/ 32 h 94"/>
                <a:gd name="T8" fmla="*/ 88 w 94"/>
                <a:gd name="T9" fmla="*/ 67 h 94"/>
                <a:gd name="T10" fmla="*/ 88 w 94"/>
                <a:gd name="T11" fmla="*/ 67 h 94"/>
                <a:gd name="T12" fmla="*/ 62 w 94"/>
                <a:gd name="T13" fmla="*/ 90 h 94"/>
                <a:gd name="T14" fmla="*/ 27 w 94"/>
                <a:gd name="T15" fmla="*/ 89 h 94"/>
                <a:gd name="T16" fmla="*/ 27 w 94"/>
                <a:gd name="T17" fmla="*/ 89 h 94"/>
                <a:gd name="T18" fmla="*/ 4 w 94"/>
                <a:gd name="T19" fmla="*/ 62 h 94"/>
                <a:gd name="T20" fmla="*/ 6 w 94"/>
                <a:gd name="T21" fmla="*/ 28 h 94"/>
                <a:gd name="T22" fmla="*/ 6 w 94"/>
                <a:gd name="T23" fmla="*/ 28 h 94"/>
                <a:gd name="T24" fmla="*/ 20 w 94"/>
                <a:gd name="T25" fmla="*/ 27 h 94"/>
                <a:gd name="T26" fmla="*/ 16 w 94"/>
                <a:gd name="T27" fmla="*/ 32 h 94"/>
                <a:gd name="T28" fmla="*/ 16 w 94"/>
                <a:gd name="T29" fmla="*/ 32 h 94"/>
                <a:gd name="T30" fmla="*/ 15 w 94"/>
                <a:gd name="T31" fmla="*/ 35 h 94"/>
                <a:gd name="T32" fmla="*/ 36 w 94"/>
                <a:gd name="T33" fmla="*/ 37 h 94"/>
                <a:gd name="T34" fmla="*/ 34 w 94"/>
                <a:gd name="T35" fmla="*/ 40 h 94"/>
                <a:gd name="T36" fmla="*/ 32 w 94"/>
                <a:gd name="T37" fmla="*/ 45 h 94"/>
                <a:gd name="T38" fmla="*/ 13 w 94"/>
                <a:gd name="T39" fmla="*/ 53 h 94"/>
                <a:gd name="T40" fmla="*/ 15 w 94"/>
                <a:gd name="T41" fmla="*/ 59 h 94"/>
                <a:gd name="T42" fmla="*/ 15 w 94"/>
                <a:gd name="T43" fmla="*/ 59 h 94"/>
                <a:gd name="T44" fmla="*/ 16 w 94"/>
                <a:gd name="T45" fmla="*/ 60 h 94"/>
                <a:gd name="T46" fmla="*/ 29 w 94"/>
                <a:gd name="T47" fmla="*/ 54 h 94"/>
                <a:gd name="T48" fmla="*/ 26 w 94"/>
                <a:gd name="T49" fmla="*/ 74 h 94"/>
                <a:gd name="T50" fmla="*/ 32 w 94"/>
                <a:gd name="T51" fmla="*/ 78 h 94"/>
                <a:gd name="T52" fmla="*/ 32 w 94"/>
                <a:gd name="T53" fmla="*/ 78 h 94"/>
                <a:gd name="T54" fmla="*/ 33 w 94"/>
                <a:gd name="T55" fmla="*/ 79 h 94"/>
                <a:gd name="T56" fmla="*/ 34 w 94"/>
                <a:gd name="T57" fmla="*/ 78 h 94"/>
                <a:gd name="T58" fmla="*/ 36 w 94"/>
                <a:gd name="T59" fmla="*/ 55 h 94"/>
                <a:gd name="T60" fmla="*/ 48 w 94"/>
                <a:gd name="T61" fmla="*/ 67 h 94"/>
                <a:gd name="T62" fmla="*/ 60 w 94"/>
                <a:gd name="T63" fmla="*/ 79 h 94"/>
                <a:gd name="T64" fmla="*/ 65 w 94"/>
                <a:gd name="T65" fmla="*/ 77 h 94"/>
                <a:gd name="T66" fmla="*/ 66 w 94"/>
                <a:gd name="T67" fmla="*/ 74 h 94"/>
                <a:gd name="T68" fmla="*/ 54 w 94"/>
                <a:gd name="T69" fmla="*/ 62 h 94"/>
                <a:gd name="T70" fmla="*/ 39 w 94"/>
                <a:gd name="T71" fmla="*/ 48 h 94"/>
                <a:gd name="T72" fmla="*/ 41 w 94"/>
                <a:gd name="T73" fmla="*/ 43 h 94"/>
                <a:gd name="T74" fmla="*/ 43 w 94"/>
                <a:gd name="T75" fmla="*/ 39 h 94"/>
                <a:gd name="T76" fmla="*/ 49 w 94"/>
                <a:gd name="T77" fmla="*/ 42 h 94"/>
                <a:gd name="T78" fmla="*/ 77 w 94"/>
                <a:gd name="T79" fmla="*/ 64 h 94"/>
                <a:gd name="T80" fmla="*/ 78 w 94"/>
                <a:gd name="T81" fmla="*/ 62 h 94"/>
                <a:gd name="T82" fmla="*/ 78 w 94"/>
                <a:gd name="T83" fmla="*/ 62 h 94"/>
                <a:gd name="T84" fmla="*/ 80 w 94"/>
                <a:gd name="T85" fmla="*/ 56 h 94"/>
                <a:gd name="T86" fmla="*/ 53 w 94"/>
                <a:gd name="T87" fmla="*/ 35 h 94"/>
                <a:gd name="T88" fmla="*/ 47 w 94"/>
                <a:gd name="T89" fmla="*/ 32 h 94"/>
                <a:gd name="T90" fmla="*/ 50 w 94"/>
                <a:gd name="T91" fmla="*/ 28 h 94"/>
                <a:gd name="T92" fmla="*/ 56 w 94"/>
                <a:gd name="T93" fmla="*/ 30 h 94"/>
                <a:gd name="T94" fmla="*/ 74 w 94"/>
                <a:gd name="T95" fmla="*/ 28 h 94"/>
                <a:gd name="T96" fmla="*/ 71 w 94"/>
                <a:gd name="T97" fmla="*/ 23 h 94"/>
                <a:gd name="T98" fmla="*/ 70 w 94"/>
                <a:gd name="T99" fmla="*/ 22 h 94"/>
                <a:gd name="T100" fmla="*/ 58 w 94"/>
                <a:gd name="T101" fmla="*/ 23 h 94"/>
                <a:gd name="T102" fmla="*/ 55 w 94"/>
                <a:gd name="T103" fmla="*/ 22 h 94"/>
                <a:gd name="T104" fmla="*/ 62 w 94"/>
                <a:gd name="T105" fmla="*/ 16 h 94"/>
                <a:gd name="T106" fmla="*/ 53 w 94"/>
                <a:gd name="T107" fmla="*/ 14 h 94"/>
                <a:gd name="T108" fmla="*/ 49 w 94"/>
                <a:gd name="T109" fmla="*/ 18 h 94"/>
                <a:gd name="T110" fmla="*/ 43 w 94"/>
                <a:gd name="T111" fmla="*/ 13 h 94"/>
                <a:gd name="T112" fmla="*/ 37 w 94"/>
                <a:gd name="T113" fmla="*/ 15 h 94"/>
                <a:gd name="T114" fmla="*/ 35 w 94"/>
                <a:gd name="T115" fmla="*/ 16 h 94"/>
                <a:gd name="T116" fmla="*/ 44 w 94"/>
                <a:gd name="T117" fmla="*/ 24 h 94"/>
                <a:gd name="T118" fmla="*/ 40 w 94"/>
                <a:gd name="T119" fmla="*/ 30 h 94"/>
                <a:gd name="T120" fmla="*/ 20 w 94"/>
                <a:gd name="T121" fmla="*/ 27 h 9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94" h="94">
                  <a:moveTo>
                    <a:pt x="6" y="28"/>
                  </a:moveTo>
                  <a:cubicBezTo>
                    <a:pt x="11" y="16"/>
                    <a:pt x="21" y="8"/>
                    <a:pt x="32" y="4"/>
                  </a:cubicBezTo>
                  <a:cubicBezTo>
                    <a:pt x="43" y="0"/>
                    <a:pt x="56" y="1"/>
                    <a:pt x="67" y="6"/>
                  </a:cubicBezTo>
                  <a:cubicBezTo>
                    <a:pt x="78" y="12"/>
                    <a:pt x="86" y="21"/>
                    <a:pt x="90" y="32"/>
                  </a:cubicBezTo>
                  <a:cubicBezTo>
                    <a:pt x="94" y="43"/>
                    <a:pt x="94" y="56"/>
                    <a:pt x="88" y="67"/>
                  </a:cubicBezTo>
                  <a:cubicBezTo>
                    <a:pt x="88" y="67"/>
                    <a:pt x="88" y="67"/>
                    <a:pt x="88" y="67"/>
                  </a:cubicBezTo>
                  <a:cubicBezTo>
                    <a:pt x="83" y="78"/>
                    <a:pt x="73" y="87"/>
                    <a:pt x="62" y="90"/>
                  </a:cubicBezTo>
                  <a:cubicBezTo>
                    <a:pt x="51" y="94"/>
                    <a:pt x="39" y="94"/>
                    <a:pt x="27" y="89"/>
                  </a:cubicBezTo>
                  <a:cubicBezTo>
                    <a:pt x="27" y="89"/>
                    <a:pt x="27" y="89"/>
                    <a:pt x="27" y="89"/>
                  </a:cubicBezTo>
                  <a:cubicBezTo>
                    <a:pt x="16" y="83"/>
                    <a:pt x="8" y="73"/>
                    <a:pt x="4" y="62"/>
                  </a:cubicBezTo>
                  <a:cubicBezTo>
                    <a:pt x="0" y="51"/>
                    <a:pt x="1" y="39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lose/>
                  <a:moveTo>
                    <a:pt x="20" y="27"/>
                  </a:moveTo>
                  <a:cubicBezTo>
                    <a:pt x="18" y="29"/>
                    <a:pt x="17" y="30"/>
                    <a:pt x="16" y="32"/>
                  </a:cubicBezTo>
                  <a:cubicBezTo>
                    <a:pt x="16" y="32"/>
                    <a:pt x="16" y="32"/>
                    <a:pt x="16" y="32"/>
                  </a:cubicBezTo>
                  <a:cubicBezTo>
                    <a:pt x="16" y="33"/>
                    <a:pt x="15" y="34"/>
                    <a:pt x="15" y="35"/>
                  </a:cubicBezTo>
                  <a:cubicBezTo>
                    <a:pt x="21" y="34"/>
                    <a:pt x="28" y="34"/>
                    <a:pt x="36" y="37"/>
                  </a:cubicBezTo>
                  <a:cubicBezTo>
                    <a:pt x="35" y="38"/>
                    <a:pt x="35" y="39"/>
                    <a:pt x="34" y="40"/>
                  </a:cubicBezTo>
                  <a:cubicBezTo>
                    <a:pt x="33" y="42"/>
                    <a:pt x="32" y="43"/>
                    <a:pt x="32" y="45"/>
                  </a:cubicBezTo>
                  <a:cubicBezTo>
                    <a:pt x="26" y="45"/>
                    <a:pt x="20" y="47"/>
                    <a:pt x="13" y="53"/>
                  </a:cubicBezTo>
                  <a:cubicBezTo>
                    <a:pt x="14" y="55"/>
                    <a:pt x="14" y="57"/>
                    <a:pt x="15" y="59"/>
                  </a:cubicBezTo>
                  <a:cubicBezTo>
                    <a:pt x="15" y="59"/>
                    <a:pt x="15" y="59"/>
                    <a:pt x="15" y="59"/>
                  </a:cubicBezTo>
                  <a:cubicBezTo>
                    <a:pt x="16" y="60"/>
                    <a:pt x="16" y="60"/>
                    <a:pt x="16" y="60"/>
                  </a:cubicBezTo>
                  <a:cubicBezTo>
                    <a:pt x="21" y="56"/>
                    <a:pt x="25" y="54"/>
                    <a:pt x="29" y="54"/>
                  </a:cubicBezTo>
                  <a:cubicBezTo>
                    <a:pt x="27" y="61"/>
                    <a:pt x="26" y="68"/>
                    <a:pt x="26" y="74"/>
                  </a:cubicBezTo>
                  <a:cubicBezTo>
                    <a:pt x="28" y="76"/>
                    <a:pt x="30" y="77"/>
                    <a:pt x="32" y="78"/>
                  </a:cubicBezTo>
                  <a:cubicBezTo>
                    <a:pt x="32" y="78"/>
                    <a:pt x="32" y="78"/>
                    <a:pt x="32" y="78"/>
                  </a:cubicBezTo>
                  <a:cubicBezTo>
                    <a:pt x="33" y="78"/>
                    <a:pt x="33" y="78"/>
                    <a:pt x="33" y="79"/>
                  </a:cubicBezTo>
                  <a:cubicBezTo>
                    <a:pt x="34" y="78"/>
                    <a:pt x="34" y="78"/>
                    <a:pt x="34" y="78"/>
                  </a:cubicBezTo>
                  <a:cubicBezTo>
                    <a:pt x="33" y="72"/>
                    <a:pt x="34" y="64"/>
                    <a:pt x="36" y="55"/>
                  </a:cubicBezTo>
                  <a:cubicBezTo>
                    <a:pt x="41" y="58"/>
                    <a:pt x="44" y="62"/>
                    <a:pt x="48" y="67"/>
                  </a:cubicBezTo>
                  <a:cubicBezTo>
                    <a:pt x="52" y="71"/>
                    <a:pt x="56" y="76"/>
                    <a:pt x="60" y="79"/>
                  </a:cubicBezTo>
                  <a:cubicBezTo>
                    <a:pt x="62" y="78"/>
                    <a:pt x="63" y="78"/>
                    <a:pt x="65" y="77"/>
                  </a:cubicBezTo>
                  <a:cubicBezTo>
                    <a:pt x="66" y="74"/>
                    <a:pt x="66" y="74"/>
                    <a:pt x="66" y="74"/>
                  </a:cubicBezTo>
                  <a:cubicBezTo>
                    <a:pt x="62" y="71"/>
                    <a:pt x="58" y="67"/>
                    <a:pt x="54" y="62"/>
                  </a:cubicBezTo>
                  <a:cubicBezTo>
                    <a:pt x="49" y="56"/>
                    <a:pt x="44" y="51"/>
                    <a:pt x="39" y="48"/>
                  </a:cubicBezTo>
                  <a:cubicBezTo>
                    <a:pt x="40" y="46"/>
                    <a:pt x="40" y="45"/>
                    <a:pt x="41" y="43"/>
                  </a:cubicBezTo>
                  <a:cubicBezTo>
                    <a:pt x="42" y="42"/>
                    <a:pt x="42" y="40"/>
                    <a:pt x="43" y="39"/>
                  </a:cubicBezTo>
                  <a:cubicBezTo>
                    <a:pt x="45" y="40"/>
                    <a:pt x="47" y="41"/>
                    <a:pt x="49" y="42"/>
                  </a:cubicBezTo>
                  <a:cubicBezTo>
                    <a:pt x="61" y="47"/>
                    <a:pt x="71" y="55"/>
                    <a:pt x="77" y="64"/>
                  </a:cubicBezTo>
                  <a:cubicBezTo>
                    <a:pt x="77" y="63"/>
                    <a:pt x="78" y="63"/>
                    <a:pt x="78" y="62"/>
                  </a:cubicBezTo>
                  <a:cubicBezTo>
                    <a:pt x="78" y="62"/>
                    <a:pt x="78" y="62"/>
                    <a:pt x="78" y="62"/>
                  </a:cubicBezTo>
                  <a:cubicBezTo>
                    <a:pt x="79" y="60"/>
                    <a:pt x="80" y="58"/>
                    <a:pt x="80" y="56"/>
                  </a:cubicBezTo>
                  <a:cubicBezTo>
                    <a:pt x="74" y="47"/>
                    <a:pt x="63" y="40"/>
                    <a:pt x="53" y="35"/>
                  </a:cubicBezTo>
                  <a:cubicBezTo>
                    <a:pt x="51" y="34"/>
                    <a:pt x="49" y="33"/>
                    <a:pt x="47" y="32"/>
                  </a:cubicBezTo>
                  <a:cubicBezTo>
                    <a:pt x="48" y="31"/>
                    <a:pt x="49" y="29"/>
                    <a:pt x="50" y="28"/>
                  </a:cubicBezTo>
                  <a:cubicBezTo>
                    <a:pt x="52" y="29"/>
                    <a:pt x="54" y="30"/>
                    <a:pt x="56" y="30"/>
                  </a:cubicBezTo>
                  <a:cubicBezTo>
                    <a:pt x="66" y="32"/>
                    <a:pt x="73" y="28"/>
                    <a:pt x="74" y="28"/>
                  </a:cubicBezTo>
                  <a:cubicBezTo>
                    <a:pt x="71" y="23"/>
                    <a:pt x="71" y="23"/>
                    <a:pt x="71" y="23"/>
                  </a:cubicBezTo>
                  <a:cubicBezTo>
                    <a:pt x="71" y="22"/>
                    <a:pt x="70" y="22"/>
                    <a:pt x="70" y="22"/>
                  </a:cubicBezTo>
                  <a:cubicBezTo>
                    <a:pt x="68" y="22"/>
                    <a:pt x="63" y="24"/>
                    <a:pt x="58" y="23"/>
                  </a:cubicBezTo>
                  <a:cubicBezTo>
                    <a:pt x="57" y="23"/>
                    <a:pt x="56" y="22"/>
                    <a:pt x="55" y="22"/>
                  </a:cubicBezTo>
                  <a:cubicBezTo>
                    <a:pt x="57" y="20"/>
                    <a:pt x="60" y="18"/>
                    <a:pt x="62" y="16"/>
                  </a:cubicBezTo>
                  <a:cubicBezTo>
                    <a:pt x="59" y="15"/>
                    <a:pt x="56" y="14"/>
                    <a:pt x="53" y="14"/>
                  </a:cubicBezTo>
                  <a:cubicBezTo>
                    <a:pt x="52" y="15"/>
                    <a:pt x="50" y="16"/>
                    <a:pt x="49" y="18"/>
                  </a:cubicBezTo>
                  <a:cubicBezTo>
                    <a:pt x="47" y="16"/>
                    <a:pt x="45" y="15"/>
                    <a:pt x="43" y="13"/>
                  </a:cubicBezTo>
                  <a:cubicBezTo>
                    <a:pt x="41" y="14"/>
                    <a:pt x="39" y="14"/>
                    <a:pt x="37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9" y="20"/>
                    <a:pt x="44" y="24"/>
                  </a:cubicBezTo>
                  <a:cubicBezTo>
                    <a:pt x="42" y="26"/>
                    <a:pt x="41" y="28"/>
                    <a:pt x="40" y="30"/>
                  </a:cubicBezTo>
                  <a:cubicBezTo>
                    <a:pt x="33" y="28"/>
                    <a:pt x="26" y="27"/>
                    <a:pt x="20" y="27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6" name="Group 4"/>
          <p:cNvGrpSpPr/>
          <p:nvPr/>
        </p:nvGrpSpPr>
        <p:grpSpPr>
          <a:xfrm>
            <a:off x="1520087" y="3242097"/>
            <a:ext cx="1217066" cy="1217066"/>
            <a:chOff x="1520087" y="3242097"/>
            <a:chExt cx="1217066" cy="1217066"/>
          </a:xfrm>
        </p:grpSpPr>
        <p:sp>
          <p:nvSpPr>
            <p:cNvPr id="27" name="Oval 55"/>
            <p:cNvSpPr/>
            <p:nvPr/>
          </p:nvSpPr>
          <p:spPr>
            <a:xfrm>
              <a:off x="1520087" y="3242097"/>
              <a:ext cx="1217066" cy="1217066"/>
            </a:xfrm>
            <a:prstGeom prst="ellipse">
              <a:avLst/>
            </a:prstGeom>
            <a:solidFill>
              <a:srgbClr val="2C71F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schemeClr val="tx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8" name="Freeform 64"/>
            <p:cNvSpPr>
              <a:spLocks noEditPoints="1"/>
            </p:cNvSpPr>
            <p:nvPr/>
          </p:nvSpPr>
          <p:spPr bwMode="auto">
            <a:xfrm>
              <a:off x="1892065" y="3591229"/>
              <a:ext cx="460437" cy="536153"/>
            </a:xfrm>
            <a:custGeom>
              <a:gdLst>
                <a:gd name="T0" fmla="*/ 233 w 233"/>
                <a:gd name="T1" fmla="*/ 118 h 271"/>
                <a:gd name="T2" fmla="*/ 205 w 233"/>
                <a:gd name="T3" fmla="*/ 262 h 271"/>
                <a:gd name="T4" fmla="*/ 200 w 233"/>
                <a:gd name="T5" fmla="*/ 271 h 271"/>
                <a:gd name="T6" fmla="*/ 175 w 233"/>
                <a:gd name="T7" fmla="*/ 262 h 271"/>
                <a:gd name="T8" fmla="*/ 57 w 233"/>
                <a:gd name="T9" fmla="*/ 271 h 271"/>
                <a:gd name="T10" fmla="*/ 32 w 233"/>
                <a:gd name="T11" fmla="*/ 262 h 271"/>
                <a:gd name="T12" fmla="*/ 0 w 233"/>
                <a:gd name="T13" fmla="*/ 234 h 271"/>
                <a:gd name="T14" fmla="*/ 28 w 233"/>
                <a:gd name="T15" fmla="*/ 90 h 271"/>
                <a:gd name="T16" fmla="*/ 56 w 233"/>
                <a:gd name="T17" fmla="*/ 20 h 271"/>
                <a:gd name="T18" fmla="*/ 122 w 233"/>
                <a:gd name="T19" fmla="*/ 0 h 271"/>
                <a:gd name="T20" fmla="*/ 103 w 233"/>
                <a:gd name="T21" fmla="*/ 65 h 271"/>
                <a:gd name="T22" fmla="*/ 61 w 233"/>
                <a:gd name="T23" fmla="*/ 84 h 271"/>
                <a:gd name="T24" fmla="*/ 43 w 233"/>
                <a:gd name="T25" fmla="*/ 31 h 271"/>
                <a:gd name="T26" fmla="*/ 80 w 233"/>
                <a:gd name="T27" fmla="*/ 137 h 271"/>
                <a:gd name="T28" fmla="*/ 55 w 233"/>
                <a:gd name="T29" fmla="*/ 181 h 271"/>
                <a:gd name="T30" fmla="*/ 80 w 233"/>
                <a:gd name="T31" fmla="*/ 137 h 271"/>
                <a:gd name="T32" fmla="*/ 180 w 233"/>
                <a:gd name="T33" fmla="*/ 126 h 271"/>
                <a:gd name="T34" fmla="*/ 214 w 233"/>
                <a:gd name="T35" fmla="*/ 119 h 271"/>
                <a:gd name="T36" fmla="*/ 196 w 233"/>
                <a:gd name="T37" fmla="*/ 205 h 271"/>
                <a:gd name="T38" fmla="*/ 196 w 233"/>
                <a:gd name="T39" fmla="*/ 225 h 271"/>
                <a:gd name="T40" fmla="*/ 196 w 233"/>
                <a:gd name="T41" fmla="*/ 205 h 271"/>
                <a:gd name="T42" fmla="*/ 187 w 233"/>
                <a:gd name="T43" fmla="*/ 185 h 271"/>
                <a:gd name="T44" fmla="*/ 206 w 233"/>
                <a:gd name="T45" fmla="*/ 185 h 271"/>
                <a:gd name="T46" fmla="*/ 180 w 233"/>
                <a:gd name="T47" fmla="*/ 151 h 271"/>
                <a:gd name="T48" fmla="*/ 214 w 233"/>
                <a:gd name="T49" fmla="*/ 158 h 271"/>
                <a:gd name="T50" fmla="*/ 180 w 233"/>
                <a:gd name="T51" fmla="*/ 151 h 271"/>
                <a:gd name="T52" fmla="*/ 180 w 233"/>
                <a:gd name="T53" fmla="*/ 147 h 271"/>
                <a:gd name="T54" fmla="*/ 214 w 233"/>
                <a:gd name="T55" fmla="*/ 141 h 271"/>
                <a:gd name="T56" fmla="*/ 180 w 233"/>
                <a:gd name="T57" fmla="*/ 130 h 271"/>
                <a:gd name="T58" fmla="*/ 214 w 233"/>
                <a:gd name="T59" fmla="*/ 136 h 271"/>
                <a:gd name="T60" fmla="*/ 180 w 233"/>
                <a:gd name="T61" fmla="*/ 130 h 271"/>
                <a:gd name="T62" fmla="*/ 34 w 233"/>
                <a:gd name="T63" fmla="*/ 159 h 271"/>
                <a:gd name="T64" fmla="*/ 71 w 233"/>
                <a:gd name="T65" fmla="*/ 226 h 271"/>
                <a:gd name="T66" fmla="*/ 170 w 233"/>
                <a:gd name="T67" fmla="*/ 189 h 271"/>
                <a:gd name="T68" fmla="*/ 133 w 233"/>
                <a:gd name="T69" fmla="*/ 122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233" h="271">
                  <a:moveTo>
                    <a:pt x="205" y="90"/>
                  </a:moveTo>
                  <a:cubicBezTo>
                    <a:pt x="221" y="90"/>
                    <a:pt x="233" y="103"/>
                    <a:pt x="233" y="118"/>
                  </a:cubicBezTo>
                  <a:cubicBezTo>
                    <a:pt x="233" y="234"/>
                    <a:pt x="233" y="234"/>
                    <a:pt x="233" y="234"/>
                  </a:cubicBezTo>
                  <a:cubicBezTo>
                    <a:pt x="233" y="250"/>
                    <a:pt x="221" y="262"/>
                    <a:pt x="205" y="262"/>
                  </a:cubicBezTo>
                  <a:cubicBezTo>
                    <a:pt x="200" y="262"/>
                    <a:pt x="200" y="262"/>
                    <a:pt x="200" y="262"/>
                  </a:cubicBezTo>
                  <a:cubicBezTo>
                    <a:pt x="200" y="271"/>
                    <a:pt x="200" y="271"/>
                    <a:pt x="200" y="271"/>
                  </a:cubicBezTo>
                  <a:cubicBezTo>
                    <a:pt x="175" y="271"/>
                    <a:pt x="175" y="271"/>
                    <a:pt x="175" y="271"/>
                  </a:cubicBezTo>
                  <a:cubicBezTo>
                    <a:pt x="175" y="262"/>
                    <a:pt x="175" y="262"/>
                    <a:pt x="175" y="262"/>
                  </a:cubicBezTo>
                  <a:cubicBezTo>
                    <a:pt x="57" y="262"/>
                    <a:pt x="57" y="262"/>
                    <a:pt x="57" y="262"/>
                  </a:cubicBezTo>
                  <a:cubicBezTo>
                    <a:pt x="57" y="271"/>
                    <a:pt x="57" y="271"/>
                    <a:pt x="57" y="271"/>
                  </a:cubicBezTo>
                  <a:cubicBezTo>
                    <a:pt x="32" y="271"/>
                    <a:pt x="32" y="271"/>
                    <a:pt x="32" y="271"/>
                  </a:cubicBezTo>
                  <a:cubicBezTo>
                    <a:pt x="32" y="262"/>
                    <a:pt x="32" y="262"/>
                    <a:pt x="32" y="262"/>
                  </a:cubicBezTo>
                  <a:cubicBezTo>
                    <a:pt x="28" y="262"/>
                    <a:pt x="28" y="262"/>
                    <a:pt x="28" y="262"/>
                  </a:cubicBezTo>
                  <a:cubicBezTo>
                    <a:pt x="13" y="262"/>
                    <a:pt x="0" y="250"/>
                    <a:pt x="0" y="234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103"/>
                    <a:pt x="13" y="90"/>
                    <a:pt x="28" y="90"/>
                  </a:cubicBezTo>
                  <a:cubicBezTo>
                    <a:pt x="91" y="90"/>
                    <a:pt x="155" y="90"/>
                    <a:pt x="205" y="90"/>
                  </a:cubicBezTo>
                  <a:close/>
                  <a:moveTo>
                    <a:pt x="56" y="20"/>
                  </a:moveTo>
                  <a:cubicBezTo>
                    <a:pt x="87" y="57"/>
                    <a:pt x="87" y="57"/>
                    <a:pt x="87" y="57"/>
                  </a:cubicBezTo>
                  <a:cubicBezTo>
                    <a:pt x="122" y="0"/>
                    <a:pt x="122" y="0"/>
                    <a:pt x="122" y="0"/>
                  </a:cubicBezTo>
                  <a:cubicBezTo>
                    <a:pt x="137" y="9"/>
                    <a:pt x="137" y="9"/>
                    <a:pt x="137" y="9"/>
                  </a:cubicBezTo>
                  <a:cubicBezTo>
                    <a:pt x="103" y="65"/>
                    <a:pt x="103" y="65"/>
                    <a:pt x="103" y="65"/>
                  </a:cubicBezTo>
                  <a:cubicBezTo>
                    <a:pt x="110" y="69"/>
                    <a:pt x="114" y="76"/>
                    <a:pt x="116" y="84"/>
                  </a:cubicBezTo>
                  <a:cubicBezTo>
                    <a:pt x="61" y="84"/>
                    <a:pt x="61" y="84"/>
                    <a:pt x="61" y="84"/>
                  </a:cubicBezTo>
                  <a:cubicBezTo>
                    <a:pt x="62" y="77"/>
                    <a:pt x="66" y="70"/>
                    <a:pt x="72" y="66"/>
                  </a:cubicBezTo>
                  <a:cubicBezTo>
                    <a:pt x="43" y="31"/>
                    <a:pt x="43" y="31"/>
                    <a:pt x="43" y="31"/>
                  </a:cubicBezTo>
                  <a:cubicBezTo>
                    <a:pt x="56" y="20"/>
                    <a:pt x="56" y="20"/>
                    <a:pt x="56" y="20"/>
                  </a:cubicBezTo>
                  <a:close/>
                  <a:moveTo>
                    <a:pt x="80" y="137"/>
                  </a:moveTo>
                  <a:cubicBezTo>
                    <a:pt x="71" y="132"/>
                    <a:pt x="58" y="137"/>
                    <a:pt x="51" y="149"/>
                  </a:cubicBezTo>
                  <a:cubicBezTo>
                    <a:pt x="44" y="161"/>
                    <a:pt x="46" y="175"/>
                    <a:pt x="55" y="181"/>
                  </a:cubicBezTo>
                  <a:cubicBezTo>
                    <a:pt x="64" y="186"/>
                    <a:pt x="69" y="175"/>
                    <a:pt x="76" y="163"/>
                  </a:cubicBezTo>
                  <a:cubicBezTo>
                    <a:pt x="83" y="151"/>
                    <a:pt x="89" y="142"/>
                    <a:pt x="80" y="137"/>
                  </a:cubicBezTo>
                  <a:close/>
                  <a:moveTo>
                    <a:pt x="180" y="119"/>
                  </a:moveTo>
                  <a:cubicBezTo>
                    <a:pt x="180" y="126"/>
                    <a:pt x="180" y="126"/>
                    <a:pt x="180" y="126"/>
                  </a:cubicBezTo>
                  <a:cubicBezTo>
                    <a:pt x="214" y="126"/>
                    <a:pt x="214" y="126"/>
                    <a:pt x="214" y="126"/>
                  </a:cubicBezTo>
                  <a:cubicBezTo>
                    <a:pt x="214" y="119"/>
                    <a:pt x="214" y="119"/>
                    <a:pt x="214" y="119"/>
                  </a:cubicBezTo>
                  <a:cubicBezTo>
                    <a:pt x="180" y="119"/>
                    <a:pt x="180" y="119"/>
                    <a:pt x="180" y="119"/>
                  </a:cubicBezTo>
                  <a:close/>
                  <a:moveTo>
                    <a:pt x="196" y="205"/>
                  </a:moveTo>
                  <a:cubicBezTo>
                    <a:pt x="191" y="205"/>
                    <a:pt x="187" y="210"/>
                    <a:pt x="187" y="215"/>
                  </a:cubicBezTo>
                  <a:cubicBezTo>
                    <a:pt x="187" y="220"/>
                    <a:pt x="191" y="225"/>
                    <a:pt x="196" y="225"/>
                  </a:cubicBezTo>
                  <a:cubicBezTo>
                    <a:pt x="202" y="225"/>
                    <a:pt x="206" y="220"/>
                    <a:pt x="206" y="215"/>
                  </a:cubicBezTo>
                  <a:cubicBezTo>
                    <a:pt x="206" y="210"/>
                    <a:pt x="202" y="205"/>
                    <a:pt x="196" y="205"/>
                  </a:cubicBezTo>
                  <a:close/>
                  <a:moveTo>
                    <a:pt x="196" y="176"/>
                  </a:moveTo>
                  <a:cubicBezTo>
                    <a:pt x="191" y="176"/>
                    <a:pt x="187" y="180"/>
                    <a:pt x="187" y="185"/>
                  </a:cubicBezTo>
                  <a:cubicBezTo>
                    <a:pt x="187" y="191"/>
                    <a:pt x="191" y="195"/>
                    <a:pt x="196" y="195"/>
                  </a:cubicBezTo>
                  <a:cubicBezTo>
                    <a:pt x="202" y="195"/>
                    <a:pt x="206" y="191"/>
                    <a:pt x="206" y="185"/>
                  </a:cubicBezTo>
                  <a:cubicBezTo>
                    <a:pt x="206" y="180"/>
                    <a:pt x="202" y="176"/>
                    <a:pt x="196" y="176"/>
                  </a:cubicBezTo>
                  <a:close/>
                  <a:moveTo>
                    <a:pt x="180" y="151"/>
                  </a:moveTo>
                  <a:cubicBezTo>
                    <a:pt x="180" y="158"/>
                    <a:pt x="180" y="158"/>
                    <a:pt x="180" y="158"/>
                  </a:cubicBezTo>
                  <a:cubicBezTo>
                    <a:pt x="214" y="158"/>
                    <a:pt x="214" y="158"/>
                    <a:pt x="214" y="158"/>
                  </a:cubicBezTo>
                  <a:cubicBezTo>
                    <a:pt x="214" y="151"/>
                    <a:pt x="214" y="151"/>
                    <a:pt x="214" y="151"/>
                  </a:cubicBezTo>
                  <a:cubicBezTo>
                    <a:pt x="180" y="151"/>
                    <a:pt x="180" y="151"/>
                    <a:pt x="180" y="151"/>
                  </a:cubicBezTo>
                  <a:close/>
                  <a:moveTo>
                    <a:pt x="180" y="141"/>
                  </a:moveTo>
                  <a:cubicBezTo>
                    <a:pt x="180" y="147"/>
                    <a:pt x="180" y="147"/>
                    <a:pt x="180" y="147"/>
                  </a:cubicBezTo>
                  <a:cubicBezTo>
                    <a:pt x="214" y="147"/>
                    <a:pt x="214" y="147"/>
                    <a:pt x="214" y="147"/>
                  </a:cubicBezTo>
                  <a:cubicBezTo>
                    <a:pt x="214" y="141"/>
                    <a:pt x="214" y="141"/>
                    <a:pt x="214" y="141"/>
                  </a:cubicBezTo>
                  <a:cubicBezTo>
                    <a:pt x="180" y="141"/>
                    <a:pt x="180" y="141"/>
                    <a:pt x="180" y="141"/>
                  </a:cubicBezTo>
                  <a:close/>
                  <a:moveTo>
                    <a:pt x="180" y="130"/>
                  </a:moveTo>
                  <a:cubicBezTo>
                    <a:pt x="180" y="136"/>
                    <a:pt x="180" y="136"/>
                    <a:pt x="180" y="136"/>
                  </a:cubicBezTo>
                  <a:cubicBezTo>
                    <a:pt x="214" y="136"/>
                    <a:pt x="214" y="136"/>
                    <a:pt x="214" y="136"/>
                  </a:cubicBezTo>
                  <a:cubicBezTo>
                    <a:pt x="214" y="130"/>
                    <a:pt x="214" y="130"/>
                    <a:pt x="214" y="130"/>
                  </a:cubicBezTo>
                  <a:cubicBezTo>
                    <a:pt x="180" y="130"/>
                    <a:pt x="180" y="130"/>
                    <a:pt x="180" y="130"/>
                  </a:cubicBezTo>
                  <a:close/>
                  <a:moveTo>
                    <a:pt x="71" y="122"/>
                  </a:moveTo>
                  <a:cubicBezTo>
                    <a:pt x="51" y="122"/>
                    <a:pt x="34" y="139"/>
                    <a:pt x="34" y="159"/>
                  </a:cubicBezTo>
                  <a:cubicBezTo>
                    <a:pt x="34" y="189"/>
                    <a:pt x="34" y="189"/>
                    <a:pt x="34" y="189"/>
                  </a:cubicBezTo>
                  <a:cubicBezTo>
                    <a:pt x="34" y="210"/>
                    <a:pt x="51" y="226"/>
                    <a:pt x="71" y="226"/>
                  </a:cubicBezTo>
                  <a:cubicBezTo>
                    <a:pt x="133" y="226"/>
                    <a:pt x="133" y="226"/>
                    <a:pt x="133" y="226"/>
                  </a:cubicBezTo>
                  <a:cubicBezTo>
                    <a:pt x="153" y="226"/>
                    <a:pt x="170" y="210"/>
                    <a:pt x="170" y="189"/>
                  </a:cubicBezTo>
                  <a:cubicBezTo>
                    <a:pt x="170" y="159"/>
                    <a:pt x="170" y="159"/>
                    <a:pt x="170" y="159"/>
                  </a:cubicBezTo>
                  <a:cubicBezTo>
                    <a:pt x="170" y="139"/>
                    <a:pt x="153" y="122"/>
                    <a:pt x="133" y="122"/>
                  </a:cubicBezTo>
                  <a:lnTo>
                    <a:pt x="71" y="122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9" name="Group 68"/>
          <p:cNvGrpSpPr/>
          <p:nvPr/>
        </p:nvGrpSpPr>
        <p:grpSpPr>
          <a:xfrm>
            <a:off x="2047527" y="4583205"/>
            <a:ext cx="149512" cy="525438"/>
            <a:chOff x="8243431" y="1672074"/>
            <a:chExt cx="199000" cy="699358"/>
          </a:xfrm>
          <a:solidFill>
            <a:srgbClr val="2C71FC"/>
          </a:solidFill>
        </p:grpSpPr>
        <p:sp>
          <p:nvSpPr>
            <p:cNvPr id="30" name="Oval 65"/>
            <p:cNvSpPr/>
            <p:nvPr/>
          </p:nvSpPr>
          <p:spPr>
            <a:xfrm>
              <a:off x="8243431" y="2172432"/>
              <a:ext cx="199000" cy="19900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schemeClr val="tx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1" name="Oval 66"/>
            <p:cNvSpPr/>
            <p:nvPr/>
          </p:nvSpPr>
          <p:spPr>
            <a:xfrm>
              <a:off x="8243431" y="1921597"/>
              <a:ext cx="199000" cy="19900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schemeClr val="tx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2" name="Oval 67"/>
            <p:cNvSpPr/>
            <p:nvPr/>
          </p:nvSpPr>
          <p:spPr>
            <a:xfrm>
              <a:off x="8243431" y="1672074"/>
              <a:ext cx="199000" cy="19900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schemeClr val="tx1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3" name="Group 69"/>
          <p:cNvGrpSpPr/>
          <p:nvPr/>
        </p:nvGrpSpPr>
        <p:grpSpPr>
          <a:xfrm>
            <a:off x="6021244" y="4583205"/>
            <a:ext cx="149512" cy="525438"/>
            <a:chOff x="8243431" y="1672074"/>
            <a:chExt cx="199000" cy="699358"/>
          </a:xfrm>
          <a:solidFill>
            <a:srgbClr val="2C71FC"/>
          </a:solidFill>
        </p:grpSpPr>
        <p:sp>
          <p:nvSpPr>
            <p:cNvPr id="34" name="Oval 70"/>
            <p:cNvSpPr/>
            <p:nvPr/>
          </p:nvSpPr>
          <p:spPr>
            <a:xfrm>
              <a:off x="8243431" y="2172432"/>
              <a:ext cx="199000" cy="19900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schemeClr val="tx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5" name="Oval 71"/>
            <p:cNvSpPr/>
            <p:nvPr/>
          </p:nvSpPr>
          <p:spPr>
            <a:xfrm>
              <a:off x="8243431" y="1921597"/>
              <a:ext cx="199000" cy="19900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schemeClr val="tx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6" name="Oval 72"/>
            <p:cNvSpPr/>
            <p:nvPr/>
          </p:nvSpPr>
          <p:spPr>
            <a:xfrm>
              <a:off x="8243431" y="1672074"/>
              <a:ext cx="199000" cy="19900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schemeClr val="tx1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7" name="Group 73"/>
          <p:cNvGrpSpPr/>
          <p:nvPr/>
        </p:nvGrpSpPr>
        <p:grpSpPr>
          <a:xfrm>
            <a:off x="9988623" y="4583205"/>
            <a:ext cx="149512" cy="525438"/>
            <a:chOff x="8243431" y="1672074"/>
            <a:chExt cx="199000" cy="699358"/>
          </a:xfrm>
          <a:solidFill>
            <a:srgbClr val="2C71FC"/>
          </a:solidFill>
        </p:grpSpPr>
        <p:sp>
          <p:nvSpPr>
            <p:cNvPr id="38" name="Oval 74"/>
            <p:cNvSpPr/>
            <p:nvPr/>
          </p:nvSpPr>
          <p:spPr>
            <a:xfrm>
              <a:off x="8243431" y="2172432"/>
              <a:ext cx="199000" cy="19900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schemeClr val="tx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39" name="Oval 75"/>
            <p:cNvSpPr/>
            <p:nvPr/>
          </p:nvSpPr>
          <p:spPr>
            <a:xfrm>
              <a:off x="8243431" y="1921597"/>
              <a:ext cx="199000" cy="19900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schemeClr val="tx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0" name="Oval 76"/>
            <p:cNvSpPr/>
            <p:nvPr/>
          </p:nvSpPr>
          <p:spPr>
            <a:xfrm>
              <a:off x="8243431" y="1672074"/>
              <a:ext cx="199000" cy="19900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schemeClr val="tx1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1" name="Group 77"/>
          <p:cNvGrpSpPr/>
          <p:nvPr/>
        </p:nvGrpSpPr>
        <p:grpSpPr>
          <a:xfrm>
            <a:off x="4037553" y="2592617"/>
            <a:ext cx="149512" cy="525438"/>
            <a:chOff x="8243431" y="1672074"/>
            <a:chExt cx="199000" cy="699358"/>
          </a:xfrm>
          <a:solidFill>
            <a:srgbClr val="F7CAAC"/>
          </a:solidFill>
        </p:grpSpPr>
        <p:sp>
          <p:nvSpPr>
            <p:cNvPr id="42" name="Oval 78"/>
            <p:cNvSpPr/>
            <p:nvPr/>
          </p:nvSpPr>
          <p:spPr>
            <a:xfrm>
              <a:off x="8243431" y="2172432"/>
              <a:ext cx="199000" cy="19900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schemeClr val="tx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3" name="Oval 79"/>
            <p:cNvSpPr/>
            <p:nvPr/>
          </p:nvSpPr>
          <p:spPr>
            <a:xfrm>
              <a:off x="8243431" y="1921597"/>
              <a:ext cx="199000" cy="19900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schemeClr val="tx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4" name="Oval 80"/>
            <p:cNvSpPr/>
            <p:nvPr/>
          </p:nvSpPr>
          <p:spPr>
            <a:xfrm>
              <a:off x="8243431" y="1672074"/>
              <a:ext cx="199000" cy="19900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schemeClr val="tx1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5" name="Group 81"/>
          <p:cNvGrpSpPr/>
          <p:nvPr/>
        </p:nvGrpSpPr>
        <p:grpSpPr>
          <a:xfrm>
            <a:off x="8004934" y="2592617"/>
            <a:ext cx="149512" cy="525438"/>
            <a:chOff x="8243431" y="1672074"/>
            <a:chExt cx="199000" cy="699358"/>
          </a:xfrm>
          <a:solidFill>
            <a:srgbClr val="F7CAAC"/>
          </a:solidFill>
        </p:grpSpPr>
        <p:sp>
          <p:nvSpPr>
            <p:cNvPr id="46" name="Oval 82"/>
            <p:cNvSpPr/>
            <p:nvPr/>
          </p:nvSpPr>
          <p:spPr>
            <a:xfrm>
              <a:off x="8243431" y="2172432"/>
              <a:ext cx="199000" cy="19900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schemeClr val="tx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7" name="Oval 83"/>
            <p:cNvSpPr/>
            <p:nvPr/>
          </p:nvSpPr>
          <p:spPr>
            <a:xfrm>
              <a:off x="8243431" y="1921597"/>
              <a:ext cx="199000" cy="19900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schemeClr val="tx1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8" name="Oval 84"/>
            <p:cNvSpPr/>
            <p:nvPr/>
          </p:nvSpPr>
          <p:spPr>
            <a:xfrm>
              <a:off x="8243431" y="1672074"/>
              <a:ext cx="199000" cy="19900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schemeClr val="tx1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1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7" presetID="1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2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8" presetID="1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53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59" presetID="1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838622" y="1033572"/>
            <a:ext cx="5328592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85240">
              <a:defRPr/>
            </a:pP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选择企业想要的目标或方向  </a:t>
            </a:r>
            <a:endParaRPr lang="en-US" altLang="zh-CN" sz="28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TextBox 20"/>
          <p:cNvSpPr txBox="1"/>
          <p:nvPr/>
        </p:nvSpPr>
        <p:spPr>
          <a:xfrm>
            <a:off x="1990751" y="4320244"/>
            <a:ext cx="22322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淘汰、晋升及</a:t>
            </a:r>
            <a:endParaRPr lang="en-US" altLang="zh-CN" sz="2000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年度奖励</a:t>
            </a:r>
          </a:p>
        </p:txBody>
      </p:sp>
      <p:sp>
        <p:nvSpPr>
          <p:cNvPr id="4" name="TextBox 21"/>
          <p:cNvSpPr txBox="1"/>
          <p:nvPr/>
        </p:nvSpPr>
        <p:spPr>
          <a:xfrm>
            <a:off x="5376115" y="4305290"/>
            <a:ext cx="26642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盘点总量</a:t>
            </a:r>
            <a:endParaRPr lang="en-US" altLang="zh-CN" sz="2000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与存量</a:t>
            </a:r>
          </a:p>
        </p:txBody>
      </p:sp>
      <p:sp>
        <p:nvSpPr>
          <p:cNvPr id="5" name="TextBox 22"/>
          <p:cNvSpPr txBox="1"/>
          <p:nvPr/>
        </p:nvSpPr>
        <p:spPr>
          <a:xfrm>
            <a:off x="8651490" y="4305290"/>
            <a:ext cx="1411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回顾绩效目标</a:t>
            </a:r>
          </a:p>
        </p:txBody>
      </p:sp>
      <p:sp>
        <p:nvSpPr>
          <p:cNvPr id="6" name="任意多边形 10"/>
          <p:cNvSpPr/>
          <p:nvPr/>
        </p:nvSpPr>
        <p:spPr bwMode="auto">
          <a:xfrm rot="16200000" flipH="1">
            <a:off x="2139280" y="1768303"/>
            <a:ext cx="1330325" cy="2203450"/>
          </a:xfrm>
          <a:custGeom>
            <a:gdLst>
              <a:gd name="T0" fmla="*/ 0 w 2696561"/>
              <a:gd name="T1" fmla="*/ 3181349 h 4469351"/>
              <a:gd name="T2" fmla="*/ 469273 w 2696561"/>
              <a:gd name="T3" fmla="*/ 2473380 h 4469351"/>
              <a:gd name="T4" fmla="*/ 504360 w 2696561"/>
              <a:gd name="T5" fmla="*/ 2462488 h 4469351"/>
              <a:gd name="T6" fmla="*/ 480923 w 2696561"/>
              <a:gd name="T7" fmla="*/ 2419310 h 4469351"/>
              <a:gd name="T8" fmla="*/ 427529 w 2696561"/>
              <a:gd name="T9" fmla="*/ 2154838 h 4469351"/>
              <a:gd name="T10" fmla="*/ 842506 w 2696561"/>
              <a:gd name="T11" fmla="*/ 1528782 h 4469351"/>
              <a:gd name="T12" fmla="*/ 875314 w 2696561"/>
              <a:gd name="T13" fmla="*/ 1518598 h 4469351"/>
              <a:gd name="T14" fmla="*/ 878354 w 2696561"/>
              <a:gd name="T15" fmla="*/ 1458397 h 4469351"/>
              <a:gd name="T16" fmla="*/ 1612563 w 2696561"/>
              <a:gd name="T17" fmla="*/ 656441 h 4469351"/>
              <a:gd name="T18" fmla="*/ 1727078 w 2696561"/>
              <a:gd name="T19" fmla="*/ 645617 h 4469351"/>
              <a:gd name="T20" fmla="*/ 1731164 w 2696561"/>
              <a:gd name="T21" fmla="*/ 635071 h 4469351"/>
              <a:gd name="T22" fmla="*/ 1775523 w 2696561"/>
              <a:gd name="T23" fmla="*/ 509345 h 4469351"/>
              <a:gd name="T24" fmla="*/ 1854856 w 2696561"/>
              <a:gd name="T25" fmla="*/ 0 h 4469351"/>
              <a:gd name="T26" fmla="*/ 2007676 w 2696561"/>
              <a:gd name="T27" fmla="*/ 420056 h 4469351"/>
              <a:gd name="T28" fmla="*/ 2053783 w 2696561"/>
              <a:gd name="T29" fmla="*/ 646999 h 4469351"/>
              <a:gd name="T30" fmla="*/ 2058202 w 2696561"/>
              <a:gd name="T31" fmla="*/ 686403 h 4469351"/>
              <a:gd name="T32" fmla="*/ 2139884 w 2696561"/>
              <a:gd name="T33" fmla="*/ 711759 h 4469351"/>
              <a:gd name="T34" fmla="*/ 2696560 w 2696561"/>
              <a:gd name="T35" fmla="*/ 1551588 h 4469351"/>
              <a:gd name="T36" fmla="*/ 2693418 w 2696561"/>
              <a:gd name="T37" fmla="*/ 1613811 h 4469351"/>
              <a:gd name="T38" fmla="*/ 2693418 w 2696561"/>
              <a:gd name="T39" fmla="*/ 3509677 h 4469351"/>
              <a:gd name="T40" fmla="*/ 2696561 w 2696561"/>
              <a:gd name="T41" fmla="*/ 3571920 h 4469351"/>
              <a:gd name="T42" fmla="*/ 2693418 w 2696561"/>
              <a:gd name="T43" fmla="*/ 3634162 h 4469351"/>
              <a:gd name="T44" fmla="*/ 2693418 w 2696561"/>
              <a:gd name="T45" fmla="*/ 3661270 h 4469351"/>
              <a:gd name="T46" fmla="*/ 2692049 w 2696561"/>
              <a:gd name="T47" fmla="*/ 3661270 h 4469351"/>
              <a:gd name="T48" fmla="*/ 2691928 w 2696561"/>
              <a:gd name="T49" fmla="*/ 3663677 h 4469351"/>
              <a:gd name="T50" fmla="*/ 1799130 w 2696561"/>
              <a:gd name="T51" fmla="*/ 4469351 h 4469351"/>
              <a:gd name="T52" fmla="*/ 972224 w 2696561"/>
              <a:gd name="T53" fmla="*/ 3921241 h 4469351"/>
              <a:gd name="T54" fmla="*/ 971445 w 2696561"/>
              <a:gd name="T55" fmla="*/ 3919113 h 4469351"/>
              <a:gd name="T56" fmla="*/ 923199 w 2696561"/>
              <a:gd name="T57" fmla="*/ 3934089 h 4469351"/>
              <a:gd name="T58" fmla="*/ 768350 w 2696561"/>
              <a:gd name="T59" fmla="*/ 3949699 h 4469351"/>
              <a:gd name="T60" fmla="*/ 0 w 2696561"/>
              <a:gd name="T61" fmla="*/ 3181349 h 4469351"/>
              <a:gd name="T62" fmla="*/ 0 w 2696561"/>
              <a:gd name="T63" fmla="*/ 0 h 4469351"/>
              <a:gd name="T64" fmla="*/ 2696561 w 2696561"/>
              <a:gd name="T65" fmla="*/ 4469351 h 4469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T62" t="T63" r="T64" b="T65"/>
            <a:pathLst>
              <a:path w="2696561" h="4469351">
                <a:moveTo>
                  <a:pt x="0" y="3181349"/>
                </a:moveTo>
                <a:cubicBezTo>
                  <a:pt x="0" y="2863088"/>
                  <a:pt x="193501" y="2590021"/>
                  <a:pt x="469273" y="2473380"/>
                </a:cubicBezTo>
                <a:lnTo>
                  <a:pt x="504360" y="2462488"/>
                </a:lnTo>
                <a:lnTo>
                  <a:pt x="480923" y="2419310"/>
                </a:lnTo>
                <a:cubicBezTo>
                  <a:pt x="446541" y="2338022"/>
                  <a:pt x="427529" y="2248650"/>
                  <a:pt x="427529" y="2154838"/>
                </a:cubicBezTo>
                <a:cubicBezTo>
                  <a:pt x="427529" y="1873400"/>
                  <a:pt x="598641" y="1631928"/>
                  <a:pt x="842506" y="1528782"/>
                </a:cubicBezTo>
                <a:lnTo>
                  <a:pt x="875314" y="1518598"/>
                </a:lnTo>
                <a:lnTo>
                  <a:pt x="878354" y="1458397"/>
                </a:lnTo>
                <a:cubicBezTo>
                  <a:pt x="919195" y="1056241"/>
                  <a:pt x="1221479" y="731374"/>
                  <a:pt x="1612563" y="656441"/>
                </a:cubicBezTo>
                <a:lnTo>
                  <a:pt x="1727078" y="645617"/>
                </a:lnTo>
                <a:lnTo>
                  <a:pt x="1731164" y="635071"/>
                </a:lnTo>
                <a:cubicBezTo>
                  <a:pt x="1743796" y="600804"/>
                  <a:pt x="1758450" y="559446"/>
                  <a:pt x="1775523" y="509345"/>
                </a:cubicBezTo>
                <a:cubicBezTo>
                  <a:pt x="1873400" y="143127"/>
                  <a:pt x="1828412" y="169782"/>
                  <a:pt x="1854856" y="0"/>
                </a:cubicBezTo>
                <a:cubicBezTo>
                  <a:pt x="1897858" y="149940"/>
                  <a:pt x="1976581" y="246306"/>
                  <a:pt x="2007676" y="420056"/>
                </a:cubicBezTo>
                <a:cubicBezTo>
                  <a:pt x="2031975" y="493472"/>
                  <a:pt x="2044367" y="569863"/>
                  <a:pt x="2053783" y="646999"/>
                </a:cubicBezTo>
                <a:lnTo>
                  <a:pt x="2058202" y="686403"/>
                </a:lnTo>
                <a:lnTo>
                  <a:pt x="2139884" y="711759"/>
                </a:lnTo>
                <a:cubicBezTo>
                  <a:pt x="2467019" y="850125"/>
                  <a:pt x="2696560" y="1174051"/>
                  <a:pt x="2696560" y="1551588"/>
                </a:cubicBezTo>
                <a:lnTo>
                  <a:pt x="2693418" y="1613811"/>
                </a:lnTo>
                <a:lnTo>
                  <a:pt x="2693418" y="3509677"/>
                </a:lnTo>
                <a:lnTo>
                  <a:pt x="2696561" y="3571920"/>
                </a:lnTo>
                <a:lnTo>
                  <a:pt x="2693418" y="3634162"/>
                </a:lnTo>
                <a:lnTo>
                  <a:pt x="2693418" y="3661270"/>
                </a:lnTo>
                <a:lnTo>
                  <a:pt x="2692049" y="3661270"/>
                </a:lnTo>
                <a:lnTo>
                  <a:pt x="2691928" y="3663677"/>
                </a:lnTo>
                <a:cubicBezTo>
                  <a:pt x="2645970" y="4116212"/>
                  <a:pt x="2263790" y="4469351"/>
                  <a:pt x="1799130" y="4469351"/>
                </a:cubicBezTo>
                <a:cubicBezTo>
                  <a:pt x="1427402" y="4469351"/>
                  <a:pt x="1108461" y="4243342"/>
                  <a:pt x="972224" y="3921241"/>
                </a:cubicBezTo>
                <a:lnTo>
                  <a:pt x="971445" y="3919113"/>
                </a:lnTo>
                <a:lnTo>
                  <a:pt x="923199" y="3934089"/>
                </a:lnTo>
                <a:cubicBezTo>
                  <a:pt x="873181" y="3944324"/>
                  <a:pt x="821393" y="3949699"/>
                  <a:pt x="768350" y="3949699"/>
                </a:cubicBezTo>
                <a:cubicBezTo>
                  <a:pt x="344002" y="3949699"/>
                  <a:pt x="0" y="3605697"/>
                  <a:pt x="0" y="3181349"/>
                </a:cubicBezTo>
                <a:close/>
              </a:path>
            </a:pathLst>
          </a:custGeom>
          <a:solidFill>
            <a:srgbClr val="2C71FC"/>
          </a:solidFill>
          <a:ln>
            <a:noFill/>
          </a:ln>
        </p:spPr>
        <p:txBody>
          <a:bodyPr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任意多边形 10"/>
          <p:cNvSpPr/>
          <p:nvPr/>
        </p:nvSpPr>
        <p:spPr bwMode="auto">
          <a:xfrm rot="16200000" flipH="1">
            <a:off x="5502052" y="1768304"/>
            <a:ext cx="1330325" cy="2203450"/>
          </a:xfrm>
          <a:custGeom>
            <a:gdLst>
              <a:gd name="T0" fmla="*/ 0 w 2696561"/>
              <a:gd name="T1" fmla="*/ 3181349 h 4469351"/>
              <a:gd name="T2" fmla="*/ 469273 w 2696561"/>
              <a:gd name="T3" fmla="*/ 2473380 h 4469351"/>
              <a:gd name="T4" fmla="*/ 504360 w 2696561"/>
              <a:gd name="T5" fmla="*/ 2462488 h 4469351"/>
              <a:gd name="T6" fmla="*/ 480923 w 2696561"/>
              <a:gd name="T7" fmla="*/ 2419310 h 4469351"/>
              <a:gd name="T8" fmla="*/ 427529 w 2696561"/>
              <a:gd name="T9" fmla="*/ 2154838 h 4469351"/>
              <a:gd name="T10" fmla="*/ 842506 w 2696561"/>
              <a:gd name="T11" fmla="*/ 1528782 h 4469351"/>
              <a:gd name="T12" fmla="*/ 875314 w 2696561"/>
              <a:gd name="T13" fmla="*/ 1518598 h 4469351"/>
              <a:gd name="T14" fmla="*/ 878354 w 2696561"/>
              <a:gd name="T15" fmla="*/ 1458397 h 4469351"/>
              <a:gd name="T16" fmla="*/ 1612563 w 2696561"/>
              <a:gd name="T17" fmla="*/ 656441 h 4469351"/>
              <a:gd name="T18" fmla="*/ 1727078 w 2696561"/>
              <a:gd name="T19" fmla="*/ 645617 h 4469351"/>
              <a:gd name="T20" fmla="*/ 1731164 w 2696561"/>
              <a:gd name="T21" fmla="*/ 635071 h 4469351"/>
              <a:gd name="T22" fmla="*/ 1775523 w 2696561"/>
              <a:gd name="T23" fmla="*/ 509345 h 4469351"/>
              <a:gd name="T24" fmla="*/ 1854856 w 2696561"/>
              <a:gd name="T25" fmla="*/ 0 h 4469351"/>
              <a:gd name="T26" fmla="*/ 2007676 w 2696561"/>
              <a:gd name="T27" fmla="*/ 420056 h 4469351"/>
              <a:gd name="T28" fmla="*/ 2053783 w 2696561"/>
              <a:gd name="T29" fmla="*/ 646999 h 4469351"/>
              <a:gd name="T30" fmla="*/ 2058202 w 2696561"/>
              <a:gd name="T31" fmla="*/ 686403 h 4469351"/>
              <a:gd name="T32" fmla="*/ 2139884 w 2696561"/>
              <a:gd name="T33" fmla="*/ 711759 h 4469351"/>
              <a:gd name="T34" fmla="*/ 2696560 w 2696561"/>
              <a:gd name="T35" fmla="*/ 1551588 h 4469351"/>
              <a:gd name="T36" fmla="*/ 2693418 w 2696561"/>
              <a:gd name="T37" fmla="*/ 1613811 h 4469351"/>
              <a:gd name="T38" fmla="*/ 2693418 w 2696561"/>
              <a:gd name="T39" fmla="*/ 3509677 h 4469351"/>
              <a:gd name="T40" fmla="*/ 2696561 w 2696561"/>
              <a:gd name="T41" fmla="*/ 3571920 h 4469351"/>
              <a:gd name="T42" fmla="*/ 2693418 w 2696561"/>
              <a:gd name="T43" fmla="*/ 3634162 h 4469351"/>
              <a:gd name="T44" fmla="*/ 2693418 w 2696561"/>
              <a:gd name="T45" fmla="*/ 3661270 h 4469351"/>
              <a:gd name="T46" fmla="*/ 2692049 w 2696561"/>
              <a:gd name="T47" fmla="*/ 3661270 h 4469351"/>
              <a:gd name="T48" fmla="*/ 2691928 w 2696561"/>
              <a:gd name="T49" fmla="*/ 3663677 h 4469351"/>
              <a:gd name="T50" fmla="*/ 1799130 w 2696561"/>
              <a:gd name="T51" fmla="*/ 4469351 h 4469351"/>
              <a:gd name="T52" fmla="*/ 972224 w 2696561"/>
              <a:gd name="T53" fmla="*/ 3921241 h 4469351"/>
              <a:gd name="T54" fmla="*/ 971445 w 2696561"/>
              <a:gd name="T55" fmla="*/ 3919113 h 4469351"/>
              <a:gd name="T56" fmla="*/ 923199 w 2696561"/>
              <a:gd name="T57" fmla="*/ 3934089 h 4469351"/>
              <a:gd name="T58" fmla="*/ 768350 w 2696561"/>
              <a:gd name="T59" fmla="*/ 3949699 h 4469351"/>
              <a:gd name="T60" fmla="*/ 0 w 2696561"/>
              <a:gd name="T61" fmla="*/ 3181349 h 4469351"/>
              <a:gd name="T62" fmla="*/ 0 w 2696561"/>
              <a:gd name="T63" fmla="*/ 0 h 4469351"/>
              <a:gd name="T64" fmla="*/ 2696561 w 2696561"/>
              <a:gd name="T65" fmla="*/ 4469351 h 4469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T62" t="T63" r="T64" b="T65"/>
            <a:pathLst>
              <a:path w="2696561" h="4469351">
                <a:moveTo>
                  <a:pt x="0" y="3181349"/>
                </a:moveTo>
                <a:cubicBezTo>
                  <a:pt x="0" y="2863088"/>
                  <a:pt x="193501" y="2590021"/>
                  <a:pt x="469273" y="2473380"/>
                </a:cubicBezTo>
                <a:lnTo>
                  <a:pt x="504360" y="2462488"/>
                </a:lnTo>
                <a:lnTo>
                  <a:pt x="480923" y="2419310"/>
                </a:lnTo>
                <a:cubicBezTo>
                  <a:pt x="446541" y="2338022"/>
                  <a:pt x="427529" y="2248650"/>
                  <a:pt x="427529" y="2154838"/>
                </a:cubicBezTo>
                <a:cubicBezTo>
                  <a:pt x="427529" y="1873400"/>
                  <a:pt x="598641" y="1631928"/>
                  <a:pt x="842506" y="1528782"/>
                </a:cubicBezTo>
                <a:lnTo>
                  <a:pt x="875314" y="1518598"/>
                </a:lnTo>
                <a:lnTo>
                  <a:pt x="878354" y="1458397"/>
                </a:lnTo>
                <a:cubicBezTo>
                  <a:pt x="919195" y="1056241"/>
                  <a:pt x="1221479" y="731374"/>
                  <a:pt x="1612563" y="656441"/>
                </a:cubicBezTo>
                <a:lnTo>
                  <a:pt x="1727078" y="645617"/>
                </a:lnTo>
                <a:lnTo>
                  <a:pt x="1731164" y="635071"/>
                </a:lnTo>
                <a:cubicBezTo>
                  <a:pt x="1743796" y="600804"/>
                  <a:pt x="1758450" y="559446"/>
                  <a:pt x="1775523" y="509345"/>
                </a:cubicBezTo>
                <a:cubicBezTo>
                  <a:pt x="1873400" y="143127"/>
                  <a:pt x="1828412" y="169782"/>
                  <a:pt x="1854856" y="0"/>
                </a:cubicBezTo>
                <a:cubicBezTo>
                  <a:pt x="1897858" y="149940"/>
                  <a:pt x="1976581" y="246306"/>
                  <a:pt x="2007676" y="420056"/>
                </a:cubicBezTo>
                <a:cubicBezTo>
                  <a:pt x="2031975" y="493472"/>
                  <a:pt x="2044367" y="569863"/>
                  <a:pt x="2053783" y="646999"/>
                </a:cubicBezTo>
                <a:lnTo>
                  <a:pt x="2058202" y="686403"/>
                </a:lnTo>
                <a:lnTo>
                  <a:pt x="2139884" y="711759"/>
                </a:lnTo>
                <a:cubicBezTo>
                  <a:pt x="2467019" y="850125"/>
                  <a:pt x="2696560" y="1174051"/>
                  <a:pt x="2696560" y="1551588"/>
                </a:cubicBezTo>
                <a:lnTo>
                  <a:pt x="2693418" y="1613811"/>
                </a:lnTo>
                <a:lnTo>
                  <a:pt x="2693418" y="3509677"/>
                </a:lnTo>
                <a:lnTo>
                  <a:pt x="2696561" y="3571920"/>
                </a:lnTo>
                <a:lnTo>
                  <a:pt x="2693418" y="3634162"/>
                </a:lnTo>
                <a:lnTo>
                  <a:pt x="2693418" y="3661270"/>
                </a:lnTo>
                <a:lnTo>
                  <a:pt x="2692049" y="3661270"/>
                </a:lnTo>
                <a:lnTo>
                  <a:pt x="2691928" y="3663677"/>
                </a:lnTo>
                <a:cubicBezTo>
                  <a:pt x="2645970" y="4116212"/>
                  <a:pt x="2263790" y="4469351"/>
                  <a:pt x="1799130" y="4469351"/>
                </a:cubicBezTo>
                <a:cubicBezTo>
                  <a:pt x="1427402" y="4469351"/>
                  <a:pt x="1108461" y="4243342"/>
                  <a:pt x="972224" y="3921241"/>
                </a:cubicBezTo>
                <a:lnTo>
                  <a:pt x="971445" y="3919113"/>
                </a:lnTo>
                <a:lnTo>
                  <a:pt x="923199" y="3934089"/>
                </a:lnTo>
                <a:cubicBezTo>
                  <a:pt x="873181" y="3944324"/>
                  <a:pt x="821393" y="3949699"/>
                  <a:pt x="768350" y="3949699"/>
                </a:cubicBezTo>
                <a:cubicBezTo>
                  <a:pt x="344002" y="3949699"/>
                  <a:pt x="0" y="3605697"/>
                  <a:pt x="0" y="3181349"/>
                </a:cubicBezTo>
                <a:close/>
              </a:path>
            </a:pathLst>
          </a:custGeom>
          <a:solidFill>
            <a:srgbClr val="F7CAAC"/>
          </a:solidFill>
          <a:ln>
            <a:noFill/>
          </a:ln>
        </p:spPr>
        <p:txBody>
          <a:bodyPr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任意多边形 10"/>
          <p:cNvSpPr/>
          <p:nvPr/>
        </p:nvSpPr>
        <p:spPr bwMode="auto">
          <a:xfrm rot="16200000" flipH="1">
            <a:off x="8692009" y="1768305"/>
            <a:ext cx="1330325" cy="2203450"/>
          </a:xfrm>
          <a:custGeom>
            <a:gdLst>
              <a:gd name="T0" fmla="*/ 0 w 2696561"/>
              <a:gd name="T1" fmla="*/ 3181349 h 4469351"/>
              <a:gd name="T2" fmla="*/ 469273 w 2696561"/>
              <a:gd name="T3" fmla="*/ 2473380 h 4469351"/>
              <a:gd name="T4" fmla="*/ 504360 w 2696561"/>
              <a:gd name="T5" fmla="*/ 2462488 h 4469351"/>
              <a:gd name="T6" fmla="*/ 480923 w 2696561"/>
              <a:gd name="T7" fmla="*/ 2419310 h 4469351"/>
              <a:gd name="T8" fmla="*/ 427529 w 2696561"/>
              <a:gd name="T9" fmla="*/ 2154838 h 4469351"/>
              <a:gd name="T10" fmla="*/ 842506 w 2696561"/>
              <a:gd name="T11" fmla="*/ 1528782 h 4469351"/>
              <a:gd name="T12" fmla="*/ 875314 w 2696561"/>
              <a:gd name="T13" fmla="*/ 1518598 h 4469351"/>
              <a:gd name="T14" fmla="*/ 878354 w 2696561"/>
              <a:gd name="T15" fmla="*/ 1458397 h 4469351"/>
              <a:gd name="T16" fmla="*/ 1612563 w 2696561"/>
              <a:gd name="T17" fmla="*/ 656441 h 4469351"/>
              <a:gd name="T18" fmla="*/ 1727078 w 2696561"/>
              <a:gd name="T19" fmla="*/ 645617 h 4469351"/>
              <a:gd name="T20" fmla="*/ 1731164 w 2696561"/>
              <a:gd name="T21" fmla="*/ 635071 h 4469351"/>
              <a:gd name="T22" fmla="*/ 1775523 w 2696561"/>
              <a:gd name="T23" fmla="*/ 509345 h 4469351"/>
              <a:gd name="T24" fmla="*/ 1854856 w 2696561"/>
              <a:gd name="T25" fmla="*/ 0 h 4469351"/>
              <a:gd name="T26" fmla="*/ 2007676 w 2696561"/>
              <a:gd name="T27" fmla="*/ 420056 h 4469351"/>
              <a:gd name="T28" fmla="*/ 2053783 w 2696561"/>
              <a:gd name="T29" fmla="*/ 646999 h 4469351"/>
              <a:gd name="T30" fmla="*/ 2058202 w 2696561"/>
              <a:gd name="T31" fmla="*/ 686403 h 4469351"/>
              <a:gd name="T32" fmla="*/ 2139884 w 2696561"/>
              <a:gd name="T33" fmla="*/ 711759 h 4469351"/>
              <a:gd name="T34" fmla="*/ 2696560 w 2696561"/>
              <a:gd name="T35" fmla="*/ 1551588 h 4469351"/>
              <a:gd name="T36" fmla="*/ 2693418 w 2696561"/>
              <a:gd name="T37" fmla="*/ 1613811 h 4469351"/>
              <a:gd name="T38" fmla="*/ 2693418 w 2696561"/>
              <a:gd name="T39" fmla="*/ 3509677 h 4469351"/>
              <a:gd name="T40" fmla="*/ 2696561 w 2696561"/>
              <a:gd name="T41" fmla="*/ 3571920 h 4469351"/>
              <a:gd name="T42" fmla="*/ 2693418 w 2696561"/>
              <a:gd name="T43" fmla="*/ 3634162 h 4469351"/>
              <a:gd name="T44" fmla="*/ 2693418 w 2696561"/>
              <a:gd name="T45" fmla="*/ 3661270 h 4469351"/>
              <a:gd name="T46" fmla="*/ 2692049 w 2696561"/>
              <a:gd name="T47" fmla="*/ 3661270 h 4469351"/>
              <a:gd name="T48" fmla="*/ 2691928 w 2696561"/>
              <a:gd name="T49" fmla="*/ 3663677 h 4469351"/>
              <a:gd name="T50" fmla="*/ 1799130 w 2696561"/>
              <a:gd name="T51" fmla="*/ 4469351 h 4469351"/>
              <a:gd name="T52" fmla="*/ 972224 w 2696561"/>
              <a:gd name="T53" fmla="*/ 3921241 h 4469351"/>
              <a:gd name="T54" fmla="*/ 971445 w 2696561"/>
              <a:gd name="T55" fmla="*/ 3919113 h 4469351"/>
              <a:gd name="T56" fmla="*/ 923199 w 2696561"/>
              <a:gd name="T57" fmla="*/ 3934089 h 4469351"/>
              <a:gd name="T58" fmla="*/ 768350 w 2696561"/>
              <a:gd name="T59" fmla="*/ 3949699 h 4469351"/>
              <a:gd name="T60" fmla="*/ 0 w 2696561"/>
              <a:gd name="T61" fmla="*/ 3181349 h 4469351"/>
              <a:gd name="T62" fmla="*/ 0 w 2696561"/>
              <a:gd name="T63" fmla="*/ 0 h 4469351"/>
              <a:gd name="T64" fmla="*/ 2696561 w 2696561"/>
              <a:gd name="T65" fmla="*/ 4469351 h 4469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T62" t="T63" r="T64" b="T65"/>
            <a:pathLst>
              <a:path w="2696561" h="4469351">
                <a:moveTo>
                  <a:pt x="0" y="3181349"/>
                </a:moveTo>
                <a:cubicBezTo>
                  <a:pt x="0" y="2863088"/>
                  <a:pt x="193501" y="2590021"/>
                  <a:pt x="469273" y="2473380"/>
                </a:cubicBezTo>
                <a:lnTo>
                  <a:pt x="504360" y="2462488"/>
                </a:lnTo>
                <a:lnTo>
                  <a:pt x="480923" y="2419310"/>
                </a:lnTo>
                <a:cubicBezTo>
                  <a:pt x="446541" y="2338022"/>
                  <a:pt x="427529" y="2248650"/>
                  <a:pt x="427529" y="2154838"/>
                </a:cubicBezTo>
                <a:cubicBezTo>
                  <a:pt x="427529" y="1873400"/>
                  <a:pt x="598641" y="1631928"/>
                  <a:pt x="842506" y="1528782"/>
                </a:cubicBezTo>
                <a:lnTo>
                  <a:pt x="875314" y="1518598"/>
                </a:lnTo>
                <a:lnTo>
                  <a:pt x="878354" y="1458397"/>
                </a:lnTo>
                <a:cubicBezTo>
                  <a:pt x="919195" y="1056241"/>
                  <a:pt x="1221479" y="731374"/>
                  <a:pt x="1612563" y="656441"/>
                </a:cubicBezTo>
                <a:lnTo>
                  <a:pt x="1727078" y="645617"/>
                </a:lnTo>
                <a:lnTo>
                  <a:pt x="1731164" y="635071"/>
                </a:lnTo>
                <a:cubicBezTo>
                  <a:pt x="1743796" y="600804"/>
                  <a:pt x="1758450" y="559446"/>
                  <a:pt x="1775523" y="509345"/>
                </a:cubicBezTo>
                <a:cubicBezTo>
                  <a:pt x="1873400" y="143127"/>
                  <a:pt x="1828412" y="169782"/>
                  <a:pt x="1854856" y="0"/>
                </a:cubicBezTo>
                <a:cubicBezTo>
                  <a:pt x="1897858" y="149940"/>
                  <a:pt x="1976581" y="246306"/>
                  <a:pt x="2007676" y="420056"/>
                </a:cubicBezTo>
                <a:cubicBezTo>
                  <a:pt x="2031975" y="493472"/>
                  <a:pt x="2044367" y="569863"/>
                  <a:pt x="2053783" y="646999"/>
                </a:cubicBezTo>
                <a:lnTo>
                  <a:pt x="2058202" y="686403"/>
                </a:lnTo>
                <a:lnTo>
                  <a:pt x="2139884" y="711759"/>
                </a:lnTo>
                <a:cubicBezTo>
                  <a:pt x="2467019" y="850125"/>
                  <a:pt x="2696560" y="1174051"/>
                  <a:pt x="2696560" y="1551588"/>
                </a:cubicBezTo>
                <a:lnTo>
                  <a:pt x="2693418" y="1613811"/>
                </a:lnTo>
                <a:lnTo>
                  <a:pt x="2693418" y="3509677"/>
                </a:lnTo>
                <a:lnTo>
                  <a:pt x="2696561" y="3571920"/>
                </a:lnTo>
                <a:lnTo>
                  <a:pt x="2693418" y="3634162"/>
                </a:lnTo>
                <a:lnTo>
                  <a:pt x="2693418" y="3661270"/>
                </a:lnTo>
                <a:lnTo>
                  <a:pt x="2692049" y="3661270"/>
                </a:lnTo>
                <a:lnTo>
                  <a:pt x="2691928" y="3663677"/>
                </a:lnTo>
                <a:cubicBezTo>
                  <a:pt x="2645970" y="4116212"/>
                  <a:pt x="2263790" y="4469351"/>
                  <a:pt x="1799130" y="4469351"/>
                </a:cubicBezTo>
                <a:cubicBezTo>
                  <a:pt x="1427402" y="4469351"/>
                  <a:pt x="1108461" y="4243342"/>
                  <a:pt x="972224" y="3921241"/>
                </a:cubicBezTo>
                <a:lnTo>
                  <a:pt x="971445" y="3919113"/>
                </a:lnTo>
                <a:lnTo>
                  <a:pt x="923199" y="3934089"/>
                </a:lnTo>
                <a:cubicBezTo>
                  <a:pt x="873181" y="3944324"/>
                  <a:pt x="821393" y="3949699"/>
                  <a:pt x="768350" y="3949699"/>
                </a:cubicBezTo>
                <a:cubicBezTo>
                  <a:pt x="344002" y="3949699"/>
                  <a:pt x="0" y="3605697"/>
                  <a:pt x="0" y="3181349"/>
                </a:cubicBezTo>
                <a:close/>
              </a:path>
            </a:pathLst>
          </a:custGeom>
          <a:solidFill>
            <a:srgbClr val="FFD966"/>
          </a:solidFill>
          <a:ln>
            <a:noFill/>
          </a:ln>
        </p:spPr>
        <p:txBody>
          <a:bodyPr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9" name="直接连接符 8"/>
          <p:cNvCxnSpPr/>
          <p:nvPr/>
        </p:nvCxnSpPr>
        <p:spPr>
          <a:xfrm flipH="1">
            <a:off x="1791904" y="4005064"/>
            <a:ext cx="0" cy="1008112"/>
          </a:xfrm>
          <a:prstGeom prst="line">
            <a:avLst/>
          </a:prstGeom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/>
        </p:nvCxnSpPr>
        <p:spPr>
          <a:xfrm flipH="1">
            <a:off x="8471470" y="4005064"/>
            <a:ext cx="0" cy="1008112"/>
          </a:xfrm>
          <a:prstGeom prst="line">
            <a:avLst/>
          </a:prstGeom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/>
        </p:nvCxnSpPr>
        <p:spPr>
          <a:xfrm flipH="1">
            <a:off x="5171733" y="4005064"/>
            <a:ext cx="0" cy="1008112"/>
          </a:xfrm>
          <a:prstGeom prst="line">
            <a:avLst/>
          </a:prstGeom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7"/>
          <p:cNvSpPr txBox="1"/>
          <p:nvPr/>
        </p:nvSpPr>
        <p:spPr>
          <a:xfrm>
            <a:off x="1990751" y="3949281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( 1 )</a:t>
            </a:r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3" name="TextBox 18"/>
          <p:cNvSpPr txBox="1"/>
          <p:nvPr/>
        </p:nvSpPr>
        <p:spPr>
          <a:xfrm>
            <a:off x="5376347" y="3949281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( 2 )</a:t>
            </a:r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4" name="TextBox 19"/>
          <p:cNvSpPr txBox="1"/>
          <p:nvPr/>
        </p:nvSpPr>
        <p:spPr>
          <a:xfrm>
            <a:off x="8651490" y="3949281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( 3 )</a:t>
            </a:r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pic>
        <p:nvPicPr>
          <p:cNvPr id="15" name="Picture 2" descr="D:\Documents\person\yeyuan.ye\桌面\奖励管理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38822" y="2708920"/>
            <a:ext cx="720080" cy="578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D:\Documents\person\yeyuan.ye\桌面\库存量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23199" y="2626187"/>
            <a:ext cx="685064" cy="685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D:\Documents\person\yeyuan.ye\桌面\夺宝_往期回顾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191550" y="2682380"/>
            <a:ext cx="657262" cy="657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椭圆 10"/>
          <p:cNvSpPr/>
          <p:nvPr/>
        </p:nvSpPr>
        <p:spPr>
          <a:xfrm>
            <a:off x="1586411" y="2133388"/>
            <a:ext cx="2453640" cy="2453640"/>
          </a:xfrm>
          <a:prstGeom prst="ellipse">
            <a:avLst/>
          </a:prstGeom>
          <a:solidFill>
            <a:srgbClr val="0558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/>
        </p:nvSpPr>
        <p:spPr>
          <a:xfrm>
            <a:off x="3247466" y="3794443"/>
            <a:ext cx="792585" cy="792585"/>
          </a:xfrm>
          <a:prstGeom prst="ellipse">
            <a:avLst/>
          </a:prstGeom>
          <a:solidFill>
            <a:srgbClr val="F7CAAC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MH_Others_1"/>
          <p:cNvSpPr txBox="1"/>
          <p:nvPr>
            <p:custDataLst>
              <p:tags r:id="rId2"/>
            </p:custDataLst>
          </p:nvPr>
        </p:nvSpPr>
        <p:spPr>
          <a:xfrm>
            <a:off x="835497" y="2936239"/>
            <a:ext cx="3955467" cy="847938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Arial" pitchFamily="34" charset="0"/>
              </a:rPr>
              <a:t>PART 2</a:t>
            </a:r>
            <a:endParaRPr lang="zh-CN" altLang="en-US" sz="44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cs typeface="Arial" pitchFamily="34" charset="0"/>
            </a:endParaRPr>
          </a:p>
        </p:txBody>
      </p:sp>
      <p:sp>
        <p:nvSpPr>
          <p:cNvPr id="16" name="文本框 2"/>
          <p:cNvSpPr txBox="1">
            <a:spLocks noChangeArrowheads="1"/>
          </p:cNvSpPr>
          <p:nvPr/>
        </p:nvSpPr>
        <p:spPr bwMode="auto">
          <a:xfrm>
            <a:off x="5054699" y="2828835"/>
            <a:ext cx="4692678" cy="120032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怎样进行</a:t>
            </a:r>
            <a:endParaRPr lang="en-US" altLang="zh-CN" sz="3600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36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人才盘点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34566" y="1033572"/>
            <a:ext cx="6768752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85240">
              <a:defRPr/>
            </a:pP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影响岗位胜任能力的三个要素</a:t>
            </a:r>
            <a:endParaRPr lang="en-US" altLang="zh-CN" sz="28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任意多边形 10"/>
          <p:cNvSpPr/>
          <p:nvPr/>
        </p:nvSpPr>
        <p:spPr bwMode="auto">
          <a:xfrm rot="14431848">
            <a:off x="3847355" y="4040981"/>
            <a:ext cx="2047875" cy="1743075"/>
          </a:xfrm>
          <a:custGeom>
            <a:gdLst>
              <a:gd name="T0" fmla="*/ 1450957 w 2908954"/>
              <a:gd name="T1" fmla="*/ 0 h 2477358"/>
              <a:gd name="T2" fmla="*/ 1691471 w 2908954"/>
              <a:gd name="T3" fmla="*/ 99625 h 2477358"/>
              <a:gd name="T4" fmla="*/ 1726323 w 2908954"/>
              <a:gd name="T5" fmla="*/ 141866 h 2477358"/>
              <a:gd name="T6" fmla="*/ 1697379 w 2908954"/>
              <a:gd name="T7" fmla="*/ 91962 h 2477358"/>
              <a:gd name="T8" fmla="*/ 1697394 w 2908954"/>
              <a:gd name="T9" fmla="*/ 91976 h 2477358"/>
              <a:gd name="T10" fmla="*/ 2908954 w 2908954"/>
              <a:gd name="T11" fmla="*/ 2180873 h 2477358"/>
              <a:gd name="T12" fmla="*/ 2394007 w 2908954"/>
              <a:gd name="T13" fmla="*/ 2477358 h 2477358"/>
              <a:gd name="T14" fmla="*/ 2383290 w 2908954"/>
              <a:gd name="T15" fmla="*/ 2463026 h 2477358"/>
              <a:gd name="T16" fmla="*/ 1450963 w 2908954"/>
              <a:gd name="T17" fmla="*/ 2023343 h 2477358"/>
              <a:gd name="T18" fmla="*/ 518637 w 2908954"/>
              <a:gd name="T19" fmla="*/ 2463026 h 2477358"/>
              <a:gd name="T20" fmla="*/ 516366 w 2908954"/>
              <a:gd name="T21" fmla="*/ 2466063 h 2477358"/>
              <a:gd name="T22" fmla="*/ 0 w 2908954"/>
              <a:gd name="T23" fmla="*/ 2168761 h 2477358"/>
              <a:gd name="T24" fmla="*/ 1175620 w 2908954"/>
              <a:gd name="T25" fmla="*/ 141830 h 2477358"/>
              <a:gd name="T26" fmla="*/ 1210442 w 2908954"/>
              <a:gd name="T27" fmla="*/ 99625 h 2477358"/>
              <a:gd name="T28" fmla="*/ 1450957 w 2908954"/>
              <a:gd name="T29" fmla="*/ 0 h 2477358"/>
              <a:gd name="T30" fmla="*/ 0 w 2908954"/>
              <a:gd name="T31" fmla="*/ 0 h 2477358"/>
              <a:gd name="T32" fmla="*/ 2908954 w 2908954"/>
              <a:gd name="T33" fmla="*/ 2477358 h 24773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T30" t="T31" r="T32" b="T33"/>
            <a:pathLst>
              <a:path w="2908954" h="2477358">
                <a:moveTo>
                  <a:pt x="1450957" y="0"/>
                </a:moveTo>
                <a:cubicBezTo>
                  <a:pt x="1544883" y="0"/>
                  <a:pt x="1629919" y="38072"/>
                  <a:pt x="1691471" y="99625"/>
                </a:cubicBezTo>
                <a:lnTo>
                  <a:pt x="1726323" y="141866"/>
                </a:lnTo>
                <a:lnTo>
                  <a:pt x="1697379" y="91962"/>
                </a:lnTo>
                <a:lnTo>
                  <a:pt x="1697394" y="91976"/>
                </a:lnTo>
                <a:lnTo>
                  <a:pt x="2908954" y="2180873"/>
                </a:lnTo>
                <a:lnTo>
                  <a:pt x="2394007" y="2477358"/>
                </a:lnTo>
                <a:lnTo>
                  <a:pt x="2383290" y="2463026"/>
                </a:lnTo>
                <a:cubicBezTo>
                  <a:pt x="2161683" y="2194501"/>
                  <a:pt x="1826311" y="2023343"/>
                  <a:pt x="1450963" y="2023343"/>
                </a:cubicBezTo>
                <a:cubicBezTo>
                  <a:pt x="1075615" y="2023343"/>
                  <a:pt x="740243" y="2194501"/>
                  <a:pt x="518637" y="2463026"/>
                </a:cubicBezTo>
                <a:lnTo>
                  <a:pt x="516366" y="2466063"/>
                </a:lnTo>
                <a:lnTo>
                  <a:pt x="0" y="2168761"/>
                </a:lnTo>
                <a:lnTo>
                  <a:pt x="1175620" y="141830"/>
                </a:lnTo>
                <a:lnTo>
                  <a:pt x="1210442" y="99625"/>
                </a:lnTo>
                <a:cubicBezTo>
                  <a:pt x="1271995" y="38072"/>
                  <a:pt x="1357030" y="0"/>
                  <a:pt x="1450957" y="0"/>
                </a:cubicBezTo>
                <a:close/>
              </a:path>
            </a:pathLst>
          </a:custGeom>
          <a:solidFill>
            <a:srgbClr val="F7CAAC"/>
          </a:solidFill>
          <a:ln>
            <a:noFill/>
          </a:ln>
        </p:spPr>
        <p:txBody>
          <a:bodyPr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任意多边形 11"/>
          <p:cNvSpPr/>
          <p:nvPr/>
        </p:nvSpPr>
        <p:spPr bwMode="auto">
          <a:xfrm rot="7168152" flipH="1">
            <a:off x="6269880" y="4040981"/>
            <a:ext cx="2047875" cy="1743075"/>
          </a:xfrm>
          <a:custGeom>
            <a:gdLst>
              <a:gd name="T0" fmla="*/ 1450957 w 2908954"/>
              <a:gd name="T1" fmla="*/ 0 h 2477358"/>
              <a:gd name="T2" fmla="*/ 1691471 w 2908954"/>
              <a:gd name="T3" fmla="*/ 99625 h 2477358"/>
              <a:gd name="T4" fmla="*/ 1726323 w 2908954"/>
              <a:gd name="T5" fmla="*/ 141866 h 2477358"/>
              <a:gd name="T6" fmla="*/ 1697379 w 2908954"/>
              <a:gd name="T7" fmla="*/ 91962 h 2477358"/>
              <a:gd name="T8" fmla="*/ 1697394 w 2908954"/>
              <a:gd name="T9" fmla="*/ 91976 h 2477358"/>
              <a:gd name="T10" fmla="*/ 2908954 w 2908954"/>
              <a:gd name="T11" fmla="*/ 2180873 h 2477358"/>
              <a:gd name="T12" fmla="*/ 2394007 w 2908954"/>
              <a:gd name="T13" fmla="*/ 2477358 h 2477358"/>
              <a:gd name="T14" fmla="*/ 2383290 w 2908954"/>
              <a:gd name="T15" fmla="*/ 2463026 h 2477358"/>
              <a:gd name="T16" fmla="*/ 1450963 w 2908954"/>
              <a:gd name="T17" fmla="*/ 2023343 h 2477358"/>
              <a:gd name="T18" fmla="*/ 518637 w 2908954"/>
              <a:gd name="T19" fmla="*/ 2463026 h 2477358"/>
              <a:gd name="T20" fmla="*/ 516366 w 2908954"/>
              <a:gd name="T21" fmla="*/ 2466063 h 2477358"/>
              <a:gd name="T22" fmla="*/ 0 w 2908954"/>
              <a:gd name="T23" fmla="*/ 2168761 h 2477358"/>
              <a:gd name="T24" fmla="*/ 1175620 w 2908954"/>
              <a:gd name="T25" fmla="*/ 141830 h 2477358"/>
              <a:gd name="T26" fmla="*/ 1210442 w 2908954"/>
              <a:gd name="T27" fmla="*/ 99625 h 2477358"/>
              <a:gd name="T28" fmla="*/ 1450957 w 2908954"/>
              <a:gd name="T29" fmla="*/ 0 h 2477358"/>
              <a:gd name="T30" fmla="*/ 0 w 2908954"/>
              <a:gd name="T31" fmla="*/ 0 h 2477358"/>
              <a:gd name="T32" fmla="*/ 2908954 w 2908954"/>
              <a:gd name="T33" fmla="*/ 2477358 h 24773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T30" t="T31" r="T32" b="T33"/>
            <a:pathLst>
              <a:path w="2908954" h="2477358">
                <a:moveTo>
                  <a:pt x="1450957" y="0"/>
                </a:moveTo>
                <a:cubicBezTo>
                  <a:pt x="1544883" y="0"/>
                  <a:pt x="1629919" y="38072"/>
                  <a:pt x="1691471" y="99625"/>
                </a:cubicBezTo>
                <a:lnTo>
                  <a:pt x="1726323" y="141866"/>
                </a:lnTo>
                <a:lnTo>
                  <a:pt x="1697379" y="91962"/>
                </a:lnTo>
                <a:lnTo>
                  <a:pt x="1697394" y="91976"/>
                </a:lnTo>
                <a:lnTo>
                  <a:pt x="2908954" y="2180873"/>
                </a:lnTo>
                <a:lnTo>
                  <a:pt x="2394007" y="2477358"/>
                </a:lnTo>
                <a:lnTo>
                  <a:pt x="2383290" y="2463026"/>
                </a:lnTo>
                <a:cubicBezTo>
                  <a:pt x="2161683" y="2194501"/>
                  <a:pt x="1826311" y="2023343"/>
                  <a:pt x="1450963" y="2023343"/>
                </a:cubicBezTo>
                <a:cubicBezTo>
                  <a:pt x="1075615" y="2023343"/>
                  <a:pt x="740243" y="2194501"/>
                  <a:pt x="518637" y="2463026"/>
                </a:cubicBezTo>
                <a:lnTo>
                  <a:pt x="516366" y="2466063"/>
                </a:lnTo>
                <a:lnTo>
                  <a:pt x="0" y="2168761"/>
                </a:lnTo>
                <a:lnTo>
                  <a:pt x="1175620" y="141830"/>
                </a:lnTo>
                <a:lnTo>
                  <a:pt x="1210442" y="99625"/>
                </a:lnTo>
                <a:cubicBezTo>
                  <a:pt x="1271995" y="38072"/>
                  <a:pt x="1357030" y="0"/>
                  <a:pt x="1450957" y="0"/>
                </a:cubicBezTo>
                <a:close/>
              </a:path>
            </a:pathLst>
          </a:custGeom>
          <a:solidFill>
            <a:srgbClr val="2C71FC"/>
          </a:solidFill>
          <a:ln>
            <a:noFill/>
          </a:ln>
        </p:spPr>
        <p:txBody>
          <a:bodyPr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任意多边形 8"/>
          <p:cNvSpPr/>
          <p:nvPr/>
        </p:nvSpPr>
        <p:spPr bwMode="auto">
          <a:xfrm>
            <a:off x="5057030" y="1969294"/>
            <a:ext cx="2046288" cy="1744662"/>
          </a:xfrm>
          <a:custGeom>
            <a:gdLst>
              <a:gd name="T0" fmla="*/ 1450957 w 2908954"/>
              <a:gd name="T1" fmla="*/ 0 h 2477358"/>
              <a:gd name="T2" fmla="*/ 1691471 w 2908954"/>
              <a:gd name="T3" fmla="*/ 99625 h 2477358"/>
              <a:gd name="T4" fmla="*/ 1726323 w 2908954"/>
              <a:gd name="T5" fmla="*/ 141866 h 2477358"/>
              <a:gd name="T6" fmla="*/ 1697379 w 2908954"/>
              <a:gd name="T7" fmla="*/ 91962 h 2477358"/>
              <a:gd name="T8" fmla="*/ 1697394 w 2908954"/>
              <a:gd name="T9" fmla="*/ 91976 h 2477358"/>
              <a:gd name="T10" fmla="*/ 2908954 w 2908954"/>
              <a:gd name="T11" fmla="*/ 2180873 h 2477358"/>
              <a:gd name="T12" fmla="*/ 2394007 w 2908954"/>
              <a:gd name="T13" fmla="*/ 2477358 h 2477358"/>
              <a:gd name="T14" fmla="*/ 2383290 w 2908954"/>
              <a:gd name="T15" fmla="*/ 2463026 h 2477358"/>
              <a:gd name="T16" fmla="*/ 1450963 w 2908954"/>
              <a:gd name="T17" fmla="*/ 2023343 h 2477358"/>
              <a:gd name="T18" fmla="*/ 518637 w 2908954"/>
              <a:gd name="T19" fmla="*/ 2463026 h 2477358"/>
              <a:gd name="T20" fmla="*/ 516366 w 2908954"/>
              <a:gd name="T21" fmla="*/ 2466063 h 2477358"/>
              <a:gd name="T22" fmla="*/ 0 w 2908954"/>
              <a:gd name="T23" fmla="*/ 2168761 h 2477358"/>
              <a:gd name="T24" fmla="*/ 1175620 w 2908954"/>
              <a:gd name="T25" fmla="*/ 141830 h 2477358"/>
              <a:gd name="T26" fmla="*/ 1210442 w 2908954"/>
              <a:gd name="T27" fmla="*/ 99625 h 2477358"/>
              <a:gd name="T28" fmla="*/ 1450957 w 2908954"/>
              <a:gd name="T29" fmla="*/ 0 h 2477358"/>
              <a:gd name="T30" fmla="*/ 0 w 2908954"/>
              <a:gd name="T31" fmla="*/ 0 h 2477358"/>
              <a:gd name="T32" fmla="*/ 2908954 w 2908954"/>
              <a:gd name="T33" fmla="*/ 2477358 h 24773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T30" t="T31" r="T32" b="T33"/>
            <a:pathLst>
              <a:path w="2908954" h="2477358">
                <a:moveTo>
                  <a:pt x="1450957" y="0"/>
                </a:moveTo>
                <a:cubicBezTo>
                  <a:pt x="1544883" y="0"/>
                  <a:pt x="1629919" y="38072"/>
                  <a:pt x="1691471" y="99625"/>
                </a:cubicBezTo>
                <a:lnTo>
                  <a:pt x="1726323" y="141866"/>
                </a:lnTo>
                <a:lnTo>
                  <a:pt x="1697379" y="91962"/>
                </a:lnTo>
                <a:lnTo>
                  <a:pt x="1697394" y="91976"/>
                </a:lnTo>
                <a:lnTo>
                  <a:pt x="2908954" y="2180873"/>
                </a:lnTo>
                <a:lnTo>
                  <a:pt x="2394007" y="2477358"/>
                </a:lnTo>
                <a:lnTo>
                  <a:pt x="2383290" y="2463026"/>
                </a:lnTo>
                <a:cubicBezTo>
                  <a:pt x="2161683" y="2194501"/>
                  <a:pt x="1826311" y="2023343"/>
                  <a:pt x="1450963" y="2023343"/>
                </a:cubicBezTo>
                <a:cubicBezTo>
                  <a:pt x="1075615" y="2023343"/>
                  <a:pt x="740243" y="2194501"/>
                  <a:pt x="518637" y="2463026"/>
                </a:cubicBezTo>
                <a:lnTo>
                  <a:pt x="516366" y="2466063"/>
                </a:lnTo>
                <a:lnTo>
                  <a:pt x="0" y="2168761"/>
                </a:lnTo>
                <a:lnTo>
                  <a:pt x="1175620" y="141830"/>
                </a:lnTo>
                <a:lnTo>
                  <a:pt x="1210442" y="99625"/>
                </a:lnTo>
                <a:cubicBezTo>
                  <a:pt x="1271995" y="38072"/>
                  <a:pt x="1357030" y="0"/>
                  <a:pt x="1450957" y="0"/>
                </a:cubicBezTo>
                <a:close/>
              </a:path>
            </a:pathLst>
          </a:custGeom>
          <a:solidFill>
            <a:srgbClr val="FFD966"/>
          </a:solidFill>
          <a:ln>
            <a:noFill/>
          </a:ln>
        </p:spPr>
        <p:txBody>
          <a:bodyPr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椭圆 9"/>
          <p:cNvSpPr>
            <a:spLocks noChangeArrowheads="1"/>
          </p:cNvSpPr>
          <p:nvPr/>
        </p:nvSpPr>
        <p:spPr bwMode="auto">
          <a:xfrm>
            <a:off x="5331668" y="3475831"/>
            <a:ext cx="1497012" cy="1497013"/>
          </a:xfrm>
          <a:prstGeom prst="ellipse">
            <a:avLst/>
          </a:prstGeom>
          <a:noFill/>
          <a:ln w="22225" cmpd="sng">
            <a:solidFill>
              <a:schemeClr val="bg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  <a:sym typeface="宋体" panose="02010600030101010101" pitchFamily="2" charset="-122"/>
            </a:endParaRPr>
          </a:p>
        </p:txBody>
      </p:sp>
      <p:sp>
        <p:nvSpPr>
          <p:cNvPr id="7" name="文本框 24"/>
          <p:cNvSpPr>
            <a:spLocks noChangeArrowheads="1"/>
          </p:cNvSpPr>
          <p:nvPr/>
        </p:nvSpPr>
        <p:spPr bwMode="auto">
          <a:xfrm>
            <a:off x="7241309" y="2212721"/>
            <a:ext cx="502061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01</a:t>
            </a:r>
            <a:endParaRPr lang="zh-CN" altLang="en-US" sz="2000" b="1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8" name="文本框 25"/>
          <p:cNvSpPr>
            <a:spLocks noChangeArrowheads="1"/>
          </p:cNvSpPr>
          <p:nvPr/>
        </p:nvSpPr>
        <p:spPr bwMode="auto">
          <a:xfrm>
            <a:off x="2639044" y="4262092"/>
            <a:ext cx="502061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02</a:t>
            </a:r>
            <a:endParaRPr lang="zh-CN" altLang="en-US" sz="2000" b="1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9" name="文本框 26"/>
          <p:cNvSpPr>
            <a:spLocks noChangeArrowheads="1"/>
          </p:cNvSpPr>
          <p:nvPr/>
        </p:nvSpPr>
        <p:spPr bwMode="auto">
          <a:xfrm>
            <a:off x="8255446" y="4309593"/>
            <a:ext cx="502061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03</a:t>
            </a:r>
            <a:endParaRPr lang="zh-CN" altLang="en-US" sz="2000" b="1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0" name="TextBox 16"/>
          <p:cNvSpPr txBox="1"/>
          <p:nvPr/>
        </p:nvSpPr>
        <p:spPr>
          <a:xfrm>
            <a:off x="7241309" y="2630695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组织战略</a:t>
            </a:r>
          </a:p>
        </p:txBody>
      </p:sp>
      <p:sp>
        <p:nvSpPr>
          <p:cNvPr id="11" name="TextBox 17"/>
          <p:cNvSpPr txBox="1"/>
          <p:nvPr/>
        </p:nvSpPr>
        <p:spPr>
          <a:xfrm>
            <a:off x="8255446" y="4709703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绩效标准</a:t>
            </a:r>
            <a:endParaRPr lang="en-US" altLang="zh-CN" sz="2000" b="1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2" name="TextBox 18"/>
          <p:cNvSpPr txBox="1"/>
          <p:nvPr/>
        </p:nvSpPr>
        <p:spPr>
          <a:xfrm>
            <a:off x="2639044" y="4662202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关键流程</a:t>
            </a:r>
            <a:endParaRPr lang="en-US" altLang="zh-CN" sz="2000" b="1"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cxnSp>
        <p:nvCxnSpPr>
          <p:cNvPr id="13" name="直接连接符 12"/>
          <p:cNvCxnSpPr/>
          <p:nvPr/>
        </p:nvCxnSpPr>
        <p:spPr>
          <a:xfrm>
            <a:off x="2729845" y="4657401"/>
            <a:ext cx="129592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/>
        </p:nvCxnSpPr>
        <p:spPr>
          <a:xfrm>
            <a:off x="8342765" y="4709703"/>
            <a:ext cx="129592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直接连接符 14"/>
          <p:cNvCxnSpPr/>
          <p:nvPr/>
        </p:nvCxnSpPr>
        <p:spPr>
          <a:xfrm>
            <a:off x="7336350" y="2612831"/>
            <a:ext cx="129592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Picture 2" descr="D:\Documents\person\yeyuan.ye\桌面\流程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01740" y="4657401"/>
            <a:ext cx="703660" cy="703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D:\Documents\person\yeyuan.ye\桌面\战略合作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84768" y="2548731"/>
            <a:ext cx="790812" cy="585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D:\Documents\person\yeyuan.ye\桌面\我的绩效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28680" y="4613855"/>
            <a:ext cx="717977" cy="717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矩形 18"/>
          <p:cNvSpPr/>
          <p:nvPr/>
        </p:nvSpPr>
        <p:spPr>
          <a:xfrm>
            <a:off x="5541902" y="4039671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85240">
              <a:defRPr/>
            </a:pPr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</a:rPr>
              <a:t>三个要素</a:t>
            </a:r>
            <a:endParaRPr lang="en-US" altLang="zh-CN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982638" y="3461450"/>
            <a:ext cx="2736304" cy="648072"/>
          </a:xfrm>
          <a:prstGeom prst="rect">
            <a:avLst/>
          </a:prstGeom>
          <a:solidFill>
            <a:srgbClr val="F7CAA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982638" y="1932195"/>
            <a:ext cx="2736304" cy="648072"/>
          </a:xfrm>
          <a:prstGeom prst="rect">
            <a:avLst/>
          </a:prstGeom>
          <a:solidFill>
            <a:srgbClr val="2C71F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TextBox 5"/>
          <p:cNvSpPr txBox="1"/>
          <p:nvPr/>
        </p:nvSpPr>
        <p:spPr>
          <a:xfrm>
            <a:off x="982638" y="2082043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明确岗位任职标准</a:t>
            </a:r>
          </a:p>
        </p:txBody>
      </p:sp>
      <p:sp>
        <p:nvSpPr>
          <p:cNvPr id="5" name="TextBox 7"/>
          <p:cNvSpPr txBox="1"/>
          <p:nvPr/>
        </p:nvSpPr>
        <p:spPr>
          <a:xfrm>
            <a:off x="982638" y="3604547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判断潜力级别</a:t>
            </a:r>
          </a:p>
        </p:txBody>
      </p:sp>
      <p:sp>
        <p:nvSpPr>
          <p:cNvPr id="6" name="矩形 5"/>
          <p:cNvSpPr/>
          <p:nvPr/>
        </p:nvSpPr>
        <p:spPr>
          <a:xfrm>
            <a:off x="838622" y="1033572"/>
            <a:ext cx="5328592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85240">
              <a:defRPr/>
            </a:pP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如何明确能力等级</a:t>
            </a:r>
            <a:endParaRPr lang="en-US" altLang="zh-CN" sz="28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4913563" y="2687725"/>
            <a:ext cx="2736304" cy="648072"/>
          </a:xfrm>
          <a:prstGeom prst="rect">
            <a:avLst/>
          </a:prstGeom>
          <a:solidFill>
            <a:srgbClr val="FFD9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TextBox 24"/>
          <p:cNvSpPr txBox="1"/>
          <p:nvPr/>
        </p:nvSpPr>
        <p:spPr>
          <a:xfrm>
            <a:off x="4913563" y="2837573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清晰界定潜力级别</a:t>
            </a:r>
          </a:p>
        </p:txBody>
      </p:sp>
      <p:cxnSp>
        <p:nvCxnSpPr>
          <p:cNvPr id="9" name="直接连接符 8"/>
          <p:cNvCxnSpPr/>
          <p:nvPr/>
        </p:nvCxnSpPr>
        <p:spPr>
          <a:xfrm flipH="1">
            <a:off x="4295006" y="2256231"/>
            <a:ext cx="0" cy="1554056"/>
          </a:xfrm>
          <a:prstGeom prst="line">
            <a:avLst/>
          </a:prstGeom>
          <a:ln>
            <a:solidFill>
              <a:srgbClr val="2C71F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/>
        </p:nvCxnSpPr>
        <p:spPr>
          <a:xfrm>
            <a:off x="4078982" y="3810287"/>
            <a:ext cx="216024" cy="0"/>
          </a:xfrm>
          <a:prstGeom prst="line">
            <a:avLst/>
          </a:prstGeom>
          <a:ln>
            <a:solidFill>
              <a:srgbClr val="2C71F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/>
        </p:nvCxnSpPr>
        <p:spPr>
          <a:xfrm>
            <a:off x="4078982" y="2256231"/>
            <a:ext cx="216024" cy="0"/>
          </a:xfrm>
          <a:prstGeom prst="line">
            <a:avLst/>
          </a:prstGeom>
          <a:ln>
            <a:solidFill>
              <a:srgbClr val="2C71F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/>
        </p:nvCxnSpPr>
        <p:spPr>
          <a:xfrm>
            <a:off x="4295006" y="3011761"/>
            <a:ext cx="216024" cy="0"/>
          </a:xfrm>
          <a:prstGeom prst="line">
            <a:avLst/>
          </a:prstGeom>
          <a:ln>
            <a:solidFill>
              <a:srgbClr val="2C71F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矩形 12"/>
          <p:cNvSpPr/>
          <p:nvPr/>
        </p:nvSpPr>
        <p:spPr>
          <a:xfrm>
            <a:off x="4913563" y="3822842"/>
            <a:ext cx="2736304" cy="648072"/>
          </a:xfrm>
          <a:prstGeom prst="rect">
            <a:avLst/>
          </a:prstGeom>
          <a:solidFill>
            <a:srgbClr val="2C71F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TextBox 30"/>
          <p:cNvSpPr txBox="1"/>
          <p:nvPr/>
        </p:nvSpPr>
        <p:spPr>
          <a:xfrm>
            <a:off x="4913563" y="3972690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界定绩效等级</a:t>
            </a:r>
          </a:p>
        </p:txBody>
      </p:sp>
      <p:sp>
        <p:nvSpPr>
          <p:cNvPr id="15" name="矩形 14"/>
          <p:cNvSpPr/>
          <p:nvPr/>
        </p:nvSpPr>
        <p:spPr>
          <a:xfrm>
            <a:off x="4913563" y="4968470"/>
            <a:ext cx="2736304" cy="857734"/>
          </a:xfrm>
          <a:prstGeom prst="rect">
            <a:avLst/>
          </a:prstGeom>
          <a:solidFill>
            <a:srgbClr val="F7CAA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TextBox 32"/>
          <p:cNvSpPr txBox="1"/>
          <p:nvPr/>
        </p:nvSpPr>
        <p:spPr>
          <a:xfrm>
            <a:off x="4913563" y="5043394"/>
            <a:ext cx="27363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建立稳定的标杆</a:t>
            </a:r>
            <a:endParaRPr lang="en-US" altLang="zh-CN" sz="20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（红绿灯地图）</a:t>
            </a:r>
          </a:p>
        </p:txBody>
      </p:sp>
      <p:cxnSp>
        <p:nvCxnSpPr>
          <p:cNvPr id="17" name="直接连接符 16"/>
          <p:cNvCxnSpPr/>
          <p:nvPr/>
        </p:nvCxnSpPr>
        <p:spPr>
          <a:xfrm flipH="1">
            <a:off x="8111430" y="2987247"/>
            <a:ext cx="0" cy="2410090"/>
          </a:xfrm>
          <a:prstGeom prst="line">
            <a:avLst/>
          </a:prstGeom>
          <a:ln>
            <a:solidFill>
              <a:srgbClr val="2C71F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/>
        </p:nvCxnSpPr>
        <p:spPr>
          <a:xfrm>
            <a:off x="7895406" y="5397337"/>
            <a:ext cx="216024" cy="0"/>
          </a:xfrm>
          <a:prstGeom prst="line">
            <a:avLst/>
          </a:prstGeom>
          <a:ln>
            <a:solidFill>
              <a:srgbClr val="2C71F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接连接符 18"/>
          <p:cNvCxnSpPr/>
          <p:nvPr/>
        </p:nvCxnSpPr>
        <p:spPr>
          <a:xfrm>
            <a:off x="7895406" y="2987247"/>
            <a:ext cx="216024" cy="0"/>
          </a:xfrm>
          <a:prstGeom prst="line">
            <a:avLst/>
          </a:prstGeom>
          <a:ln>
            <a:solidFill>
              <a:srgbClr val="2C71F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接连接符 19"/>
          <p:cNvCxnSpPr/>
          <p:nvPr/>
        </p:nvCxnSpPr>
        <p:spPr>
          <a:xfrm>
            <a:off x="8111430" y="4146878"/>
            <a:ext cx="216024" cy="0"/>
          </a:xfrm>
          <a:prstGeom prst="line">
            <a:avLst/>
          </a:prstGeom>
          <a:ln>
            <a:solidFill>
              <a:srgbClr val="2C71F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矩形 20"/>
          <p:cNvSpPr/>
          <p:nvPr/>
        </p:nvSpPr>
        <p:spPr>
          <a:xfrm>
            <a:off x="8581673" y="3822842"/>
            <a:ext cx="2736304" cy="648072"/>
          </a:xfrm>
          <a:prstGeom prst="rect">
            <a:avLst/>
          </a:prstGeom>
          <a:solidFill>
            <a:srgbClr val="2C71F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TextBox 39"/>
          <p:cNvSpPr txBox="1"/>
          <p:nvPr/>
        </p:nvSpPr>
        <p:spPr>
          <a:xfrm>
            <a:off x="8581673" y="3972690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能力等级分布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962154" y="1041699"/>
            <a:ext cx="5328592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85240"/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衡量绩效的维度</a:t>
            </a:r>
            <a:endParaRPr lang="en-US" altLang="zh-CN" sz="28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1645920" y="1428978"/>
            <a:ext cx="8470783" cy="5218005"/>
            <a:chOff x="1414685" y="1535296"/>
            <a:chExt cx="8064896" cy="4967980"/>
          </a:xfrm>
        </p:grpSpPr>
        <p:grpSp>
          <p:nvGrpSpPr>
            <p:cNvPr id="4" name="组合 3"/>
            <p:cNvGrpSpPr/>
            <p:nvPr/>
          </p:nvGrpSpPr>
          <p:grpSpPr>
            <a:xfrm>
              <a:off x="4821895" y="2757123"/>
              <a:ext cx="2540693" cy="2524937"/>
              <a:chOff x="4821895" y="2757123"/>
              <a:chExt cx="2540693" cy="2524937"/>
            </a:xfrm>
          </p:grpSpPr>
          <p:cxnSp>
            <p:nvCxnSpPr>
              <p:cNvPr id="36" name="直接箭头连接符 35"/>
              <p:cNvCxnSpPr/>
              <p:nvPr/>
            </p:nvCxnSpPr>
            <p:spPr>
              <a:xfrm>
                <a:off x="6093164" y="2757123"/>
                <a:ext cx="2836" cy="2524937"/>
              </a:xfrm>
              <a:prstGeom prst="straightConnector1">
                <a:avLst/>
              </a:prstGeom>
              <a:ln w="19050">
                <a:solidFill>
                  <a:schemeClr val="bg1"/>
                </a:solidFill>
                <a:headEnd type="triangle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直接箭头连接符 36"/>
              <p:cNvCxnSpPr>
                <a:stCxn id="21" idx="5"/>
              </p:cNvCxnSpPr>
              <p:nvPr/>
            </p:nvCxnSpPr>
            <p:spPr>
              <a:xfrm>
                <a:off x="5159804" y="3112953"/>
                <a:ext cx="1934906" cy="1714050"/>
              </a:xfrm>
              <a:prstGeom prst="straightConnector1">
                <a:avLst/>
              </a:prstGeom>
              <a:ln w="19050">
                <a:solidFill>
                  <a:schemeClr val="bg1"/>
                </a:solidFill>
                <a:headEnd type="triangle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直接箭头连接符 37"/>
              <p:cNvCxnSpPr/>
              <p:nvPr/>
            </p:nvCxnSpPr>
            <p:spPr>
              <a:xfrm flipH="1">
                <a:off x="5150069" y="3112953"/>
                <a:ext cx="1826365" cy="1774357"/>
              </a:xfrm>
              <a:prstGeom prst="straightConnector1">
                <a:avLst/>
              </a:prstGeom>
              <a:ln w="19050">
                <a:solidFill>
                  <a:schemeClr val="bg1"/>
                </a:solidFill>
                <a:headEnd type="triangle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直接箭头连接符 38"/>
              <p:cNvCxnSpPr/>
              <p:nvPr/>
            </p:nvCxnSpPr>
            <p:spPr>
              <a:xfrm flipH="1">
                <a:off x="4821895" y="4091088"/>
                <a:ext cx="2540693" cy="0"/>
              </a:xfrm>
              <a:prstGeom prst="straightConnector1">
                <a:avLst/>
              </a:prstGeom>
              <a:ln w="19050">
                <a:solidFill>
                  <a:schemeClr val="bg1"/>
                </a:solidFill>
                <a:headEnd type="triangle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" name="Group 34"/>
            <p:cNvGrpSpPr/>
            <p:nvPr/>
          </p:nvGrpSpPr>
          <p:grpSpPr>
            <a:xfrm>
              <a:off x="3990618" y="1932981"/>
              <a:ext cx="4196189" cy="4179912"/>
              <a:chOff x="3990618" y="1932981"/>
              <a:chExt cx="4196189" cy="4179912"/>
            </a:xfrm>
          </p:grpSpPr>
          <p:sp>
            <p:nvSpPr>
              <p:cNvPr id="15" name="Oval 3"/>
              <p:cNvSpPr/>
              <p:nvPr/>
            </p:nvSpPr>
            <p:spPr>
              <a:xfrm>
                <a:off x="5717370" y="1932981"/>
                <a:ext cx="757260" cy="757260"/>
              </a:xfrm>
              <a:prstGeom prst="ellipse">
                <a:avLst/>
              </a:prstGeom>
              <a:solidFill>
                <a:srgbClr val="F7CAAC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16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endParaRPr>
              </a:p>
            </p:txBody>
          </p:sp>
          <p:sp>
            <p:nvSpPr>
              <p:cNvPr id="16" name="Oval 4"/>
              <p:cNvSpPr/>
              <p:nvPr/>
            </p:nvSpPr>
            <p:spPr>
              <a:xfrm>
                <a:off x="6976434" y="2479005"/>
                <a:ext cx="757260" cy="757260"/>
              </a:xfrm>
              <a:prstGeom prst="ellipse">
                <a:avLst/>
              </a:prstGeom>
              <a:solidFill>
                <a:srgbClr val="2C71FC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16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endParaRPr>
              </a:p>
            </p:txBody>
          </p:sp>
          <p:sp>
            <p:nvSpPr>
              <p:cNvPr id="17" name="Oval 5"/>
              <p:cNvSpPr/>
              <p:nvPr/>
            </p:nvSpPr>
            <p:spPr>
              <a:xfrm>
                <a:off x="7429547" y="3653004"/>
                <a:ext cx="757260" cy="757260"/>
              </a:xfrm>
              <a:prstGeom prst="ellipse">
                <a:avLst/>
              </a:prstGeom>
              <a:solidFill>
                <a:srgbClr val="F7CAAC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16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endParaRPr>
              </a:p>
            </p:txBody>
          </p:sp>
          <p:sp>
            <p:nvSpPr>
              <p:cNvPr id="18" name="Oval 6"/>
              <p:cNvSpPr/>
              <p:nvPr/>
            </p:nvSpPr>
            <p:spPr>
              <a:xfrm>
                <a:off x="5717370" y="5355633"/>
                <a:ext cx="757260" cy="757260"/>
              </a:xfrm>
              <a:prstGeom prst="ellipse">
                <a:avLst/>
              </a:prstGeom>
              <a:solidFill>
                <a:srgbClr val="2C71FC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16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endParaRPr>
              </a:p>
            </p:txBody>
          </p:sp>
          <p:sp>
            <p:nvSpPr>
              <p:cNvPr id="19" name="Oval 7"/>
              <p:cNvSpPr/>
              <p:nvPr/>
            </p:nvSpPr>
            <p:spPr>
              <a:xfrm>
                <a:off x="6939192" y="4827003"/>
                <a:ext cx="757260" cy="757260"/>
              </a:xfrm>
              <a:prstGeom prst="ellipse">
                <a:avLst/>
              </a:prstGeom>
              <a:solidFill>
                <a:srgbClr val="FFD966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16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endParaRPr>
              </a:p>
            </p:txBody>
          </p:sp>
          <p:sp>
            <p:nvSpPr>
              <p:cNvPr id="20" name="Oval 8"/>
              <p:cNvSpPr/>
              <p:nvPr/>
            </p:nvSpPr>
            <p:spPr>
              <a:xfrm>
                <a:off x="3990618" y="3653004"/>
                <a:ext cx="757260" cy="757260"/>
              </a:xfrm>
              <a:prstGeom prst="ellipse">
                <a:avLst/>
              </a:prstGeom>
              <a:solidFill>
                <a:srgbClr val="FFD966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16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endParaRPr>
              </a:p>
            </p:txBody>
          </p:sp>
          <p:sp>
            <p:nvSpPr>
              <p:cNvPr id="21" name="Oval 9"/>
              <p:cNvSpPr/>
              <p:nvPr/>
            </p:nvSpPr>
            <p:spPr>
              <a:xfrm>
                <a:off x="4513442" y="2466591"/>
                <a:ext cx="757260" cy="757260"/>
              </a:xfrm>
              <a:prstGeom prst="ellipse">
                <a:avLst/>
              </a:prstGeom>
              <a:solidFill>
                <a:srgbClr val="2C71FC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16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endParaRPr>
              </a:p>
            </p:txBody>
          </p:sp>
          <p:sp>
            <p:nvSpPr>
              <p:cNvPr id="22" name="Oval 10"/>
              <p:cNvSpPr/>
              <p:nvPr/>
            </p:nvSpPr>
            <p:spPr>
              <a:xfrm>
                <a:off x="4443264" y="4827003"/>
                <a:ext cx="757260" cy="757260"/>
              </a:xfrm>
              <a:prstGeom prst="ellipse">
                <a:avLst/>
              </a:prstGeom>
              <a:solidFill>
                <a:srgbClr val="F7CAAC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16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endParaRPr>
              </a:p>
            </p:txBody>
          </p:sp>
          <p:sp>
            <p:nvSpPr>
              <p:cNvPr id="23" name="Oval 13"/>
              <p:cNvSpPr/>
              <p:nvPr/>
            </p:nvSpPr>
            <p:spPr>
              <a:xfrm>
                <a:off x="5479951" y="3376791"/>
                <a:ext cx="1232099" cy="1232099"/>
              </a:xfrm>
              <a:prstGeom prst="ellipse">
                <a:avLst/>
              </a:prstGeom>
              <a:solidFill>
                <a:srgbClr val="E5405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16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endParaRPr>
              </a:p>
            </p:txBody>
          </p:sp>
          <p:sp>
            <p:nvSpPr>
              <p:cNvPr id="24" name="AutoShape 19"/>
              <p:cNvSpPr>
                <a:spLocks noChangeAspect="1"/>
              </p:cNvSpPr>
              <p:nvPr/>
            </p:nvSpPr>
            <p:spPr bwMode="auto">
              <a:xfrm>
                <a:off x="4603776" y="5015521"/>
                <a:ext cx="413233" cy="413341"/>
              </a:xfrm>
              <a:custGeom>
                <a:gdLst>
                  <a:gd name="T0" fmla="*/ 10800 w 21600"/>
                  <a:gd name="T1" fmla="*/ 10789 h 21579"/>
                  <a:gd name="T2" fmla="*/ 10800 w 21600"/>
                  <a:gd name="T3" fmla="*/ 10789 h 21579"/>
                  <a:gd name="T4" fmla="*/ 10800 w 21600"/>
                  <a:gd name="T5" fmla="*/ 10789 h 21579"/>
                  <a:gd name="T6" fmla="*/ 10800 w 21600"/>
                  <a:gd name="T7" fmla="*/ 10789 h 2157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579">
                    <a:moveTo>
                      <a:pt x="21599" y="9391"/>
                    </a:moveTo>
                    <a:cubicBezTo>
                      <a:pt x="21599" y="9887"/>
                      <a:pt x="21472" y="10321"/>
                      <a:pt x="21218" y="10697"/>
                    </a:cubicBezTo>
                    <a:cubicBezTo>
                      <a:pt x="20963" y="11072"/>
                      <a:pt x="20647" y="11313"/>
                      <a:pt x="20263" y="11427"/>
                    </a:cubicBezTo>
                    <a:lnTo>
                      <a:pt x="20263" y="16610"/>
                    </a:lnTo>
                    <a:cubicBezTo>
                      <a:pt x="20263" y="17200"/>
                      <a:pt x="20087" y="17708"/>
                      <a:pt x="19729" y="18128"/>
                    </a:cubicBezTo>
                    <a:cubicBezTo>
                      <a:pt x="19374" y="18550"/>
                      <a:pt x="18951" y="18758"/>
                      <a:pt x="18459" y="18758"/>
                    </a:cubicBezTo>
                    <a:cubicBezTo>
                      <a:pt x="17927" y="18122"/>
                      <a:pt x="17286" y="17505"/>
                      <a:pt x="16537" y="16904"/>
                    </a:cubicBezTo>
                    <a:cubicBezTo>
                      <a:pt x="15785" y="16305"/>
                      <a:pt x="14980" y="15756"/>
                      <a:pt x="14116" y="15254"/>
                    </a:cubicBezTo>
                    <a:cubicBezTo>
                      <a:pt x="13254" y="14755"/>
                      <a:pt x="12363" y="14324"/>
                      <a:pt x="11449" y="13969"/>
                    </a:cubicBezTo>
                    <a:cubicBezTo>
                      <a:pt x="10536" y="13614"/>
                      <a:pt x="9648" y="13379"/>
                      <a:pt x="8788" y="13267"/>
                    </a:cubicBezTo>
                    <a:cubicBezTo>
                      <a:pt x="8453" y="13379"/>
                      <a:pt x="8179" y="13564"/>
                      <a:pt x="7968" y="13828"/>
                    </a:cubicBezTo>
                    <a:cubicBezTo>
                      <a:pt x="7758" y="14092"/>
                      <a:pt x="7613" y="14386"/>
                      <a:pt x="7535" y="14706"/>
                    </a:cubicBezTo>
                    <a:cubicBezTo>
                      <a:pt x="7457" y="15028"/>
                      <a:pt x="7449" y="15360"/>
                      <a:pt x="7510" y="15698"/>
                    </a:cubicBezTo>
                    <a:cubicBezTo>
                      <a:pt x="7574" y="16035"/>
                      <a:pt x="7719" y="16340"/>
                      <a:pt x="7946" y="16610"/>
                    </a:cubicBezTo>
                    <a:cubicBezTo>
                      <a:pt x="7750" y="16992"/>
                      <a:pt x="7660" y="17347"/>
                      <a:pt x="7677" y="17673"/>
                    </a:cubicBezTo>
                    <a:cubicBezTo>
                      <a:pt x="7692" y="17993"/>
                      <a:pt x="7772" y="18307"/>
                      <a:pt x="7917" y="18606"/>
                    </a:cubicBezTo>
                    <a:cubicBezTo>
                      <a:pt x="8059" y="18908"/>
                      <a:pt x="8255" y="19193"/>
                      <a:pt x="8497" y="19469"/>
                    </a:cubicBezTo>
                    <a:cubicBezTo>
                      <a:pt x="8737" y="19745"/>
                      <a:pt x="8996" y="20021"/>
                      <a:pt x="9271" y="20291"/>
                    </a:cubicBezTo>
                    <a:cubicBezTo>
                      <a:pt x="9114" y="20696"/>
                      <a:pt x="8842" y="21001"/>
                      <a:pt x="8455" y="21212"/>
                    </a:cubicBezTo>
                    <a:cubicBezTo>
                      <a:pt x="8069" y="21423"/>
                      <a:pt x="7655" y="21541"/>
                      <a:pt x="7212" y="21570"/>
                    </a:cubicBezTo>
                    <a:cubicBezTo>
                      <a:pt x="6771" y="21599"/>
                      <a:pt x="6340" y="21550"/>
                      <a:pt x="5917" y="21423"/>
                    </a:cubicBezTo>
                    <a:cubicBezTo>
                      <a:pt x="5496" y="21294"/>
                      <a:pt x="5163" y="21092"/>
                      <a:pt x="4923" y="20810"/>
                    </a:cubicBezTo>
                    <a:cubicBezTo>
                      <a:pt x="4781" y="20241"/>
                      <a:pt x="4624" y="19657"/>
                      <a:pt x="4453" y="19055"/>
                    </a:cubicBezTo>
                    <a:cubicBezTo>
                      <a:pt x="4281" y="18453"/>
                      <a:pt x="4139" y="17843"/>
                      <a:pt x="4032" y="17224"/>
                    </a:cubicBezTo>
                    <a:cubicBezTo>
                      <a:pt x="3921" y="16599"/>
                      <a:pt x="3868" y="15953"/>
                      <a:pt x="3868" y="15281"/>
                    </a:cubicBezTo>
                    <a:cubicBezTo>
                      <a:pt x="3868" y="14615"/>
                      <a:pt x="3961" y="13905"/>
                      <a:pt x="4149" y="13153"/>
                    </a:cubicBezTo>
                    <a:lnTo>
                      <a:pt x="1804" y="13153"/>
                    </a:lnTo>
                    <a:cubicBezTo>
                      <a:pt x="1312" y="13153"/>
                      <a:pt x="888" y="12945"/>
                      <a:pt x="533" y="12522"/>
                    </a:cubicBezTo>
                    <a:cubicBezTo>
                      <a:pt x="176" y="12100"/>
                      <a:pt x="0" y="11592"/>
                      <a:pt x="0" y="10990"/>
                    </a:cubicBezTo>
                    <a:lnTo>
                      <a:pt x="0" y="7774"/>
                    </a:lnTo>
                    <a:cubicBezTo>
                      <a:pt x="0" y="7184"/>
                      <a:pt x="176" y="6676"/>
                      <a:pt x="526" y="6245"/>
                    </a:cubicBezTo>
                    <a:cubicBezTo>
                      <a:pt x="878" y="5819"/>
                      <a:pt x="1304" y="5605"/>
                      <a:pt x="1804" y="5605"/>
                    </a:cubicBezTo>
                    <a:lnTo>
                      <a:pt x="7652" y="5605"/>
                    </a:lnTo>
                    <a:cubicBezTo>
                      <a:pt x="8551" y="5605"/>
                      <a:pt x="9508" y="5449"/>
                      <a:pt x="10524" y="5135"/>
                    </a:cubicBezTo>
                    <a:cubicBezTo>
                      <a:pt x="11540" y="4821"/>
                      <a:pt x="12536" y="4399"/>
                      <a:pt x="13511" y="3873"/>
                    </a:cubicBezTo>
                    <a:cubicBezTo>
                      <a:pt x="14488" y="3342"/>
                      <a:pt x="15408" y="2744"/>
                      <a:pt x="16272" y="2071"/>
                    </a:cubicBezTo>
                    <a:cubicBezTo>
                      <a:pt x="17134" y="1405"/>
                      <a:pt x="17864" y="713"/>
                      <a:pt x="18459" y="0"/>
                    </a:cubicBezTo>
                    <a:cubicBezTo>
                      <a:pt x="18951" y="0"/>
                      <a:pt x="19374" y="214"/>
                      <a:pt x="19729" y="633"/>
                    </a:cubicBezTo>
                    <a:cubicBezTo>
                      <a:pt x="20087" y="1056"/>
                      <a:pt x="20263" y="1567"/>
                      <a:pt x="20263" y="2165"/>
                    </a:cubicBezTo>
                    <a:lnTo>
                      <a:pt x="20263" y="7334"/>
                    </a:lnTo>
                    <a:cubicBezTo>
                      <a:pt x="20647" y="7445"/>
                      <a:pt x="20963" y="7692"/>
                      <a:pt x="21218" y="8070"/>
                    </a:cubicBezTo>
                    <a:cubicBezTo>
                      <a:pt x="21472" y="8454"/>
                      <a:pt x="21599" y="8895"/>
                      <a:pt x="21599" y="9391"/>
                    </a:cubicBezTo>
                    <a:moveTo>
                      <a:pt x="18459" y="2855"/>
                    </a:moveTo>
                    <a:cubicBezTo>
                      <a:pt x="17864" y="3407"/>
                      <a:pt x="17215" y="3941"/>
                      <a:pt x="16512" y="4451"/>
                    </a:cubicBezTo>
                    <a:cubicBezTo>
                      <a:pt x="15810" y="4962"/>
                      <a:pt x="15065" y="5423"/>
                      <a:pt x="14280" y="5834"/>
                    </a:cubicBezTo>
                    <a:cubicBezTo>
                      <a:pt x="13494" y="6245"/>
                      <a:pt x="12693" y="6609"/>
                      <a:pt x="11878" y="6923"/>
                    </a:cubicBezTo>
                    <a:cubicBezTo>
                      <a:pt x="11060" y="7237"/>
                      <a:pt x="10255" y="7462"/>
                      <a:pt x="9457" y="7603"/>
                    </a:cubicBezTo>
                    <a:lnTo>
                      <a:pt x="9457" y="11172"/>
                    </a:lnTo>
                    <a:cubicBezTo>
                      <a:pt x="10255" y="11325"/>
                      <a:pt x="11060" y="11554"/>
                      <a:pt x="11878" y="11862"/>
                    </a:cubicBezTo>
                    <a:cubicBezTo>
                      <a:pt x="12693" y="12170"/>
                      <a:pt x="13494" y="12537"/>
                      <a:pt x="14280" y="12956"/>
                    </a:cubicBezTo>
                    <a:cubicBezTo>
                      <a:pt x="15065" y="13379"/>
                      <a:pt x="15812" y="13843"/>
                      <a:pt x="16524" y="14347"/>
                    </a:cubicBezTo>
                    <a:cubicBezTo>
                      <a:pt x="17234" y="14855"/>
                      <a:pt x="17881" y="15380"/>
                      <a:pt x="18459" y="15920"/>
                    </a:cubicBezTo>
                    <a:lnTo>
                      <a:pt x="18459" y="2855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/>
            </p:spPr>
            <p:txBody>
              <a:bodyPr lIns="50789" tIns="50789" rIns="50789" bIns="50789" anchor="ctr"/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457200">
                  <a:defRPr/>
                </a:pPr>
                <a:endParaRPr lang="es-ES" sz="3200">
                  <a:effectLst>
                    <a:outerShdw blurRad="38100" dist="38100" dir="2700000" algn="tl">
                      <a:srgbClr val="000000"/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  <a:sym typeface="Gill Sans" charset="0"/>
                </a:endParaRPr>
              </a:p>
            </p:txBody>
          </p:sp>
          <p:sp>
            <p:nvSpPr>
              <p:cNvPr id="25" name="Freeform 74"/>
              <p:cNvSpPr>
                <a:spLocks noChangeAspect="1" noChangeArrowheads="1"/>
              </p:cNvSpPr>
              <p:nvPr/>
            </p:nvSpPr>
            <p:spPr bwMode="auto">
              <a:xfrm>
                <a:off x="7121484" y="2630642"/>
                <a:ext cx="482208" cy="427098"/>
              </a:xfrm>
              <a:custGeom>
                <a:gdLst>
                  <a:gd name="T0" fmla="*/ 451 w 461"/>
                  <a:gd name="T1" fmla="*/ 213 h 409"/>
                  <a:gd name="T2" fmla="*/ 451 w 461"/>
                  <a:gd name="T3" fmla="*/ 213 h 409"/>
                  <a:gd name="T4" fmla="*/ 247 w 461"/>
                  <a:gd name="T5" fmla="*/ 17 h 409"/>
                  <a:gd name="T6" fmla="*/ 212 w 461"/>
                  <a:gd name="T7" fmla="*/ 17 h 409"/>
                  <a:gd name="T8" fmla="*/ 9 w 461"/>
                  <a:gd name="T9" fmla="*/ 213 h 409"/>
                  <a:gd name="T10" fmla="*/ 18 w 461"/>
                  <a:gd name="T11" fmla="*/ 230 h 409"/>
                  <a:gd name="T12" fmla="*/ 62 w 461"/>
                  <a:gd name="T13" fmla="*/ 230 h 409"/>
                  <a:gd name="T14" fmla="*/ 62 w 461"/>
                  <a:gd name="T15" fmla="*/ 390 h 409"/>
                  <a:gd name="T16" fmla="*/ 79 w 461"/>
                  <a:gd name="T17" fmla="*/ 408 h 409"/>
                  <a:gd name="T18" fmla="*/ 177 w 461"/>
                  <a:gd name="T19" fmla="*/ 408 h 409"/>
                  <a:gd name="T20" fmla="*/ 177 w 461"/>
                  <a:gd name="T21" fmla="*/ 248 h 409"/>
                  <a:gd name="T22" fmla="*/ 283 w 461"/>
                  <a:gd name="T23" fmla="*/ 248 h 409"/>
                  <a:gd name="T24" fmla="*/ 283 w 461"/>
                  <a:gd name="T25" fmla="*/ 408 h 409"/>
                  <a:gd name="T26" fmla="*/ 381 w 461"/>
                  <a:gd name="T27" fmla="*/ 408 h 409"/>
                  <a:gd name="T28" fmla="*/ 398 w 461"/>
                  <a:gd name="T29" fmla="*/ 390 h 409"/>
                  <a:gd name="T30" fmla="*/ 398 w 461"/>
                  <a:gd name="T31" fmla="*/ 230 h 409"/>
                  <a:gd name="T32" fmla="*/ 443 w 461"/>
                  <a:gd name="T33" fmla="*/ 230 h 409"/>
                  <a:gd name="T34" fmla="*/ 451 w 461"/>
                  <a:gd name="T35" fmla="*/ 213 h 40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61" h="409">
                    <a:moveTo>
                      <a:pt x="451" y="213"/>
                    </a:moveTo>
                    <a:lnTo>
                      <a:pt x="451" y="213"/>
                    </a:lnTo>
                    <a:cubicBezTo>
                      <a:pt x="247" y="17"/>
                      <a:pt x="247" y="17"/>
                      <a:pt x="247" y="17"/>
                    </a:cubicBezTo>
                    <a:cubicBezTo>
                      <a:pt x="238" y="0"/>
                      <a:pt x="221" y="0"/>
                      <a:pt x="212" y="17"/>
                    </a:cubicBezTo>
                    <a:cubicBezTo>
                      <a:pt x="9" y="213"/>
                      <a:pt x="9" y="213"/>
                      <a:pt x="9" y="213"/>
                    </a:cubicBezTo>
                    <a:cubicBezTo>
                      <a:pt x="0" y="221"/>
                      <a:pt x="9" y="230"/>
                      <a:pt x="18" y="230"/>
                    </a:cubicBezTo>
                    <a:cubicBezTo>
                      <a:pt x="62" y="230"/>
                      <a:pt x="62" y="230"/>
                      <a:pt x="62" y="230"/>
                    </a:cubicBezTo>
                    <a:cubicBezTo>
                      <a:pt x="62" y="390"/>
                      <a:pt x="62" y="390"/>
                      <a:pt x="62" y="390"/>
                    </a:cubicBezTo>
                    <a:cubicBezTo>
                      <a:pt x="62" y="399"/>
                      <a:pt x="62" y="408"/>
                      <a:pt x="79" y="408"/>
                    </a:cubicBezTo>
                    <a:cubicBezTo>
                      <a:pt x="177" y="408"/>
                      <a:pt x="177" y="408"/>
                      <a:pt x="177" y="408"/>
                    </a:cubicBezTo>
                    <a:cubicBezTo>
                      <a:pt x="177" y="248"/>
                      <a:pt x="177" y="248"/>
                      <a:pt x="177" y="248"/>
                    </a:cubicBezTo>
                    <a:cubicBezTo>
                      <a:pt x="283" y="248"/>
                      <a:pt x="283" y="248"/>
                      <a:pt x="283" y="248"/>
                    </a:cubicBezTo>
                    <a:cubicBezTo>
                      <a:pt x="283" y="408"/>
                      <a:pt x="283" y="408"/>
                      <a:pt x="283" y="408"/>
                    </a:cubicBezTo>
                    <a:cubicBezTo>
                      <a:pt x="381" y="408"/>
                      <a:pt x="381" y="408"/>
                      <a:pt x="381" y="408"/>
                    </a:cubicBezTo>
                    <a:cubicBezTo>
                      <a:pt x="398" y="408"/>
                      <a:pt x="398" y="399"/>
                      <a:pt x="398" y="390"/>
                    </a:cubicBezTo>
                    <a:cubicBezTo>
                      <a:pt x="398" y="230"/>
                      <a:pt x="398" y="230"/>
                      <a:pt x="398" y="230"/>
                    </a:cubicBezTo>
                    <a:cubicBezTo>
                      <a:pt x="443" y="230"/>
                      <a:pt x="443" y="230"/>
                      <a:pt x="443" y="230"/>
                    </a:cubicBezTo>
                    <a:cubicBezTo>
                      <a:pt x="451" y="230"/>
                      <a:pt x="460" y="221"/>
                      <a:pt x="451" y="213"/>
                    </a:cubicBezTo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/>
            </p:spPr>
            <p:txBody>
              <a:bodyPr wrap="none" anchor="ctr"/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10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endParaRPr>
              </a:p>
            </p:txBody>
          </p:sp>
          <p:sp>
            <p:nvSpPr>
              <p:cNvPr id="26" name="AutoShape 44"/>
              <p:cNvSpPr>
                <a:spLocks noChangeAspect="1"/>
              </p:cNvSpPr>
              <p:nvPr/>
            </p:nvSpPr>
            <p:spPr bwMode="auto">
              <a:xfrm>
                <a:off x="4683820" y="2690241"/>
                <a:ext cx="380870" cy="364412"/>
              </a:xfrm>
              <a:custGeom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21520" y="19326"/>
                    </a:moveTo>
                    <a:cubicBezTo>
                      <a:pt x="21574" y="19434"/>
                      <a:pt x="21599" y="19552"/>
                      <a:pt x="21599" y="19677"/>
                    </a:cubicBezTo>
                    <a:cubicBezTo>
                      <a:pt x="21599" y="19974"/>
                      <a:pt x="21492" y="20237"/>
                      <a:pt x="21274" y="20463"/>
                    </a:cubicBezTo>
                    <a:lnTo>
                      <a:pt x="20490" y="21235"/>
                    </a:lnTo>
                    <a:cubicBezTo>
                      <a:pt x="20281" y="21461"/>
                      <a:pt x="20026" y="21574"/>
                      <a:pt x="19720" y="21574"/>
                    </a:cubicBezTo>
                    <a:lnTo>
                      <a:pt x="19664" y="21574"/>
                    </a:lnTo>
                    <a:cubicBezTo>
                      <a:pt x="19350" y="21537"/>
                      <a:pt x="19081" y="21396"/>
                      <a:pt x="18866" y="21153"/>
                    </a:cubicBezTo>
                    <a:lnTo>
                      <a:pt x="12700" y="13222"/>
                    </a:lnTo>
                    <a:cubicBezTo>
                      <a:pt x="11958" y="13870"/>
                      <a:pt x="11265" y="14438"/>
                      <a:pt x="10623" y="14927"/>
                    </a:cubicBezTo>
                    <a:cubicBezTo>
                      <a:pt x="9975" y="15413"/>
                      <a:pt x="9366" y="15835"/>
                      <a:pt x="8789" y="16188"/>
                    </a:cubicBezTo>
                    <a:lnTo>
                      <a:pt x="9261" y="19988"/>
                    </a:lnTo>
                    <a:lnTo>
                      <a:pt x="9261" y="20124"/>
                    </a:lnTo>
                    <a:cubicBezTo>
                      <a:pt x="9261" y="20423"/>
                      <a:pt x="9162" y="20672"/>
                      <a:pt x="8964" y="20870"/>
                    </a:cubicBezTo>
                    <a:lnTo>
                      <a:pt x="8546" y="21289"/>
                    </a:lnTo>
                    <a:cubicBezTo>
                      <a:pt x="8339" y="21498"/>
                      <a:pt x="8076" y="21599"/>
                      <a:pt x="7762" y="21599"/>
                    </a:cubicBezTo>
                    <a:lnTo>
                      <a:pt x="7705" y="21599"/>
                    </a:lnTo>
                    <a:cubicBezTo>
                      <a:pt x="7354" y="21563"/>
                      <a:pt x="7088" y="21424"/>
                      <a:pt x="6907" y="21178"/>
                    </a:cubicBezTo>
                    <a:lnTo>
                      <a:pt x="4131" y="17500"/>
                    </a:lnTo>
                    <a:lnTo>
                      <a:pt x="418" y="14695"/>
                    </a:lnTo>
                    <a:cubicBezTo>
                      <a:pt x="155" y="14472"/>
                      <a:pt x="16" y="14201"/>
                      <a:pt x="0" y="13884"/>
                    </a:cubicBezTo>
                    <a:lnTo>
                      <a:pt x="0" y="13833"/>
                    </a:lnTo>
                    <a:cubicBezTo>
                      <a:pt x="0" y="13550"/>
                      <a:pt x="104" y="13293"/>
                      <a:pt x="311" y="13059"/>
                    </a:cubicBezTo>
                    <a:lnTo>
                      <a:pt x="715" y="12668"/>
                    </a:lnTo>
                    <a:cubicBezTo>
                      <a:pt x="897" y="12439"/>
                      <a:pt x="1151" y="12332"/>
                      <a:pt x="1477" y="12340"/>
                    </a:cubicBezTo>
                    <a:cubicBezTo>
                      <a:pt x="1550" y="12340"/>
                      <a:pt x="1596" y="12352"/>
                      <a:pt x="1612" y="12369"/>
                    </a:cubicBezTo>
                    <a:lnTo>
                      <a:pt x="5407" y="12801"/>
                    </a:lnTo>
                    <a:cubicBezTo>
                      <a:pt x="5761" y="12233"/>
                      <a:pt x="6180" y="11625"/>
                      <a:pt x="6672" y="10983"/>
                    </a:cubicBezTo>
                    <a:cubicBezTo>
                      <a:pt x="7167" y="10336"/>
                      <a:pt x="7733" y="9655"/>
                      <a:pt x="8376" y="8931"/>
                    </a:cubicBezTo>
                    <a:lnTo>
                      <a:pt x="478" y="2748"/>
                    </a:lnTo>
                    <a:cubicBezTo>
                      <a:pt x="195" y="2521"/>
                      <a:pt x="59" y="2256"/>
                      <a:pt x="59" y="1950"/>
                    </a:cubicBezTo>
                    <a:lnTo>
                      <a:pt x="59" y="1894"/>
                    </a:lnTo>
                    <a:cubicBezTo>
                      <a:pt x="59" y="1614"/>
                      <a:pt x="161" y="1354"/>
                      <a:pt x="370" y="1111"/>
                    </a:cubicBezTo>
                    <a:lnTo>
                      <a:pt x="1140" y="336"/>
                    </a:lnTo>
                    <a:cubicBezTo>
                      <a:pt x="1383" y="130"/>
                      <a:pt x="1641" y="25"/>
                      <a:pt x="1910" y="25"/>
                    </a:cubicBezTo>
                    <a:lnTo>
                      <a:pt x="2088" y="25"/>
                    </a:lnTo>
                    <a:cubicBezTo>
                      <a:pt x="2153" y="25"/>
                      <a:pt x="2215" y="45"/>
                      <a:pt x="2269" y="79"/>
                    </a:cubicBezTo>
                    <a:lnTo>
                      <a:pt x="13147" y="4045"/>
                    </a:lnTo>
                    <a:lnTo>
                      <a:pt x="15193" y="2030"/>
                    </a:lnTo>
                    <a:cubicBezTo>
                      <a:pt x="15827" y="1396"/>
                      <a:pt x="16551" y="901"/>
                      <a:pt x="17375" y="540"/>
                    </a:cubicBezTo>
                    <a:cubicBezTo>
                      <a:pt x="18195" y="180"/>
                      <a:pt x="18951" y="0"/>
                      <a:pt x="19636" y="0"/>
                    </a:cubicBezTo>
                    <a:cubicBezTo>
                      <a:pt x="20284" y="0"/>
                      <a:pt x="20779" y="166"/>
                      <a:pt x="21113" y="500"/>
                    </a:cubicBezTo>
                    <a:cubicBezTo>
                      <a:pt x="21291" y="661"/>
                      <a:pt x="21418" y="870"/>
                      <a:pt x="21492" y="1125"/>
                    </a:cubicBezTo>
                    <a:cubicBezTo>
                      <a:pt x="21563" y="1374"/>
                      <a:pt x="21599" y="1659"/>
                      <a:pt x="21599" y="1973"/>
                    </a:cubicBezTo>
                    <a:cubicBezTo>
                      <a:pt x="21599" y="2660"/>
                      <a:pt x="21424" y="3415"/>
                      <a:pt x="21076" y="4235"/>
                    </a:cubicBezTo>
                    <a:cubicBezTo>
                      <a:pt x="20728" y="5055"/>
                      <a:pt x="20230" y="5778"/>
                      <a:pt x="19582" y="6400"/>
                    </a:cubicBezTo>
                    <a:lnTo>
                      <a:pt x="17547" y="8456"/>
                    </a:lnTo>
                    <a:lnTo>
                      <a:pt x="21520" y="19326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/>
            </p:spPr>
            <p:txBody>
              <a:bodyPr lIns="101578" tIns="101578" rIns="101578" bIns="101578" anchor="ctr"/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914400">
                  <a:defRPr/>
                </a:pPr>
                <a:endParaRPr lang="es-ES" sz="6000">
                  <a:effectLst>
                    <a:outerShdw blurRad="38100" dist="38100" dir="2700000" algn="tl">
                      <a:srgbClr val="000000"/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  <a:sym typeface="Gill Sans" charset="0"/>
                </a:endParaRPr>
              </a:p>
            </p:txBody>
          </p:sp>
          <p:sp>
            <p:nvSpPr>
              <p:cNvPr id="27" name="Freeform 25"/>
              <p:cNvSpPr>
                <a:spLocks noChangeAspect="1" noChangeArrowheads="1"/>
              </p:cNvSpPr>
              <p:nvPr/>
            </p:nvSpPr>
            <p:spPr bwMode="auto">
              <a:xfrm>
                <a:off x="5880014" y="2083063"/>
                <a:ext cx="390454" cy="467315"/>
              </a:xfrm>
              <a:custGeom>
                <a:gdLst>
                  <a:gd name="connsiteX0" fmla="*/ 206367 w 449768"/>
                  <a:gd name="connsiteY0" fmla="*/ 423375 h 538305"/>
                  <a:gd name="connsiteX1" fmla="*/ 208536 w 449768"/>
                  <a:gd name="connsiteY1" fmla="*/ 434347 h 538305"/>
                  <a:gd name="connsiteX2" fmla="*/ 136133 w 449768"/>
                  <a:gd name="connsiteY2" fmla="*/ 527584 h 538305"/>
                  <a:gd name="connsiteX3" fmla="*/ 120760 w 449768"/>
                  <a:gd name="connsiteY3" fmla="*/ 517169 h 538305"/>
                  <a:gd name="connsiteX4" fmla="*/ 192667 w 449768"/>
                  <a:gd name="connsiteY4" fmla="*/ 423933 h 538305"/>
                  <a:gd name="connsiteX5" fmla="*/ 206367 w 449768"/>
                  <a:gd name="connsiteY5" fmla="*/ 423375 h 538305"/>
                  <a:gd name="connsiteX6" fmla="*/ 158371 w 449768"/>
                  <a:gd name="connsiteY6" fmla="*/ 386315 h 538305"/>
                  <a:gd name="connsiteX7" fmla="*/ 160292 w 449768"/>
                  <a:gd name="connsiteY7" fmla="*/ 397002 h 538305"/>
                  <a:gd name="connsiteX8" fmla="*/ 51725 w 449768"/>
                  <a:gd name="connsiteY8" fmla="*/ 536376 h 538305"/>
                  <a:gd name="connsiteX9" fmla="*/ 41315 w 449768"/>
                  <a:gd name="connsiteY9" fmla="*/ 525997 h 538305"/>
                  <a:gd name="connsiteX10" fmla="*/ 144924 w 449768"/>
                  <a:gd name="connsiteY10" fmla="*/ 387118 h 538305"/>
                  <a:gd name="connsiteX11" fmla="*/ 158371 w 449768"/>
                  <a:gd name="connsiteY11" fmla="*/ 386315 h 538305"/>
                  <a:gd name="connsiteX12" fmla="*/ 112005 w 449768"/>
                  <a:gd name="connsiteY12" fmla="*/ 349971 h 538305"/>
                  <a:gd name="connsiteX13" fmla="*/ 113740 w 449768"/>
                  <a:gd name="connsiteY13" fmla="*/ 362927 h 538305"/>
                  <a:gd name="connsiteX14" fmla="*/ 41338 w 449768"/>
                  <a:gd name="connsiteY14" fmla="*/ 455221 h 538305"/>
                  <a:gd name="connsiteX15" fmla="*/ 25965 w 449768"/>
                  <a:gd name="connsiteY15" fmla="*/ 444857 h 538305"/>
                  <a:gd name="connsiteX16" fmla="*/ 98367 w 449768"/>
                  <a:gd name="connsiteY16" fmla="*/ 352562 h 538305"/>
                  <a:gd name="connsiteX17" fmla="*/ 112005 w 449768"/>
                  <a:gd name="connsiteY17" fmla="*/ 349971 h 538305"/>
                  <a:gd name="connsiteX18" fmla="*/ 287508 w 449768"/>
                  <a:gd name="connsiteY18" fmla="*/ 153269 h 538305"/>
                  <a:gd name="connsiteX19" fmla="*/ 261020 w 449768"/>
                  <a:gd name="connsiteY19" fmla="*/ 165441 h 538305"/>
                  <a:gd name="connsiteX20" fmla="*/ 255548 w 449768"/>
                  <a:gd name="connsiteY20" fmla="*/ 175874 h 538305"/>
                  <a:gd name="connsiteX21" fmla="*/ 276441 w 449768"/>
                  <a:gd name="connsiteY21" fmla="*/ 232511 h 538305"/>
                  <a:gd name="connsiteX22" fmla="*/ 328174 w 449768"/>
                  <a:gd name="connsiteY22" fmla="*/ 227543 h 538305"/>
                  <a:gd name="connsiteX23" fmla="*/ 333645 w 449768"/>
                  <a:gd name="connsiteY23" fmla="*/ 217110 h 538305"/>
                  <a:gd name="connsiteX24" fmla="*/ 317727 w 449768"/>
                  <a:gd name="connsiteY24" fmla="*/ 160472 h 538305"/>
                  <a:gd name="connsiteX25" fmla="*/ 287508 w 449768"/>
                  <a:gd name="connsiteY25" fmla="*/ 153269 h 538305"/>
                  <a:gd name="connsiteX26" fmla="*/ 437111 w 449768"/>
                  <a:gd name="connsiteY26" fmla="*/ 0 h 538305"/>
                  <a:gd name="connsiteX27" fmla="*/ 442086 w 449768"/>
                  <a:gd name="connsiteY27" fmla="*/ 0 h 538305"/>
                  <a:gd name="connsiteX28" fmla="*/ 447557 w 449768"/>
                  <a:gd name="connsiteY28" fmla="*/ 4968 h 538305"/>
                  <a:gd name="connsiteX29" fmla="*/ 447557 w 449768"/>
                  <a:gd name="connsiteY29" fmla="*/ 9937 h 538305"/>
                  <a:gd name="connsiteX30" fmla="*/ 447557 w 449768"/>
                  <a:gd name="connsiteY30" fmla="*/ 20370 h 538305"/>
                  <a:gd name="connsiteX31" fmla="*/ 447557 w 449768"/>
                  <a:gd name="connsiteY31" fmla="*/ 46204 h 538305"/>
                  <a:gd name="connsiteX32" fmla="*/ 442086 w 449768"/>
                  <a:gd name="connsiteY32" fmla="*/ 103338 h 538305"/>
                  <a:gd name="connsiteX33" fmla="*/ 442086 w 449768"/>
                  <a:gd name="connsiteY33" fmla="*/ 113771 h 538305"/>
                  <a:gd name="connsiteX34" fmla="*/ 437111 w 449768"/>
                  <a:gd name="connsiteY34" fmla="*/ 134141 h 538305"/>
                  <a:gd name="connsiteX35" fmla="*/ 421194 w 449768"/>
                  <a:gd name="connsiteY35" fmla="*/ 175874 h 538305"/>
                  <a:gd name="connsiteX36" fmla="*/ 354040 w 449768"/>
                  <a:gd name="connsiteY36" fmla="*/ 289645 h 538305"/>
                  <a:gd name="connsiteX37" fmla="*/ 344091 w 449768"/>
                  <a:gd name="connsiteY37" fmla="*/ 325913 h 538305"/>
                  <a:gd name="connsiteX38" fmla="*/ 276441 w 449768"/>
                  <a:gd name="connsiteY38" fmla="*/ 506754 h 538305"/>
                  <a:gd name="connsiteX39" fmla="*/ 261020 w 449768"/>
                  <a:gd name="connsiteY39" fmla="*/ 496321 h 538305"/>
                  <a:gd name="connsiteX40" fmla="*/ 17278 w 449768"/>
                  <a:gd name="connsiteY40" fmla="*/ 310511 h 538305"/>
                  <a:gd name="connsiteX41" fmla="*/ 1858 w 449768"/>
                  <a:gd name="connsiteY41" fmla="*/ 289645 h 538305"/>
                  <a:gd name="connsiteX42" fmla="*/ 162528 w 449768"/>
                  <a:gd name="connsiteY42" fmla="*/ 186307 h 538305"/>
                  <a:gd name="connsiteX43" fmla="*/ 193369 w 449768"/>
                  <a:gd name="connsiteY43" fmla="*/ 165441 h 538305"/>
                  <a:gd name="connsiteX44" fmla="*/ 312753 w 449768"/>
                  <a:gd name="connsiteY44" fmla="*/ 51669 h 538305"/>
                  <a:gd name="connsiteX45" fmla="*/ 400799 w 449768"/>
                  <a:gd name="connsiteY45" fmla="*/ 9937 h 538305"/>
                  <a:gd name="connsiteX46" fmla="*/ 426665 w 449768"/>
                  <a:gd name="connsiteY46" fmla="*/ 4968 h 538305"/>
                  <a:gd name="connsiteX47" fmla="*/ 437111 w 449768"/>
                  <a:gd name="connsiteY47" fmla="*/ 0 h 5383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449768" h="538305">
                    <a:moveTo>
                      <a:pt x="206367" y="423375"/>
                    </a:moveTo>
                    <a:cubicBezTo>
                      <a:pt x="209652" y="425297"/>
                      <a:pt x="211016" y="429140"/>
                      <a:pt x="208536" y="434347"/>
                    </a:cubicBezTo>
                    <a:cubicBezTo>
                      <a:pt x="198122" y="460136"/>
                      <a:pt x="172335" y="506754"/>
                      <a:pt x="136133" y="527584"/>
                    </a:cubicBezTo>
                    <a:cubicBezTo>
                      <a:pt x="125719" y="532543"/>
                      <a:pt x="115305" y="527584"/>
                      <a:pt x="120760" y="517169"/>
                    </a:cubicBezTo>
                    <a:cubicBezTo>
                      <a:pt x="130678" y="491380"/>
                      <a:pt x="151507" y="450217"/>
                      <a:pt x="192667" y="423933"/>
                    </a:cubicBezTo>
                    <a:cubicBezTo>
                      <a:pt x="197874" y="421453"/>
                      <a:pt x="203081" y="421453"/>
                      <a:pt x="206367" y="423375"/>
                    </a:cubicBezTo>
                    <a:close/>
                    <a:moveTo>
                      <a:pt x="158371" y="386315"/>
                    </a:moveTo>
                    <a:cubicBezTo>
                      <a:pt x="161532" y="388230"/>
                      <a:pt x="162771" y="392060"/>
                      <a:pt x="160292" y="397002"/>
                    </a:cubicBezTo>
                    <a:cubicBezTo>
                      <a:pt x="144924" y="433081"/>
                      <a:pt x="113693" y="500297"/>
                      <a:pt x="51725" y="536376"/>
                    </a:cubicBezTo>
                    <a:cubicBezTo>
                      <a:pt x="41315" y="541318"/>
                      <a:pt x="36357" y="536376"/>
                      <a:pt x="41315" y="525997"/>
                    </a:cubicBezTo>
                    <a:cubicBezTo>
                      <a:pt x="51725" y="489918"/>
                      <a:pt x="82957" y="422702"/>
                      <a:pt x="144924" y="387118"/>
                    </a:cubicBezTo>
                    <a:cubicBezTo>
                      <a:pt x="150130" y="384399"/>
                      <a:pt x="155211" y="384399"/>
                      <a:pt x="158371" y="386315"/>
                    </a:cubicBezTo>
                    <a:close/>
                    <a:moveTo>
                      <a:pt x="112005" y="349971"/>
                    </a:moveTo>
                    <a:cubicBezTo>
                      <a:pt x="115228" y="352562"/>
                      <a:pt x="116468" y="357744"/>
                      <a:pt x="113740" y="362927"/>
                    </a:cubicBezTo>
                    <a:cubicBezTo>
                      <a:pt x="103326" y="388591"/>
                      <a:pt x="77539" y="429556"/>
                      <a:pt x="41338" y="455221"/>
                    </a:cubicBezTo>
                    <a:cubicBezTo>
                      <a:pt x="25965" y="460157"/>
                      <a:pt x="21006" y="455221"/>
                      <a:pt x="25965" y="444857"/>
                    </a:cubicBezTo>
                    <a:cubicBezTo>
                      <a:pt x="36379" y="419192"/>
                      <a:pt x="57207" y="378227"/>
                      <a:pt x="98367" y="352562"/>
                    </a:cubicBezTo>
                    <a:cubicBezTo>
                      <a:pt x="103574" y="347380"/>
                      <a:pt x="108781" y="347380"/>
                      <a:pt x="112005" y="349971"/>
                    </a:cubicBezTo>
                    <a:close/>
                    <a:moveTo>
                      <a:pt x="287508" y="153269"/>
                    </a:moveTo>
                    <a:cubicBezTo>
                      <a:pt x="277809" y="153890"/>
                      <a:pt x="268730" y="157740"/>
                      <a:pt x="261020" y="165441"/>
                    </a:cubicBezTo>
                    <a:cubicBezTo>
                      <a:pt x="261020" y="170409"/>
                      <a:pt x="261020" y="170409"/>
                      <a:pt x="255548" y="175874"/>
                    </a:cubicBezTo>
                    <a:cubicBezTo>
                      <a:pt x="245600" y="196243"/>
                      <a:pt x="250574" y="222575"/>
                      <a:pt x="276441" y="232511"/>
                    </a:cubicBezTo>
                    <a:cubicBezTo>
                      <a:pt x="291861" y="242944"/>
                      <a:pt x="317727" y="242944"/>
                      <a:pt x="328174" y="227543"/>
                    </a:cubicBezTo>
                    <a:cubicBezTo>
                      <a:pt x="333645" y="222575"/>
                      <a:pt x="333645" y="222575"/>
                      <a:pt x="333645" y="217110"/>
                    </a:cubicBezTo>
                    <a:cubicBezTo>
                      <a:pt x="349066" y="196243"/>
                      <a:pt x="338620" y="170409"/>
                      <a:pt x="317727" y="160472"/>
                    </a:cubicBezTo>
                    <a:cubicBezTo>
                      <a:pt x="307530" y="155256"/>
                      <a:pt x="297208" y="152648"/>
                      <a:pt x="287508" y="153269"/>
                    </a:cubicBezTo>
                    <a:close/>
                    <a:moveTo>
                      <a:pt x="437111" y="0"/>
                    </a:moveTo>
                    <a:lnTo>
                      <a:pt x="442086" y="0"/>
                    </a:lnTo>
                    <a:cubicBezTo>
                      <a:pt x="447557" y="0"/>
                      <a:pt x="452532" y="0"/>
                      <a:pt x="447557" y="4968"/>
                    </a:cubicBezTo>
                    <a:lnTo>
                      <a:pt x="447557" y="9937"/>
                    </a:lnTo>
                    <a:cubicBezTo>
                      <a:pt x="452532" y="15402"/>
                      <a:pt x="447557" y="15402"/>
                      <a:pt x="447557" y="20370"/>
                    </a:cubicBezTo>
                    <a:cubicBezTo>
                      <a:pt x="447557" y="25835"/>
                      <a:pt x="447557" y="36268"/>
                      <a:pt x="447557" y="46204"/>
                    </a:cubicBezTo>
                    <a:cubicBezTo>
                      <a:pt x="447557" y="62102"/>
                      <a:pt x="447557" y="82472"/>
                      <a:pt x="442086" y="103338"/>
                    </a:cubicBezTo>
                    <a:cubicBezTo>
                      <a:pt x="442086" y="108306"/>
                      <a:pt x="442086" y="108306"/>
                      <a:pt x="442086" y="113771"/>
                    </a:cubicBezTo>
                    <a:cubicBezTo>
                      <a:pt x="437111" y="124205"/>
                      <a:pt x="437111" y="129173"/>
                      <a:pt x="437111" y="134141"/>
                    </a:cubicBezTo>
                    <a:cubicBezTo>
                      <a:pt x="431640" y="150039"/>
                      <a:pt x="426665" y="165441"/>
                      <a:pt x="421194" y="175874"/>
                    </a:cubicBezTo>
                    <a:cubicBezTo>
                      <a:pt x="406271" y="212141"/>
                      <a:pt x="385378" y="248409"/>
                      <a:pt x="354040" y="289645"/>
                    </a:cubicBezTo>
                    <a:cubicBezTo>
                      <a:pt x="349066" y="294613"/>
                      <a:pt x="344091" y="315479"/>
                      <a:pt x="344091" y="325913"/>
                    </a:cubicBezTo>
                    <a:cubicBezTo>
                      <a:pt x="354040" y="367148"/>
                      <a:pt x="359512" y="460053"/>
                      <a:pt x="276441" y="506754"/>
                    </a:cubicBezTo>
                    <a:cubicBezTo>
                      <a:pt x="265994" y="517187"/>
                      <a:pt x="255548" y="512219"/>
                      <a:pt x="261020" y="496321"/>
                    </a:cubicBezTo>
                    <a:cubicBezTo>
                      <a:pt x="261020" y="439684"/>
                      <a:pt x="240128" y="305046"/>
                      <a:pt x="17278" y="310511"/>
                    </a:cubicBezTo>
                    <a:cubicBezTo>
                      <a:pt x="1858" y="310511"/>
                      <a:pt x="-3117" y="300078"/>
                      <a:pt x="1858" y="289645"/>
                    </a:cubicBezTo>
                    <a:cubicBezTo>
                      <a:pt x="17278" y="253377"/>
                      <a:pt x="59062" y="180842"/>
                      <a:pt x="162528" y="186307"/>
                    </a:cubicBezTo>
                    <a:cubicBezTo>
                      <a:pt x="172975" y="186307"/>
                      <a:pt x="188395" y="175874"/>
                      <a:pt x="193369" y="165441"/>
                    </a:cubicBezTo>
                    <a:cubicBezTo>
                      <a:pt x="214261" y="139606"/>
                      <a:pt x="250574" y="87937"/>
                      <a:pt x="312753" y="51669"/>
                    </a:cubicBezTo>
                    <a:cubicBezTo>
                      <a:pt x="349066" y="25835"/>
                      <a:pt x="379907" y="15402"/>
                      <a:pt x="400799" y="9937"/>
                    </a:cubicBezTo>
                    <a:cubicBezTo>
                      <a:pt x="416219" y="9937"/>
                      <a:pt x="426665" y="9937"/>
                      <a:pt x="426665" y="4968"/>
                    </a:cubicBezTo>
                    <a:cubicBezTo>
                      <a:pt x="431640" y="4968"/>
                      <a:pt x="431640" y="0"/>
                      <a:pt x="437111" y="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808080"/>
                    </a:solidFill>
                    <a:bevel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blurRad="63500" dist="38099" dir="2700000" algn="ctr" rotWithShape="0">
                        <a:srgbClr val="000000">
                          <a:alpha val="74998"/>
                        </a:srgbClr>
                      </a:outerShdw>
                    </a:effectLst>
                  </a14:hiddenEffects>
                </a:ext>
              </a:extLst>
            </p:spPr>
            <p:txBody>
              <a:bodyPr wrap="square" anchor="ctr">
                <a:no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en-US" sz="20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endParaRPr>
              </a:p>
            </p:txBody>
          </p:sp>
          <p:sp>
            <p:nvSpPr>
              <p:cNvPr id="28" name="Freeform 328"/>
              <p:cNvSpPr>
                <a:spLocks noChangeAspect="1" noChangeArrowheads="1"/>
              </p:cNvSpPr>
              <p:nvPr/>
            </p:nvSpPr>
            <p:spPr bwMode="auto">
              <a:xfrm>
                <a:off x="4088603" y="3915138"/>
                <a:ext cx="526986" cy="294000"/>
              </a:xfrm>
              <a:custGeom>
                <a:gdLst>
                  <a:gd name="T0" fmla="*/ 585 w 1564"/>
                  <a:gd name="T1" fmla="*/ 610 h 871"/>
                  <a:gd name="T2" fmla="*/ 451 w 1564"/>
                  <a:gd name="T3" fmla="*/ 744 h 871"/>
                  <a:gd name="T4" fmla="*/ 585 w 1564"/>
                  <a:gd name="T5" fmla="*/ 870 h 871"/>
                  <a:gd name="T6" fmla="*/ 710 w 1564"/>
                  <a:gd name="T7" fmla="*/ 744 h 871"/>
                  <a:gd name="T8" fmla="*/ 585 w 1564"/>
                  <a:gd name="T9" fmla="*/ 610 h 871"/>
                  <a:gd name="T10" fmla="*/ 585 w 1564"/>
                  <a:gd name="T11" fmla="*/ 811 h 871"/>
                  <a:gd name="T12" fmla="*/ 518 w 1564"/>
                  <a:gd name="T13" fmla="*/ 744 h 871"/>
                  <a:gd name="T14" fmla="*/ 585 w 1564"/>
                  <a:gd name="T15" fmla="*/ 677 h 871"/>
                  <a:gd name="T16" fmla="*/ 643 w 1564"/>
                  <a:gd name="T17" fmla="*/ 744 h 871"/>
                  <a:gd name="T18" fmla="*/ 585 w 1564"/>
                  <a:gd name="T19" fmla="*/ 811 h 871"/>
                  <a:gd name="T20" fmla="*/ 1563 w 1564"/>
                  <a:gd name="T21" fmla="*/ 519 h 871"/>
                  <a:gd name="T22" fmla="*/ 1563 w 1564"/>
                  <a:gd name="T23" fmla="*/ 652 h 871"/>
                  <a:gd name="T24" fmla="*/ 1505 w 1564"/>
                  <a:gd name="T25" fmla="*/ 719 h 871"/>
                  <a:gd name="T26" fmla="*/ 1429 w 1564"/>
                  <a:gd name="T27" fmla="*/ 719 h 871"/>
                  <a:gd name="T28" fmla="*/ 1262 w 1564"/>
                  <a:gd name="T29" fmla="*/ 569 h 871"/>
                  <a:gd name="T30" fmla="*/ 1095 w 1564"/>
                  <a:gd name="T31" fmla="*/ 719 h 871"/>
                  <a:gd name="T32" fmla="*/ 752 w 1564"/>
                  <a:gd name="T33" fmla="*/ 719 h 871"/>
                  <a:gd name="T34" fmla="*/ 585 w 1564"/>
                  <a:gd name="T35" fmla="*/ 569 h 871"/>
                  <a:gd name="T36" fmla="*/ 409 w 1564"/>
                  <a:gd name="T37" fmla="*/ 719 h 871"/>
                  <a:gd name="T38" fmla="*/ 326 w 1564"/>
                  <a:gd name="T39" fmla="*/ 719 h 871"/>
                  <a:gd name="T40" fmla="*/ 267 w 1564"/>
                  <a:gd name="T41" fmla="*/ 652 h 871"/>
                  <a:gd name="T42" fmla="*/ 267 w 1564"/>
                  <a:gd name="T43" fmla="*/ 519 h 871"/>
                  <a:gd name="T44" fmla="*/ 1563 w 1564"/>
                  <a:gd name="T45" fmla="*/ 519 h 871"/>
                  <a:gd name="T46" fmla="*/ 1262 w 1564"/>
                  <a:gd name="T47" fmla="*/ 610 h 871"/>
                  <a:gd name="T48" fmla="*/ 1128 w 1564"/>
                  <a:gd name="T49" fmla="*/ 744 h 871"/>
                  <a:gd name="T50" fmla="*/ 1262 w 1564"/>
                  <a:gd name="T51" fmla="*/ 870 h 871"/>
                  <a:gd name="T52" fmla="*/ 1396 w 1564"/>
                  <a:gd name="T53" fmla="*/ 744 h 871"/>
                  <a:gd name="T54" fmla="*/ 1262 w 1564"/>
                  <a:gd name="T55" fmla="*/ 610 h 871"/>
                  <a:gd name="T56" fmla="*/ 1262 w 1564"/>
                  <a:gd name="T57" fmla="*/ 811 h 871"/>
                  <a:gd name="T58" fmla="*/ 1195 w 1564"/>
                  <a:gd name="T59" fmla="*/ 744 h 871"/>
                  <a:gd name="T60" fmla="*/ 1262 w 1564"/>
                  <a:gd name="T61" fmla="*/ 677 h 871"/>
                  <a:gd name="T62" fmla="*/ 1329 w 1564"/>
                  <a:gd name="T63" fmla="*/ 744 h 871"/>
                  <a:gd name="T64" fmla="*/ 1262 w 1564"/>
                  <a:gd name="T65" fmla="*/ 811 h 871"/>
                  <a:gd name="T66" fmla="*/ 1538 w 1564"/>
                  <a:gd name="T67" fmla="*/ 376 h 871"/>
                  <a:gd name="T68" fmla="*/ 1295 w 1564"/>
                  <a:gd name="T69" fmla="*/ 134 h 871"/>
                  <a:gd name="T70" fmla="*/ 1229 w 1564"/>
                  <a:gd name="T71" fmla="*/ 109 h 871"/>
                  <a:gd name="T72" fmla="*/ 1112 w 1564"/>
                  <a:gd name="T73" fmla="*/ 109 h 871"/>
                  <a:gd name="T74" fmla="*/ 1112 w 1564"/>
                  <a:gd name="T75" fmla="*/ 59 h 871"/>
                  <a:gd name="T76" fmla="*/ 1045 w 1564"/>
                  <a:gd name="T77" fmla="*/ 0 h 871"/>
                  <a:gd name="T78" fmla="*/ 326 w 1564"/>
                  <a:gd name="T79" fmla="*/ 0 h 871"/>
                  <a:gd name="T80" fmla="*/ 267 w 1564"/>
                  <a:gd name="T81" fmla="*/ 59 h 871"/>
                  <a:gd name="T82" fmla="*/ 267 w 1564"/>
                  <a:gd name="T83" fmla="*/ 75 h 871"/>
                  <a:gd name="T84" fmla="*/ 8 w 1564"/>
                  <a:gd name="T85" fmla="*/ 101 h 871"/>
                  <a:gd name="T86" fmla="*/ 459 w 1564"/>
                  <a:gd name="T87" fmla="*/ 159 h 871"/>
                  <a:gd name="T88" fmla="*/ 0 w 1564"/>
                  <a:gd name="T89" fmla="*/ 209 h 871"/>
                  <a:gd name="T90" fmla="*/ 459 w 1564"/>
                  <a:gd name="T91" fmla="*/ 268 h 871"/>
                  <a:gd name="T92" fmla="*/ 0 w 1564"/>
                  <a:gd name="T93" fmla="*/ 309 h 871"/>
                  <a:gd name="T94" fmla="*/ 267 w 1564"/>
                  <a:gd name="T95" fmla="*/ 360 h 871"/>
                  <a:gd name="T96" fmla="*/ 267 w 1564"/>
                  <a:gd name="T97" fmla="*/ 485 h 871"/>
                  <a:gd name="T98" fmla="*/ 1563 w 1564"/>
                  <a:gd name="T99" fmla="*/ 485 h 871"/>
                  <a:gd name="T100" fmla="*/ 1563 w 1564"/>
                  <a:gd name="T101" fmla="*/ 435 h 871"/>
                  <a:gd name="T102" fmla="*/ 1538 w 1564"/>
                  <a:gd name="T103" fmla="*/ 376 h 871"/>
                  <a:gd name="T104" fmla="*/ 1429 w 1564"/>
                  <a:gd name="T105" fmla="*/ 385 h 871"/>
                  <a:gd name="T106" fmla="*/ 1195 w 1564"/>
                  <a:gd name="T107" fmla="*/ 385 h 871"/>
                  <a:gd name="T108" fmla="*/ 1178 w 1564"/>
                  <a:gd name="T109" fmla="*/ 376 h 871"/>
                  <a:gd name="T110" fmla="*/ 1178 w 1564"/>
                  <a:gd name="T111" fmla="*/ 193 h 871"/>
                  <a:gd name="T112" fmla="*/ 1195 w 1564"/>
                  <a:gd name="T113" fmla="*/ 184 h 871"/>
                  <a:gd name="T114" fmla="*/ 1237 w 1564"/>
                  <a:gd name="T115" fmla="*/ 184 h 871"/>
                  <a:gd name="T116" fmla="*/ 1245 w 1564"/>
                  <a:gd name="T117" fmla="*/ 184 h 871"/>
                  <a:gd name="T118" fmla="*/ 1438 w 1564"/>
                  <a:gd name="T119" fmla="*/ 368 h 871"/>
                  <a:gd name="T120" fmla="*/ 1429 w 1564"/>
                  <a:gd name="T121" fmla="*/ 385 h 871"/>
                  <a:gd name="T122" fmla="*/ 1429 w 1564"/>
                  <a:gd name="T123" fmla="*/ 385 h 871"/>
                  <a:gd name="T124" fmla="*/ 1429 w 1564"/>
                  <a:gd name="T125" fmla="*/ 385 h 87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564" h="871">
                    <a:moveTo>
                      <a:pt x="585" y="610"/>
                    </a:moveTo>
                    <a:cubicBezTo>
                      <a:pt x="510" y="610"/>
                      <a:pt x="451" y="669"/>
                      <a:pt x="451" y="744"/>
                    </a:cubicBezTo>
                    <a:cubicBezTo>
                      <a:pt x="451" y="820"/>
                      <a:pt x="510" y="870"/>
                      <a:pt x="585" y="870"/>
                    </a:cubicBezTo>
                    <a:cubicBezTo>
                      <a:pt x="652" y="870"/>
                      <a:pt x="710" y="820"/>
                      <a:pt x="710" y="744"/>
                    </a:cubicBezTo>
                    <a:cubicBezTo>
                      <a:pt x="710" y="669"/>
                      <a:pt x="652" y="610"/>
                      <a:pt x="585" y="610"/>
                    </a:cubicBezTo>
                    <a:close/>
                    <a:moveTo>
                      <a:pt x="585" y="811"/>
                    </a:moveTo>
                    <a:cubicBezTo>
                      <a:pt x="543" y="811"/>
                      <a:pt x="518" y="778"/>
                      <a:pt x="518" y="744"/>
                    </a:cubicBezTo>
                    <a:cubicBezTo>
                      <a:pt x="518" y="711"/>
                      <a:pt x="543" y="677"/>
                      <a:pt x="585" y="677"/>
                    </a:cubicBezTo>
                    <a:cubicBezTo>
                      <a:pt x="618" y="677"/>
                      <a:pt x="643" y="711"/>
                      <a:pt x="643" y="744"/>
                    </a:cubicBezTo>
                    <a:cubicBezTo>
                      <a:pt x="643" y="778"/>
                      <a:pt x="618" y="811"/>
                      <a:pt x="585" y="811"/>
                    </a:cubicBezTo>
                    <a:close/>
                    <a:moveTo>
                      <a:pt x="1563" y="519"/>
                    </a:moveTo>
                    <a:cubicBezTo>
                      <a:pt x="1563" y="652"/>
                      <a:pt x="1563" y="652"/>
                      <a:pt x="1563" y="652"/>
                    </a:cubicBezTo>
                    <a:cubicBezTo>
                      <a:pt x="1563" y="694"/>
                      <a:pt x="1538" y="719"/>
                      <a:pt x="1505" y="719"/>
                    </a:cubicBezTo>
                    <a:cubicBezTo>
                      <a:pt x="1429" y="719"/>
                      <a:pt x="1429" y="719"/>
                      <a:pt x="1429" y="719"/>
                    </a:cubicBezTo>
                    <a:cubicBezTo>
                      <a:pt x="1421" y="636"/>
                      <a:pt x="1346" y="569"/>
                      <a:pt x="1262" y="569"/>
                    </a:cubicBezTo>
                    <a:cubicBezTo>
                      <a:pt x="1178" y="569"/>
                      <a:pt x="1103" y="636"/>
                      <a:pt x="1095" y="719"/>
                    </a:cubicBezTo>
                    <a:cubicBezTo>
                      <a:pt x="752" y="719"/>
                      <a:pt x="752" y="719"/>
                      <a:pt x="752" y="719"/>
                    </a:cubicBezTo>
                    <a:cubicBezTo>
                      <a:pt x="735" y="636"/>
                      <a:pt x="669" y="569"/>
                      <a:pt x="585" y="569"/>
                    </a:cubicBezTo>
                    <a:cubicBezTo>
                      <a:pt x="493" y="569"/>
                      <a:pt x="426" y="636"/>
                      <a:pt x="409" y="719"/>
                    </a:cubicBezTo>
                    <a:cubicBezTo>
                      <a:pt x="326" y="719"/>
                      <a:pt x="326" y="719"/>
                      <a:pt x="326" y="719"/>
                    </a:cubicBezTo>
                    <a:cubicBezTo>
                      <a:pt x="292" y="719"/>
                      <a:pt x="267" y="694"/>
                      <a:pt x="267" y="652"/>
                    </a:cubicBezTo>
                    <a:cubicBezTo>
                      <a:pt x="267" y="519"/>
                      <a:pt x="267" y="519"/>
                      <a:pt x="267" y="519"/>
                    </a:cubicBezTo>
                    <a:lnTo>
                      <a:pt x="1563" y="519"/>
                    </a:lnTo>
                    <a:close/>
                    <a:moveTo>
                      <a:pt x="1262" y="610"/>
                    </a:moveTo>
                    <a:cubicBezTo>
                      <a:pt x="1187" y="610"/>
                      <a:pt x="1128" y="669"/>
                      <a:pt x="1128" y="744"/>
                    </a:cubicBezTo>
                    <a:cubicBezTo>
                      <a:pt x="1128" y="820"/>
                      <a:pt x="1187" y="870"/>
                      <a:pt x="1262" y="870"/>
                    </a:cubicBezTo>
                    <a:cubicBezTo>
                      <a:pt x="1337" y="870"/>
                      <a:pt x="1396" y="820"/>
                      <a:pt x="1396" y="744"/>
                    </a:cubicBezTo>
                    <a:cubicBezTo>
                      <a:pt x="1396" y="669"/>
                      <a:pt x="1337" y="610"/>
                      <a:pt x="1262" y="610"/>
                    </a:cubicBezTo>
                    <a:close/>
                    <a:moveTo>
                      <a:pt x="1262" y="811"/>
                    </a:moveTo>
                    <a:cubicBezTo>
                      <a:pt x="1229" y="811"/>
                      <a:pt x="1195" y="778"/>
                      <a:pt x="1195" y="744"/>
                    </a:cubicBezTo>
                    <a:cubicBezTo>
                      <a:pt x="1195" y="711"/>
                      <a:pt x="1229" y="677"/>
                      <a:pt x="1262" y="677"/>
                    </a:cubicBezTo>
                    <a:cubicBezTo>
                      <a:pt x="1295" y="677"/>
                      <a:pt x="1329" y="711"/>
                      <a:pt x="1329" y="744"/>
                    </a:cubicBezTo>
                    <a:cubicBezTo>
                      <a:pt x="1329" y="778"/>
                      <a:pt x="1295" y="811"/>
                      <a:pt x="1262" y="811"/>
                    </a:cubicBezTo>
                    <a:close/>
                    <a:moveTo>
                      <a:pt x="1538" y="376"/>
                    </a:moveTo>
                    <a:cubicBezTo>
                      <a:pt x="1295" y="134"/>
                      <a:pt x="1295" y="134"/>
                      <a:pt x="1295" y="134"/>
                    </a:cubicBezTo>
                    <a:cubicBezTo>
                      <a:pt x="1279" y="117"/>
                      <a:pt x="1254" y="109"/>
                      <a:pt x="1229" y="109"/>
                    </a:cubicBezTo>
                    <a:cubicBezTo>
                      <a:pt x="1112" y="109"/>
                      <a:pt x="1112" y="109"/>
                      <a:pt x="1112" y="109"/>
                    </a:cubicBezTo>
                    <a:cubicBezTo>
                      <a:pt x="1112" y="59"/>
                      <a:pt x="1112" y="59"/>
                      <a:pt x="1112" y="59"/>
                    </a:cubicBezTo>
                    <a:cubicBezTo>
                      <a:pt x="1112" y="25"/>
                      <a:pt x="1078" y="0"/>
                      <a:pt x="1045" y="0"/>
                    </a:cubicBezTo>
                    <a:cubicBezTo>
                      <a:pt x="326" y="0"/>
                      <a:pt x="326" y="0"/>
                      <a:pt x="326" y="0"/>
                    </a:cubicBezTo>
                    <a:cubicBezTo>
                      <a:pt x="292" y="0"/>
                      <a:pt x="267" y="25"/>
                      <a:pt x="267" y="59"/>
                    </a:cubicBezTo>
                    <a:cubicBezTo>
                      <a:pt x="267" y="75"/>
                      <a:pt x="267" y="75"/>
                      <a:pt x="267" y="75"/>
                    </a:cubicBezTo>
                    <a:cubicBezTo>
                      <a:pt x="8" y="101"/>
                      <a:pt x="8" y="101"/>
                      <a:pt x="8" y="101"/>
                    </a:cubicBezTo>
                    <a:cubicBezTo>
                      <a:pt x="459" y="159"/>
                      <a:pt x="459" y="159"/>
                      <a:pt x="459" y="159"/>
                    </a:cubicBezTo>
                    <a:cubicBezTo>
                      <a:pt x="0" y="209"/>
                      <a:pt x="0" y="209"/>
                      <a:pt x="0" y="209"/>
                    </a:cubicBezTo>
                    <a:cubicBezTo>
                      <a:pt x="459" y="268"/>
                      <a:pt x="459" y="268"/>
                      <a:pt x="459" y="268"/>
                    </a:cubicBezTo>
                    <a:cubicBezTo>
                      <a:pt x="0" y="309"/>
                      <a:pt x="0" y="309"/>
                      <a:pt x="0" y="309"/>
                    </a:cubicBezTo>
                    <a:cubicBezTo>
                      <a:pt x="267" y="360"/>
                      <a:pt x="267" y="360"/>
                      <a:pt x="267" y="360"/>
                    </a:cubicBezTo>
                    <a:cubicBezTo>
                      <a:pt x="267" y="485"/>
                      <a:pt x="267" y="485"/>
                      <a:pt x="267" y="485"/>
                    </a:cubicBezTo>
                    <a:cubicBezTo>
                      <a:pt x="1563" y="485"/>
                      <a:pt x="1563" y="485"/>
                      <a:pt x="1563" y="485"/>
                    </a:cubicBezTo>
                    <a:cubicBezTo>
                      <a:pt x="1563" y="435"/>
                      <a:pt x="1563" y="435"/>
                      <a:pt x="1563" y="435"/>
                    </a:cubicBezTo>
                    <a:cubicBezTo>
                      <a:pt x="1563" y="410"/>
                      <a:pt x="1555" y="393"/>
                      <a:pt x="1538" y="376"/>
                    </a:cubicBezTo>
                    <a:close/>
                    <a:moveTo>
                      <a:pt x="1429" y="385"/>
                    </a:moveTo>
                    <a:cubicBezTo>
                      <a:pt x="1195" y="385"/>
                      <a:pt x="1195" y="385"/>
                      <a:pt x="1195" y="385"/>
                    </a:cubicBezTo>
                    <a:cubicBezTo>
                      <a:pt x="1187" y="385"/>
                      <a:pt x="1178" y="376"/>
                      <a:pt x="1178" y="376"/>
                    </a:cubicBezTo>
                    <a:cubicBezTo>
                      <a:pt x="1178" y="193"/>
                      <a:pt x="1178" y="193"/>
                      <a:pt x="1178" y="193"/>
                    </a:cubicBezTo>
                    <a:cubicBezTo>
                      <a:pt x="1178" y="184"/>
                      <a:pt x="1187" y="184"/>
                      <a:pt x="1195" y="184"/>
                    </a:cubicBezTo>
                    <a:cubicBezTo>
                      <a:pt x="1237" y="184"/>
                      <a:pt x="1237" y="184"/>
                      <a:pt x="1237" y="184"/>
                    </a:cubicBezTo>
                    <a:lnTo>
                      <a:pt x="1245" y="184"/>
                    </a:lnTo>
                    <a:cubicBezTo>
                      <a:pt x="1438" y="368"/>
                      <a:pt x="1438" y="368"/>
                      <a:pt x="1438" y="368"/>
                    </a:cubicBezTo>
                    <a:cubicBezTo>
                      <a:pt x="1446" y="376"/>
                      <a:pt x="1438" y="385"/>
                      <a:pt x="1429" y="385"/>
                    </a:cubicBezTo>
                    <a:close/>
                    <a:moveTo>
                      <a:pt x="1429" y="385"/>
                    </a:moveTo>
                    <a:lnTo>
                      <a:pt x="1429" y="385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/>
            </p:spPr>
            <p:txBody>
              <a:bodyPr wrap="none" lIns="243785" tIns="121892" rIns="243785" bIns="121892" anchor="ctr"/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en-US" sz="20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endParaRPr>
              </a:p>
            </p:txBody>
          </p:sp>
          <p:grpSp>
            <p:nvGrpSpPr>
              <p:cNvPr id="29" name="Group 4688"/>
              <p:cNvGrpSpPr>
                <a:grpSpLocks noChangeAspect="1"/>
              </p:cNvGrpSpPr>
              <p:nvPr/>
            </p:nvGrpSpPr>
            <p:grpSpPr>
              <a:xfrm>
                <a:off x="7601553" y="3794999"/>
                <a:ext cx="466269" cy="443168"/>
                <a:chOff x="1835150" y="2800349"/>
                <a:chExt cx="382588" cy="363538"/>
              </a:xfrm>
              <a:solidFill>
                <a:schemeClr val="bg1"/>
              </a:solidFill>
            </p:grpSpPr>
            <p:sp>
              <p:nvSpPr>
                <p:cNvPr id="32" name="Freeform 291"/>
                <p:cNvSpPr>
                  <a:spLocks noChangeArrowheads="1"/>
                </p:cNvSpPr>
                <p:nvPr/>
              </p:nvSpPr>
              <p:spPr bwMode="auto">
                <a:xfrm>
                  <a:off x="1868488" y="3140074"/>
                  <a:ext cx="271462" cy="23813"/>
                </a:xfrm>
                <a:custGeom>
                  <a:gdLst>
                    <a:gd name="T0" fmla="*/ 41 w 753"/>
                    <a:gd name="T1" fmla="*/ 42 h 68"/>
                    <a:gd name="T2" fmla="*/ 192 w 753"/>
                    <a:gd name="T3" fmla="*/ 42 h 68"/>
                    <a:gd name="T4" fmla="*/ 217 w 753"/>
                    <a:gd name="T5" fmla="*/ 67 h 68"/>
                    <a:gd name="T6" fmla="*/ 543 w 753"/>
                    <a:gd name="T7" fmla="*/ 67 h 68"/>
                    <a:gd name="T8" fmla="*/ 568 w 753"/>
                    <a:gd name="T9" fmla="*/ 42 h 68"/>
                    <a:gd name="T10" fmla="*/ 710 w 753"/>
                    <a:gd name="T11" fmla="*/ 42 h 68"/>
                    <a:gd name="T12" fmla="*/ 752 w 753"/>
                    <a:gd name="T13" fmla="*/ 0 h 68"/>
                    <a:gd name="T14" fmla="*/ 0 w 753"/>
                    <a:gd name="T15" fmla="*/ 0 h 68"/>
                    <a:gd name="T16" fmla="*/ 41 w 753"/>
                    <a:gd name="T17" fmla="*/ 42 h 68"/>
                    <a:gd name="T18" fmla="*/ 41 w 753"/>
                    <a:gd name="T19" fmla="*/ 42 h 68"/>
                    <a:gd name="T20" fmla="*/ 41 w 753"/>
                    <a:gd name="T21" fmla="*/ 42 h 68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</a:cxnLst>
                  <a:rect l="0" t="0" r="r" b="b"/>
                  <a:pathLst>
                    <a:path w="753" h="68">
                      <a:moveTo>
                        <a:pt x="41" y="42"/>
                      </a:moveTo>
                      <a:cubicBezTo>
                        <a:pt x="192" y="42"/>
                        <a:pt x="192" y="42"/>
                        <a:pt x="192" y="42"/>
                      </a:cubicBezTo>
                      <a:cubicBezTo>
                        <a:pt x="192" y="50"/>
                        <a:pt x="200" y="67"/>
                        <a:pt x="217" y="67"/>
                      </a:cubicBezTo>
                      <a:cubicBezTo>
                        <a:pt x="543" y="67"/>
                        <a:pt x="543" y="67"/>
                        <a:pt x="543" y="67"/>
                      </a:cubicBezTo>
                      <a:cubicBezTo>
                        <a:pt x="552" y="67"/>
                        <a:pt x="568" y="50"/>
                        <a:pt x="568" y="42"/>
                      </a:cubicBezTo>
                      <a:cubicBezTo>
                        <a:pt x="710" y="42"/>
                        <a:pt x="710" y="42"/>
                        <a:pt x="710" y="42"/>
                      </a:cubicBezTo>
                      <a:cubicBezTo>
                        <a:pt x="735" y="42"/>
                        <a:pt x="752" y="17"/>
                        <a:pt x="752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17"/>
                        <a:pt x="16" y="42"/>
                        <a:pt x="41" y="42"/>
                      </a:cubicBezTo>
                      <a:close/>
                      <a:moveTo>
                        <a:pt x="41" y="42"/>
                      </a:moveTo>
                      <a:lnTo>
                        <a:pt x="41" y="4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808080"/>
                      </a:solidFill>
                      <a:bevel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blurRad="63500" dist="38099" dir="2700000" algn="ctr" rotWithShape="0">
                          <a:srgbClr val="000000">
                            <a:alpha val="74998"/>
                          </a:srgb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defPPr>
                    <a:defRPr lang="en-US"/>
                  </a:defPPr>
                  <a:lvl1pPr marL="0" algn="l" defTabSz="4572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4572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4572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4572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4572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4572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4572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4572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4572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en-US" sz="2000">
                    <a:latin typeface="微软雅黑" panose="020b0503020204020204" pitchFamily="34" charset="-122"/>
                    <a:ea typeface="微软雅黑" panose="020b0503020204020204" pitchFamily="34" charset="-122"/>
                    <a:cs typeface="Arial" pitchFamily="34" charset="0"/>
                  </a:endParaRPr>
                </a:p>
              </p:txBody>
            </p:sp>
            <p:sp>
              <p:nvSpPr>
                <p:cNvPr id="33" name="Freeform 292"/>
                <p:cNvSpPr>
                  <a:spLocks noChangeArrowheads="1"/>
                </p:cNvSpPr>
                <p:nvPr/>
              </p:nvSpPr>
              <p:spPr bwMode="auto">
                <a:xfrm>
                  <a:off x="1835150" y="2955924"/>
                  <a:ext cx="382588" cy="174625"/>
                </a:xfrm>
                <a:custGeom>
                  <a:gdLst>
                    <a:gd name="T0" fmla="*/ 1020 w 1062"/>
                    <a:gd name="T1" fmla="*/ 100 h 486"/>
                    <a:gd name="T2" fmla="*/ 894 w 1062"/>
                    <a:gd name="T3" fmla="*/ 75 h 486"/>
                    <a:gd name="T4" fmla="*/ 894 w 1062"/>
                    <a:gd name="T5" fmla="*/ 0 h 486"/>
                    <a:gd name="T6" fmla="*/ 0 w 1062"/>
                    <a:gd name="T7" fmla="*/ 0 h 486"/>
                    <a:gd name="T8" fmla="*/ 267 w 1062"/>
                    <a:gd name="T9" fmla="*/ 485 h 486"/>
                    <a:gd name="T10" fmla="*/ 627 w 1062"/>
                    <a:gd name="T11" fmla="*/ 485 h 486"/>
                    <a:gd name="T12" fmla="*/ 819 w 1062"/>
                    <a:gd name="T13" fmla="*/ 351 h 486"/>
                    <a:gd name="T14" fmla="*/ 1061 w 1062"/>
                    <a:gd name="T15" fmla="*/ 192 h 486"/>
                    <a:gd name="T16" fmla="*/ 1020 w 1062"/>
                    <a:gd name="T17" fmla="*/ 100 h 486"/>
                    <a:gd name="T18" fmla="*/ 861 w 1062"/>
                    <a:gd name="T19" fmla="*/ 284 h 486"/>
                    <a:gd name="T20" fmla="*/ 894 w 1062"/>
                    <a:gd name="T21" fmla="*/ 142 h 486"/>
                    <a:gd name="T22" fmla="*/ 978 w 1062"/>
                    <a:gd name="T23" fmla="*/ 151 h 486"/>
                    <a:gd name="T24" fmla="*/ 995 w 1062"/>
                    <a:gd name="T25" fmla="*/ 192 h 486"/>
                    <a:gd name="T26" fmla="*/ 861 w 1062"/>
                    <a:gd name="T27" fmla="*/ 284 h 486"/>
                    <a:gd name="T28" fmla="*/ 861 w 1062"/>
                    <a:gd name="T29" fmla="*/ 284 h 486"/>
                    <a:gd name="T30" fmla="*/ 861 w 1062"/>
                    <a:gd name="T31" fmla="*/ 284 h 486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</a:cxnLst>
                  <a:rect l="0" t="0" r="r" b="b"/>
                  <a:pathLst>
                    <a:path w="1062" h="486">
                      <a:moveTo>
                        <a:pt x="1020" y="100"/>
                      </a:moveTo>
                      <a:cubicBezTo>
                        <a:pt x="986" y="67"/>
                        <a:pt x="928" y="67"/>
                        <a:pt x="894" y="75"/>
                      </a:cubicBezTo>
                      <a:cubicBezTo>
                        <a:pt x="894" y="50"/>
                        <a:pt x="894" y="25"/>
                        <a:pt x="894" y="0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0" y="243"/>
                        <a:pt x="42" y="418"/>
                        <a:pt x="267" y="485"/>
                      </a:cubicBezTo>
                      <a:cubicBezTo>
                        <a:pt x="627" y="485"/>
                        <a:pt x="627" y="485"/>
                        <a:pt x="627" y="485"/>
                      </a:cubicBezTo>
                      <a:cubicBezTo>
                        <a:pt x="719" y="452"/>
                        <a:pt x="786" y="410"/>
                        <a:pt x="819" y="351"/>
                      </a:cubicBezTo>
                      <a:cubicBezTo>
                        <a:pt x="911" y="351"/>
                        <a:pt x="1053" y="318"/>
                        <a:pt x="1061" y="192"/>
                      </a:cubicBezTo>
                      <a:cubicBezTo>
                        <a:pt x="1061" y="142"/>
                        <a:pt x="1036" y="117"/>
                        <a:pt x="1020" y="100"/>
                      </a:cubicBezTo>
                      <a:close/>
                      <a:moveTo>
                        <a:pt x="861" y="284"/>
                      </a:moveTo>
                      <a:cubicBezTo>
                        <a:pt x="878" y="243"/>
                        <a:pt x="886" y="192"/>
                        <a:pt x="894" y="142"/>
                      </a:cubicBezTo>
                      <a:cubicBezTo>
                        <a:pt x="919" y="134"/>
                        <a:pt x="961" y="134"/>
                        <a:pt x="978" y="151"/>
                      </a:cubicBezTo>
                      <a:cubicBezTo>
                        <a:pt x="978" y="151"/>
                        <a:pt x="995" y="159"/>
                        <a:pt x="995" y="192"/>
                      </a:cubicBezTo>
                      <a:cubicBezTo>
                        <a:pt x="986" y="259"/>
                        <a:pt x="911" y="276"/>
                        <a:pt x="861" y="284"/>
                      </a:cubicBezTo>
                      <a:close/>
                      <a:moveTo>
                        <a:pt x="861" y="284"/>
                      </a:moveTo>
                      <a:lnTo>
                        <a:pt x="861" y="28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808080"/>
                      </a:solidFill>
                      <a:bevel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blurRad="63500" dist="38099" dir="2700000" algn="ctr" rotWithShape="0">
                          <a:srgbClr val="000000">
                            <a:alpha val="74998"/>
                          </a:srgb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defPPr>
                    <a:defRPr lang="en-US"/>
                  </a:defPPr>
                  <a:lvl1pPr marL="0" algn="l" defTabSz="4572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4572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4572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4572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4572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4572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4572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4572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4572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en-US" sz="2000">
                    <a:latin typeface="微软雅黑" panose="020b0503020204020204" pitchFamily="34" charset="-122"/>
                    <a:ea typeface="微软雅黑" panose="020b0503020204020204" pitchFamily="34" charset="-122"/>
                    <a:cs typeface="Arial" pitchFamily="34" charset="0"/>
                  </a:endParaRPr>
                </a:p>
              </p:txBody>
            </p:sp>
            <p:sp>
              <p:nvSpPr>
                <p:cNvPr id="34" name="Freeform 293"/>
                <p:cNvSpPr>
                  <a:spLocks noChangeArrowheads="1"/>
                </p:cNvSpPr>
                <p:nvPr/>
              </p:nvSpPr>
              <p:spPr bwMode="auto">
                <a:xfrm>
                  <a:off x="1916113" y="2800349"/>
                  <a:ext cx="112712" cy="144463"/>
                </a:xfrm>
                <a:custGeom>
                  <a:gdLst>
                    <a:gd name="T0" fmla="*/ 142 w 311"/>
                    <a:gd name="T1" fmla="*/ 401 h 402"/>
                    <a:gd name="T2" fmla="*/ 234 w 311"/>
                    <a:gd name="T3" fmla="*/ 243 h 402"/>
                    <a:gd name="T4" fmla="*/ 268 w 311"/>
                    <a:gd name="T5" fmla="*/ 0 h 402"/>
                    <a:gd name="T6" fmla="*/ 159 w 311"/>
                    <a:gd name="T7" fmla="*/ 276 h 402"/>
                    <a:gd name="T8" fmla="*/ 142 w 311"/>
                    <a:gd name="T9" fmla="*/ 401 h 402"/>
                    <a:gd name="T10" fmla="*/ 142 w 311"/>
                    <a:gd name="T11" fmla="*/ 401 h 402"/>
                    <a:gd name="T12" fmla="*/ 142 w 311"/>
                    <a:gd name="T13" fmla="*/ 401 h 402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311" h="402">
                      <a:moveTo>
                        <a:pt x="142" y="401"/>
                      </a:moveTo>
                      <a:cubicBezTo>
                        <a:pt x="142" y="401"/>
                        <a:pt x="310" y="385"/>
                        <a:pt x="234" y="243"/>
                      </a:cubicBezTo>
                      <a:cubicBezTo>
                        <a:pt x="168" y="126"/>
                        <a:pt x="184" y="59"/>
                        <a:pt x="268" y="0"/>
                      </a:cubicBezTo>
                      <a:cubicBezTo>
                        <a:pt x="268" y="0"/>
                        <a:pt x="0" y="67"/>
                        <a:pt x="159" y="276"/>
                      </a:cubicBezTo>
                      <a:cubicBezTo>
                        <a:pt x="209" y="360"/>
                        <a:pt x="142" y="401"/>
                        <a:pt x="142" y="401"/>
                      </a:cubicBezTo>
                      <a:close/>
                      <a:moveTo>
                        <a:pt x="142" y="401"/>
                      </a:moveTo>
                      <a:lnTo>
                        <a:pt x="142" y="401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808080"/>
                      </a:solidFill>
                      <a:bevel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blurRad="63500" dist="38099" dir="2700000" algn="ctr" rotWithShape="0">
                          <a:srgbClr val="000000">
                            <a:alpha val="74998"/>
                          </a:srgb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defPPr>
                    <a:defRPr lang="en-US"/>
                  </a:defPPr>
                  <a:lvl1pPr marL="0" algn="l" defTabSz="4572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4572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4572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4572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4572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4572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4572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4572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4572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en-US" sz="2000">
                    <a:latin typeface="微软雅黑" panose="020b0503020204020204" pitchFamily="34" charset="-122"/>
                    <a:ea typeface="微软雅黑" panose="020b0503020204020204" pitchFamily="34" charset="-122"/>
                    <a:cs typeface="Arial" pitchFamily="34" charset="0"/>
                  </a:endParaRPr>
                </a:p>
              </p:txBody>
            </p:sp>
            <p:sp>
              <p:nvSpPr>
                <p:cNvPr id="35" name="Freeform 294"/>
                <p:cNvSpPr>
                  <a:spLocks noChangeArrowheads="1"/>
                </p:cNvSpPr>
                <p:nvPr/>
              </p:nvSpPr>
              <p:spPr bwMode="auto">
                <a:xfrm>
                  <a:off x="2003425" y="2867024"/>
                  <a:ext cx="53975" cy="73025"/>
                </a:xfrm>
                <a:custGeom>
                  <a:gdLst>
                    <a:gd name="T0" fmla="*/ 17 w 151"/>
                    <a:gd name="T1" fmla="*/ 201 h 202"/>
                    <a:gd name="T2" fmla="*/ 75 w 151"/>
                    <a:gd name="T3" fmla="*/ 67 h 202"/>
                    <a:gd name="T4" fmla="*/ 84 w 151"/>
                    <a:gd name="T5" fmla="*/ 0 h 202"/>
                    <a:gd name="T6" fmla="*/ 33 w 151"/>
                    <a:gd name="T7" fmla="*/ 75 h 202"/>
                    <a:gd name="T8" fmla="*/ 17 w 151"/>
                    <a:gd name="T9" fmla="*/ 201 h 202"/>
                    <a:gd name="T10" fmla="*/ 17 w 151"/>
                    <a:gd name="T11" fmla="*/ 201 h 202"/>
                    <a:gd name="T12" fmla="*/ 17 w 151"/>
                    <a:gd name="T13" fmla="*/ 201 h 202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51" h="201">
                      <a:moveTo>
                        <a:pt x="17" y="201"/>
                      </a:moveTo>
                      <a:cubicBezTo>
                        <a:pt x="17" y="201"/>
                        <a:pt x="150" y="176"/>
                        <a:pt x="75" y="67"/>
                      </a:cubicBezTo>
                      <a:cubicBezTo>
                        <a:pt x="50" y="17"/>
                        <a:pt x="84" y="0"/>
                        <a:pt x="84" y="0"/>
                      </a:cubicBezTo>
                      <a:cubicBezTo>
                        <a:pt x="84" y="0"/>
                        <a:pt x="0" y="0"/>
                        <a:pt x="33" y="75"/>
                      </a:cubicBezTo>
                      <a:cubicBezTo>
                        <a:pt x="67" y="142"/>
                        <a:pt x="58" y="176"/>
                        <a:pt x="17" y="201"/>
                      </a:cubicBezTo>
                      <a:close/>
                      <a:moveTo>
                        <a:pt x="17" y="201"/>
                      </a:moveTo>
                      <a:lnTo>
                        <a:pt x="17" y="201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808080"/>
                      </a:solidFill>
                      <a:bevel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blurRad="63500" dist="38099" dir="2700000" algn="ctr" rotWithShape="0">
                          <a:srgbClr val="000000">
                            <a:alpha val="74998"/>
                          </a:srgbClr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defPPr>
                    <a:defRPr lang="en-US"/>
                  </a:defPPr>
                  <a:lvl1pPr marL="0" algn="l" defTabSz="4572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4572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4572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4572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4572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4572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4572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4572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4572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en-US" sz="2000">
                    <a:latin typeface="微软雅黑" panose="020b0503020204020204" pitchFamily="34" charset="-122"/>
                    <a:ea typeface="微软雅黑" panose="020b0503020204020204" pitchFamily="34" charset="-122"/>
                    <a:cs typeface="Arial" pitchFamily="34" charset="0"/>
                  </a:endParaRPr>
                </a:p>
              </p:txBody>
            </p:sp>
          </p:grpSp>
          <p:sp>
            <p:nvSpPr>
              <p:cNvPr id="30" name="Freeform 299"/>
              <p:cNvSpPr>
                <a:spLocks noChangeAspect="1" noChangeArrowheads="1"/>
              </p:cNvSpPr>
              <p:nvPr/>
            </p:nvSpPr>
            <p:spPr bwMode="auto">
              <a:xfrm>
                <a:off x="7094710" y="5001415"/>
                <a:ext cx="446223" cy="427447"/>
              </a:xfrm>
              <a:custGeom>
                <a:gdLst>
                  <a:gd name="T0" fmla="*/ 1229 w 1665"/>
                  <a:gd name="T1" fmla="*/ 561 h 1598"/>
                  <a:gd name="T2" fmla="*/ 911 w 1665"/>
                  <a:gd name="T3" fmla="*/ 686 h 1598"/>
                  <a:gd name="T4" fmla="*/ 1246 w 1665"/>
                  <a:gd name="T5" fmla="*/ 419 h 1598"/>
                  <a:gd name="T6" fmla="*/ 1664 w 1665"/>
                  <a:gd name="T7" fmla="*/ 76 h 1598"/>
                  <a:gd name="T8" fmla="*/ 1597 w 1665"/>
                  <a:gd name="T9" fmla="*/ 0 h 1598"/>
                  <a:gd name="T10" fmla="*/ 1530 w 1665"/>
                  <a:gd name="T11" fmla="*/ 76 h 1598"/>
                  <a:gd name="T12" fmla="*/ 1246 w 1665"/>
                  <a:gd name="T13" fmla="*/ 276 h 1598"/>
                  <a:gd name="T14" fmla="*/ 769 w 1665"/>
                  <a:gd name="T15" fmla="*/ 686 h 1598"/>
                  <a:gd name="T16" fmla="*/ 435 w 1665"/>
                  <a:gd name="T17" fmla="*/ 561 h 1598"/>
                  <a:gd name="T18" fmla="*/ 0 w 1665"/>
                  <a:gd name="T19" fmla="*/ 1288 h 1598"/>
                  <a:gd name="T20" fmla="*/ 201 w 1665"/>
                  <a:gd name="T21" fmla="*/ 1597 h 1598"/>
                  <a:gd name="T22" fmla="*/ 836 w 1665"/>
                  <a:gd name="T23" fmla="*/ 1255 h 1598"/>
                  <a:gd name="T24" fmla="*/ 1463 w 1665"/>
                  <a:gd name="T25" fmla="*/ 1597 h 1598"/>
                  <a:gd name="T26" fmla="*/ 1664 w 1665"/>
                  <a:gd name="T27" fmla="*/ 1288 h 1598"/>
                  <a:gd name="T28" fmla="*/ 1229 w 1665"/>
                  <a:gd name="T29" fmla="*/ 561 h 1598"/>
                  <a:gd name="T30" fmla="*/ 1246 w 1665"/>
                  <a:gd name="T31" fmla="*/ 811 h 1598"/>
                  <a:gd name="T32" fmla="*/ 1338 w 1665"/>
                  <a:gd name="T33" fmla="*/ 903 h 1598"/>
                  <a:gd name="T34" fmla="*/ 1246 w 1665"/>
                  <a:gd name="T35" fmla="*/ 995 h 1598"/>
                  <a:gd name="T36" fmla="*/ 1162 w 1665"/>
                  <a:gd name="T37" fmla="*/ 903 h 1598"/>
                  <a:gd name="T38" fmla="*/ 1246 w 1665"/>
                  <a:gd name="T39" fmla="*/ 811 h 1598"/>
                  <a:gd name="T40" fmla="*/ 627 w 1665"/>
                  <a:gd name="T41" fmla="*/ 1112 h 1598"/>
                  <a:gd name="T42" fmla="*/ 485 w 1665"/>
                  <a:gd name="T43" fmla="*/ 1112 h 1598"/>
                  <a:gd name="T44" fmla="*/ 485 w 1665"/>
                  <a:gd name="T45" fmla="*/ 1255 h 1598"/>
                  <a:gd name="T46" fmla="*/ 351 w 1665"/>
                  <a:gd name="T47" fmla="*/ 1255 h 1598"/>
                  <a:gd name="T48" fmla="*/ 351 w 1665"/>
                  <a:gd name="T49" fmla="*/ 1112 h 1598"/>
                  <a:gd name="T50" fmla="*/ 209 w 1665"/>
                  <a:gd name="T51" fmla="*/ 1112 h 1598"/>
                  <a:gd name="T52" fmla="*/ 209 w 1665"/>
                  <a:gd name="T53" fmla="*/ 970 h 1598"/>
                  <a:gd name="T54" fmla="*/ 351 w 1665"/>
                  <a:gd name="T55" fmla="*/ 970 h 1598"/>
                  <a:gd name="T56" fmla="*/ 351 w 1665"/>
                  <a:gd name="T57" fmla="*/ 836 h 1598"/>
                  <a:gd name="T58" fmla="*/ 485 w 1665"/>
                  <a:gd name="T59" fmla="*/ 836 h 1598"/>
                  <a:gd name="T60" fmla="*/ 485 w 1665"/>
                  <a:gd name="T61" fmla="*/ 970 h 1598"/>
                  <a:gd name="T62" fmla="*/ 627 w 1665"/>
                  <a:gd name="T63" fmla="*/ 970 h 1598"/>
                  <a:gd name="T64" fmla="*/ 627 w 1665"/>
                  <a:gd name="T65" fmla="*/ 1112 h 1598"/>
                  <a:gd name="T66" fmla="*/ 1020 w 1665"/>
                  <a:gd name="T67" fmla="*/ 1045 h 1598"/>
                  <a:gd name="T68" fmla="*/ 1112 w 1665"/>
                  <a:gd name="T69" fmla="*/ 954 h 1598"/>
                  <a:gd name="T70" fmla="*/ 1204 w 1665"/>
                  <a:gd name="T71" fmla="*/ 1045 h 1598"/>
                  <a:gd name="T72" fmla="*/ 1112 w 1665"/>
                  <a:gd name="T73" fmla="*/ 1129 h 1598"/>
                  <a:gd name="T74" fmla="*/ 1020 w 1665"/>
                  <a:gd name="T75" fmla="*/ 1045 h 1598"/>
                  <a:gd name="T76" fmla="*/ 1246 w 1665"/>
                  <a:gd name="T77" fmla="*/ 1271 h 1598"/>
                  <a:gd name="T78" fmla="*/ 1162 w 1665"/>
                  <a:gd name="T79" fmla="*/ 1179 h 1598"/>
                  <a:gd name="T80" fmla="*/ 1246 w 1665"/>
                  <a:gd name="T81" fmla="*/ 1087 h 1598"/>
                  <a:gd name="T82" fmla="*/ 1338 w 1665"/>
                  <a:gd name="T83" fmla="*/ 1179 h 1598"/>
                  <a:gd name="T84" fmla="*/ 1246 w 1665"/>
                  <a:gd name="T85" fmla="*/ 1271 h 1598"/>
                  <a:gd name="T86" fmla="*/ 1480 w 1665"/>
                  <a:gd name="T87" fmla="*/ 1045 h 1598"/>
                  <a:gd name="T88" fmla="*/ 1388 w 1665"/>
                  <a:gd name="T89" fmla="*/ 1129 h 1598"/>
                  <a:gd name="T90" fmla="*/ 1296 w 1665"/>
                  <a:gd name="T91" fmla="*/ 1045 h 1598"/>
                  <a:gd name="T92" fmla="*/ 1388 w 1665"/>
                  <a:gd name="T93" fmla="*/ 954 h 1598"/>
                  <a:gd name="T94" fmla="*/ 1480 w 1665"/>
                  <a:gd name="T95" fmla="*/ 1045 h 1598"/>
                  <a:gd name="T96" fmla="*/ 1480 w 1665"/>
                  <a:gd name="T97" fmla="*/ 1045 h 1598"/>
                  <a:gd name="T98" fmla="*/ 1480 w 1665"/>
                  <a:gd name="T99" fmla="*/ 1045 h 159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1665" h="1598">
                    <a:moveTo>
                      <a:pt x="1229" y="561"/>
                    </a:moveTo>
                    <a:cubicBezTo>
                      <a:pt x="1079" y="561"/>
                      <a:pt x="1028" y="653"/>
                      <a:pt x="911" y="686"/>
                    </a:cubicBezTo>
                    <a:cubicBezTo>
                      <a:pt x="928" y="552"/>
                      <a:pt x="1012" y="419"/>
                      <a:pt x="1246" y="419"/>
                    </a:cubicBezTo>
                    <a:cubicBezTo>
                      <a:pt x="1580" y="419"/>
                      <a:pt x="1664" y="193"/>
                      <a:pt x="1664" y="76"/>
                    </a:cubicBezTo>
                    <a:cubicBezTo>
                      <a:pt x="1664" y="34"/>
                      <a:pt x="1630" y="0"/>
                      <a:pt x="1597" y="0"/>
                    </a:cubicBezTo>
                    <a:cubicBezTo>
                      <a:pt x="1555" y="0"/>
                      <a:pt x="1530" y="34"/>
                      <a:pt x="1530" y="76"/>
                    </a:cubicBezTo>
                    <a:cubicBezTo>
                      <a:pt x="1530" y="84"/>
                      <a:pt x="1522" y="276"/>
                      <a:pt x="1246" y="276"/>
                    </a:cubicBezTo>
                    <a:cubicBezTo>
                      <a:pt x="870" y="276"/>
                      <a:pt x="786" y="535"/>
                      <a:pt x="769" y="686"/>
                    </a:cubicBezTo>
                    <a:cubicBezTo>
                      <a:pt x="644" y="661"/>
                      <a:pt x="594" y="561"/>
                      <a:pt x="435" y="561"/>
                    </a:cubicBezTo>
                    <a:cubicBezTo>
                      <a:pt x="268" y="561"/>
                      <a:pt x="0" y="887"/>
                      <a:pt x="0" y="1288"/>
                    </a:cubicBezTo>
                    <a:cubicBezTo>
                      <a:pt x="0" y="1489"/>
                      <a:pt x="100" y="1597"/>
                      <a:pt x="201" y="1597"/>
                    </a:cubicBezTo>
                    <a:cubicBezTo>
                      <a:pt x="418" y="1597"/>
                      <a:pt x="460" y="1255"/>
                      <a:pt x="836" y="1255"/>
                    </a:cubicBezTo>
                    <a:cubicBezTo>
                      <a:pt x="1204" y="1255"/>
                      <a:pt x="1246" y="1597"/>
                      <a:pt x="1463" y="1597"/>
                    </a:cubicBezTo>
                    <a:cubicBezTo>
                      <a:pt x="1564" y="1597"/>
                      <a:pt x="1664" y="1497"/>
                      <a:pt x="1664" y="1288"/>
                    </a:cubicBezTo>
                    <a:cubicBezTo>
                      <a:pt x="1664" y="887"/>
                      <a:pt x="1405" y="561"/>
                      <a:pt x="1229" y="561"/>
                    </a:cubicBezTo>
                    <a:close/>
                    <a:moveTo>
                      <a:pt x="1246" y="811"/>
                    </a:moveTo>
                    <a:cubicBezTo>
                      <a:pt x="1296" y="811"/>
                      <a:pt x="1338" y="853"/>
                      <a:pt x="1338" y="903"/>
                    </a:cubicBezTo>
                    <a:cubicBezTo>
                      <a:pt x="1338" y="954"/>
                      <a:pt x="1296" y="995"/>
                      <a:pt x="1246" y="995"/>
                    </a:cubicBezTo>
                    <a:cubicBezTo>
                      <a:pt x="1204" y="995"/>
                      <a:pt x="1162" y="954"/>
                      <a:pt x="1162" y="903"/>
                    </a:cubicBezTo>
                    <a:cubicBezTo>
                      <a:pt x="1162" y="853"/>
                      <a:pt x="1204" y="811"/>
                      <a:pt x="1246" y="811"/>
                    </a:cubicBezTo>
                    <a:close/>
                    <a:moveTo>
                      <a:pt x="627" y="1112"/>
                    </a:moveTo>
                    <a:cubicBezTo>
                      <a:pt x="485" y="1112"/>
                      <a:pt x="485" y="1112"/>
                      <a:pt x="485" y="1112"/>
                    </a:cubicBezTo>
                    <a:cubicBezTo>
                      <a:pt x="485" y="1255"/>
                      <a:pt x="485" y="1255"/>
                      <a:pt x="485" y="1255"/>
                    </a:cubicBezTo>
                    <a:cubicBezTo>
                      <a:pt x="351" y="1255"/>
                      <a:pt x="351" y="1255"/>
                      <a:pt x="351" y="1255"/>
                    </a:cubicBezTo>
                    <a:cubicBezTo>
                      <a:pt x="351" y="1112"/>
                      <a:pt x="351" y="1112"/>
                      <a:pt x="351" y="1112"/>
                    </a:cubicBezTo>
                    <a:cubicBezTo>
                      <a:pt x="209" y="1112"/>
                      <a:pt x="209" y="1112"/>
                      <a:pt x="209" y="1112"/>
                    </a:cubicBezTo>
                    <a:cubicBezTo>
                      <a:pt x="209" y="970"/>
                      <a:pt x="209" y="970"/>
                      <a:pt x="209" y="970"/>
                    </a:cubicBezTo>
                    <a:cubicBezTo>
                      <a:pt x="351" y="970"/>
                      <a:pt x="351" y="970"/>
                      <a:pt x="351" y="970"/>
                    </a:cubicBezTo>
                    <a:cubicBezTo>
                      <a:pt x="351" y="836"/>
                      <a:pt x="351" y="836"/>
                      <a:pt x="351" y="836"/>
                    </a:cubicBezTo>
                    <a:cubicBezTo>
                      <a:pt x="485" y="836"/>
                      <a:pt x="485" y="836"/>
                      <a:pt x="485" y="836"/>
                    </a:cubicBezTo>
                    <a:cubicBezTo>
                      <a:pt x="485" y="970"/>
                      <a:pt x="485" y="970"/>
                      <a:pt x="485" y="970"/>
                    </a:cubicBezTo>
                    <a:cubicBezTo>
                      <a:pt x="627" y="970"/>
                      <a:pt x="627" y="970"/>
                      <a:pt x="627" y="970"/>
                    </a:cubicBezTo>
                    <a:lnTo>
                      <a:pt x="627" y="1112"/>
                    </a:lnTo>
                    <a:close/>
                    <a:moveTo>
                      <a:pt x="1020" y="1045"/>
                    </a:moveTo>
                    <a:cubicBezTo>
                      <a:pt x="1020" y="995"/>
                      <a:pt x="1062" y="954"/>
                      <a:pt x="1112" y="954"/>
                    </a:cubicBezTo>
                    <a:cubicBezTo>
                      <a:pt x="1162" y="954"/>
                      <a:pt x="1204" y="995"/>
                      <a:pt x="1204" y="1045"/>
                    </a:cubicBezTo>
                    <a:cubicBezTo>
                      <a:pt x="1204" y="1087"/>
                      <a:pt x="1162" y="1129"/>
                      <a:pt x="1112" y="1129"/>
                    </a:cubicBezTo>
                    <a:cubicBezTo>
                      <a:pt x="1062" y="1129"/>
                      <a:pt x="1020" y="1087"/>
                      <a:pt x="1020" y="1045"/>
                    </a:cubicBezTo>
                    <a:close/>
                    <a:moveTo>
                      <a:pt x="1246" y="1271"/>
                    </a:moveTo>
                    <a:cubicBezTo>
                      <a:pt x="1204" y="1271"/>
                      <a:pt x="1162" y="1229"/>
                      <a:pt x="1162" y="1179"/>
                    </a:cubicBezTo>
                    <a:cubicBezTo>
                      <a:pt x="1162" y="1129"/>
                      <a:pt x="1204" y="1087"/>
                      <a:pt x="1246" y="1087"/>
                    </a:cubicBezTo>
                    <a:cubicBezTo>
                      <a:pt x="1296" y="1087"/>
                      <a:pt x="1338" y="1129"/>
                      <a:pt x="1338" y="1179"/>
                    </a:cubicBezTo>
                    <a:cubicBezTo>
                      <a:pt x="1338" y="1229"/>
                      <a:pt x="1296" y="1271"/>
                      <a:pt x="1246" y="1271"/>
                    </a:cubicBezTo>
                    <a:close/>
                    <a:moveTo>
                      <a:pt x="1480" y="1045"/>
                    </a:moveTo>
                    <a:cubicBezTo>
                      <a:pt x="1480" y="1087"/>
                      <a:pt x="1438" y="1129"/>
                      <a:pt x="1388" y="1129"/>
                    </a:cubicBezTo>
                    <a:cubicBezTo>
                      <a:pt x="1338" y="1129"/>
                      <a:pt x="1296" y="1087"/>
                      <a:pt x="1296" y="1045"/>
                    </a:cubicBezTo>
                    <a:cubicBezTo>
                      <a:pt x="1296" y="995"/>
                      <a:pt x="1338" y="954"/>
                      <a:pt x="1388" y="954"/>
                    </a:cubicBezTo>
                    <a:cubicBezTo>
                      <a:pt x="1438" y="954"/>
                      <a:pt x="1480" y="995"/>
                      <a:pt x="1480" y="1045"/>
                    </a:cubicBezTo>
                    <a:close/>
                    <a:moveTo>
                      <a:pt x="1480" y="1045"/>
                    </a:moveTo>
                    <a:lnTo>
                      <a:pt x="1480" y="1045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/>
            </p:spPr>
            <p:txBody>
              <a:bodyPr wrap="none" lIns="243785" tIns="121892" rIns="243785" bIns="121892" anchor="ctr"/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en-US" sz="20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endParaRPr>
              </a:p>
            </p:txBody>
          </p:sp>
          <p:sp>
            <p:nvSpPr>
              <p:cNvPr id="31" name="AutoShape 29"/>
              <p:cNvSpPr>
                <a:spLocks noChangeAspect="1"/>
              </p:cNvSpPr>
              <p:nvPr/>
            </p:nvSpPr>
            <p:spPr bwMode="auto">
              <a:xfrm>
                <a:off x="5897204" y="5584263"/>
                <a:ext cx="356074" cy="356167"/>
              </a:xfrm>
              <a:custGeom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3598" y="2167"/>
                    </a:moveTo>
                    <a:cubicBezTo>
                      <a:pt x="3598" y="2549"/>
                      <a:pt x="3517" y="2902"/>
                      <a:pt x="3358" y="3213"/>
                    </a:cubicBezTo>
                    <a:cubicBezTo>
                      <a:pt x="3197" y="3525"/>
                      <a:pt x="2981" y="3792"/>
                      <a:pt x="2707" y="4006"/>
                    </a:cubicBezTo>
                    <a:lnTo>
                      <a:pt x="2707" y="21050"/>
                    </a:lnTo>
                    <a:cubicBezTo>
                      <a:pt x="2707" y="21203"/>
                      <a:pt x="2663" y="21329"/>
                      <a:pt x="2580" y="21438"/>
                    </a:cubicBezTo>
                    <a:cubicBezTo>
                      <a:pt x="2492" y="21547"/>
                      <a:pt x="2386" y="21599"/>
                      <a:pt x="2262" y="21599"/>
                    </a:cubicBezTo>
                    <a:lnTo>
                      <a:pt x="1348" y="21599"/>
                    </a:lnTo>
                    <a:cubicBezTo>
                      <a:pt x="1221" y="21599"/>
                      <a:pt x="1118" y="21544"/>
                      <a:pt x="1038" y="21438"/>
                    </a:cubicBezTo>
                    <a:cubicBezTo>
                      <a:pt x="954" y="21329"/>
                      <a:pt x="913" y="21203"/>
                      <a:pt x="913" y="21050"/>
                    </a:cubicBezTo>
                    <a:lnTo>
                      <a:pt x="913" y="4006"/>
                    </a:lnTo>
                    <a:cubicBezTo>
                      <a:pt x="641" y="3792"/>
                      <a:pt x="421" y="3525"/>
                      <a:pt x="252" y="3213"/>
                    </a:cubicBezTo>
                    <a:cubicBezTo>
                      <a:pt x="83" y="2902"/>
                      <a:pt x="0" y="2549"/>
                      <a:pt x="0" y="2167"/>
                    </a:cubicBezTo>
                    <a:cubicBezTo>
                      <a:pt x="0" y="1574"/>
                      <a:pt x="176" y="1069"/>
                      <a:pt x="528" y="640"/>
                    </a:cubicBezTo>
                    <a:cubicBezTo>
                      <a:pt x="878" y="211"/>
                      <a:pt x="1304" y="0"/>
                      <a:pt x="1804" y="0"/>
                    </a:cubicBezTo>
                    <a:cubicBezTo>
                      <a:pt x="2296" y="0"/>
                      <a:pt x="2719" y="211"/>
                      <a:pt x="3069" y="640"/>
                    </a:cubicBezTo>
                    <a:cubicBezTo>
                      <a:pt x="3422" y="1069"/>
                      <a:pt x="3598" y="1571"/>
                      <a:pt x="3598" y="2167"/>
                    </a:cubicBezTo>
                    <a:moveTo>
                      <a:pt x="20838" y="2476"/>
                    </a:moveTo>
                    <a:cubicBezTo>
                      <a:pt x="21063" y="2323"/>
                      <a:pt x="21247" y="2297"/>
                      <a:pt x="21389" y="2391"/>
                    </a:cubicBezTo>
                    <a:cubicBezTo>
                      <a:pt x="21529" y="2485"/>
                      <a:pt x="21599" y="2684"/>
                      <a:pt x="21599" y="2996"/>
                    </a:cubicBezTo>
                    <a:lnTo>
                      <a:pt x="21599" y="13515"/>
                    </a:lnTo>
                    <a:cubicBezTo>
                      <a:pt x="21599" y="13803"/>
                      <a:pt x="21526" y="14106"/>
                      <a:pt x="21382" y="14420"/>
                    </a:cubicBezTo>
                    <a:cubicBezTo>
                      <a:pt x="21237" y="14737"/>
                      <a:pt x="21056" y="14966"/>
                      <a:pt x="20838" y="15119"/>
                    </a:cubicBezTo>
                    <a:cubicBezTo>
                      <a:pt x="19954" y="15757"/>
                      <a:pt x="19146" y="16165"/>
                      <a:pt x="18412" y="16350"/>
                    </a:cubicBezTo>
                    <a:cubicBezTo>
                      <a:pt x="17678" y="16529"/>
                      <a:pt x="17036" y="16606"/>
                      <a:pt x="16490" y="16567"/>
                    </a:cubicBezTo>
                    <a:cubicBezTo>
                      <a:pt x="15849" y="16526"/>
                      <a:pt x="15281" y="16371"/>
                      <a:pt x="14791" y="16103"/>
                    </a:cubicBezTo>
                    <a:cubicBezTo>
                      <a:pt x="14392" y="15851"/>
                      <a:pt x="14003" y="15607"/>
                      <a:pt x="13623" y="15378"/>
                    </a:cubicBezTo>
                    <a:cubicBezTo>
                      <a:pt x="13244" y="15146"/>
                      <a:pt x="12857" y="14946"/>
                      <a:pt x="12458" y="14773"/>
                    </a:cubicBezTo>
                    <a:cubicBezTo>
                      <a:pt x="12059" y="14599"/>
                      <a:pt x="11640" y="14461"/>
                      <a:pt x="11197" y="14358"/>
                    </a:cubicBezTo>
                    <a:cubicBezTo>
                      <a:pt x="10757" y="14256"/>
                      <a:pt x="10269" y="14203"/>
                      <a:pt x="9738" y="14203"/>
                    </a:cubicBezTo>
                    <a:cubicBezTo>
                      <a:pt x="9310" y="14220"/>
                      <a:pt x="8825" y="14306"/>
                      <a:pt x="8286" y="14455"/>
                    </a:cubicBezTo>
                    <a:cubicBezTo>
                      <a:pt x="7824" y="14588"/>
                      <a:pt x="7266" y="14799"/>
                      <a:pt x="6605" y="15090"/>
                    </a:cubicBezTo>
                    <a:cubicBezTo>
                      <a:pt x="5944" y="15381"/>
                      <a:pt x="5207" y="15792"/>
                      <a:pt x="4394" y="16327"/>
                    </a:cubicBezTo>
                    <a:cubicBezTo>
                      <a:pt x="4169" y="16476"/>
                      <a:pt x="3978" y="16494"/>
                      <a:pt x="3826" y="16382"/>
                    </a:cubicBezTo>
                    <a:cubicBezTo>
                      <a:pt x="3674" y="16268"/>
                      <a:pt x="3598" y="16059"/>
                      <a:pt x="3598" y="15751"/>
                    </a:cubicBezTo>
                    <a:lnTo>
                      <a:pt x="3598" y="5273"/>
                    </a:lnTo>
                    <a:cubicBezTo>
                      <a:pt x="3598" y="4964"/>
                      <a:pt x="3674" y="4653"/>
                      <a:pt x="3826" y="4347"/>
                    </a:cubicBezTo>
                    <a:cubicBezTo>
                      <a:pt x="3978" y="4036"/>
                      <a:pt x="4169" y="3807"/>
                      <a:pt x="4394" y="3654"/>
                    </a:cubicBezTo>
                    <a:cubicBezTo>
                      <a:pt x="5207" y="3143"/>
                      <a:pt x="5941" y="2737"/>
                      <a:pt x="6597" y="2447"/>
                    </a:cubicBezTo>
                    <a:cubicBezTo>
                      <a:pt x="7253" y="2156"/>
                      <a:pt x="7816" y="1944"/>
                      <a:pt x="8286" y="1812"/>
                    </a:cubicBezTo>
                    <a:cubicBezTo>
                      <a:pt x="8832" y="1665"/>
                      <a:pt x="9317" y="1580"/>
                      <a:pt x="9738" y="1559"/>
                    </a:cubicBezTo>
                    <a:cubicBezTo>
                      <a:pt x="10269" y="1559"/>
                      <a:pt x="10757" y="1612"/>
                      <a:pt x="11197" y="1715"/>
                    </a:cubicBezTo>
                    <a:cubicBezTo>
                      <a:pt x="11640" y="1818"/>
                      <a:pt x="12059" y="1956"/>
                      <a:pt x="12458" y="2135"/>
                    </a:cubicBezTo>
                    <a:cubicBezTo>
                      <a:pt x="12857" y="2306"/>
                      <a:pt x="13242" y="2508"/>
                      <a:pt x="13619" y="2737"/>
                    </a:cubicBezTo>
                    <a:cubicBezTo>
                      <a:pt x="13993" y="2967"/>
                      <a:pt x="14385" y="3207"/>
                      <a:pt x="14791" y="3463"/>
                    </a:cubicBezTo>
                    <a:cubicBezTo>
                      <a:pt x="15281" y="3736"/>
                      <a:pt x="15849" y="3889"/>
                      <a:pt x="16490" y="3924"/>
                    </a:cubicBezTo>
                    <a:cubicBezTo>
                      <a:pt x="17036" y="3965"/>
                      <a:pt x="17678" y="3889"/>
                      <a:pt x="18412" y="3707"/>
                    </a:cubicBezTo>
                    <a:cubicBezTo>
                      <a:pt x="19146" y="3522"/>
                      <a:pt x="19957" y="3113"/>
                      <a:pt x="20838" y="2476"/>
                    </a:cubicBezTo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/>
            </p:spPr>
            <p:txBody>
              <a:bodyPr lIns="101578" tIns="101578" rIns="101578" bIns="101578" anchor="ctr"/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914400">
                  <a:defRPr/>
                </a:pPr>
                <a:endParaRPr lang="es-ES" sz="6000">
                  <a:effectLst>
                    <a:outerShdw blurRad="38100" dist="38100" dir="2700000" algn="tl">
                      <a:srgbClr val="000000"/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  <a:sym typeface="Gill Sans" charset="0"/>
                </a:endParaRPr>
              </a:p>
            </p:txBody>
          </p:sp>
        </p:grpSp>
        <p:sp>
          <p:nvSpPr>
            <p:cNvPr id="6" name="Rectangle 35"/>
            <p:cNvSpPr/>
            <p:nvPr/>
          </p:nvSpPr>
          <p:spPr>
            <a:xfrm>
              <a:off x="5763300" y="1535296"/>
              <a:ext cx="657882" cy="29303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1400">
                  <a:latin typeface="微软雅黑" panose="020b0503020204020204" pitchFamily="34" charset="-122"/>
                  <a:ea typeface="微软雅黑" panose="020b0503020204020204" pitchFamily="34" charset="-122"/>
                </a:rPr>
                <a:t>责任</a:t>
              </a:r>
              <a:endPara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" name="Rectangle 37"/>
            <p:cNvSpPr/>
            <p:nvPr/>
          </p:nvSpPr>
          <p:spPr>
            <a:xfrm>
              <a:off x="7947028" y="2733947"/>
              <a:ext cx="1532553" cy="29303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/>
              <a:r>
                <a:rPr lang="zh-CN" altLang="en-US" sz="1400">
                  <a:latin typeface="微软雅黑" panose="020b0503020204020204" pitchFamily="34" charset="-122"/>
                  <a:ea typeface="微软雅黑" panose="020b0503020204020204" pitchFamily="34" charset="-122"/>
                </a:rPr>
                <a:t>细节把控</a:t>
              </a:r>
              <a:endPara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" name="Rectangle 38"/>
            <p:cNvSpPr/>
            <p:nvPr/>
          </p:nvSpPr>
          <p:spPr>
            <a:xfrm>
              <a:off x="7894166" y="5103618"/>
              <a:ext cx="915272" cy="29303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/>
              <a:r>
                <a:rPr lang="zh-CN" altLang="en-US" sz="1400">
                  <a:latin typeface="微软雅黑" panose="020b0503020204020204" pitchFamily="34" charset="-122"/>
                  <a:ea typeface="微软雅黑" panose="020b0503020204020204" pitchFamily="34" charset="-122"/>
                </a:rPr>
                <a:t>影响力</a:t>
              </a:r>
              <a:endPara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" name="Rectangle 39"/>
            <p:cNvSpPr/>
            <p:nvPr/>
          </p:nvSpPr>
          <p:spPr>
            <a:xfrm>
              <a:off x="8369580" y="3893133"/>
              <a:ext cx="1110001" cy="29303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/>
              <a:r>
                <a:rPr lang="zh-CN" altLang="en-US" sz="1400">
                  <a:latin typeface="微软雅黑" panose="020b0503020204020204" pitchFamily="34" charset="-122"/>
                  <a:ea typeface="微软雅黑" panose="020b0503020204020204" pitchFamily="34" charset="-122"/>
                </a:rPr>
                <a:t>个体目标</a:t>
              </a:r>
              <a:endPara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0" name="Rectangle 41"/>
            <p:cNvSpPr/>
            <p:nvPr/>
          </p:nvSpPr>
          <p:spPr>
            <a:xfrm flipH="1">
              <a:off x="5437569" y="6210246"/>
              <a:ext cx="1322100" cy="29303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1400">
                  <a:latin typeface="微软雅黑" panose="020b0503020204020204" pitchFamily="34" charset="-122"/>
                  <a:ea typeface="微软雅黑" panose="020b0503020204020204" pitchFamily="34" charset="-122"/>
                </a:rPr>
                <a:t>执行程度</a:t>
              </a:r>
              <a:endPara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1" name="Rectangle 42"/>
            <p:cNvSpPr/>
            <p:nvPr/>
          </p:nvSpPr>
          <p:spPr>
            <a:xfrm flipH="1">
              <a:off x="2404353" y="2492142"/>
              <a:ext cx="1899216" cy="29303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400">
                  <a:latin typeface="微软雅黑" panose="020b0503020204020204" pitchFamily="34" charset="-122"/>
                  <a:ea typeface="微软雅黑" panose="020b0503020204020204" pitchFamily="34" charset="-122"/>
                </a:rPr>
                <a:t>对整体结果的贡献</a:t>
              </a:r>
              <a:endPara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2" name="Rectangle 43"/>
            <p:cNvSpPr/>
            <p:nvPr/>
          </p:nvSpPr>
          <p:spPr>
            <a:xfrm flipH="1">
              <a:off x="1414685" y="5067133"/>
              <a:ext cx="2888883" cy="29303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/>
              <a:r>
                <a:rPr lang="zh-CN" altLang="en-US" sz="1400">
                  <a:latin typeface="微软雅黑" panose="020b0503020204020204" pitchFamily="34" charset="-122"/>
                  <a:ea typeface="微软雅黑" panose="020b0503020204020204" pitchFamily="34" charset="-122"/>
                </a:rPr>
                <a:t>个人、业务和技术的熟练程度</a:t>
              </a:r>
              <a:endPara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3" name="Rectangle 44"/>
            <p:cNvSpPr/>
            <p:nvPr/>
          </p:nvSpPr>
          <p:spPr>
            <a:xfrm flipH="1">
              <a:off x="2404353" y="3703727"/>
              <a:ext cx="1403346" cy="29303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/>
              <a:r>
                <a:rPr lang="zh-CN" altLang="en-US" sz="1400">
                  <a:latin typeface="微软雅黑" panose="020b0503020204020204" pitchFamily="34" charset="-122"/>
                  <a:ea typeface="微软雅黑" panose="020b0503020204020204" pitchFamily="34" charset="-122"/>
                </a:rPr>
                <a:t>客户的效率</a:t>
              </a:r>
              <a:endPara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4" name="矩形 13"/>
            <p:cNvSpPr/>
            <p:nvPr/>
          </p:nvSpPr>
          <p:spPr>
            <a:xfrm>
              <a:off x="5597406" y="3561315"/>
              <a:ext cx="952119" cy="87908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85240">
                <a:defRPr/>
              </a:pPr>
              <a:r>
                <a:rPr lang="zh-CN" altLang="en-US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衡量</a:t>
              </a:r>
              <a:endParaRPr lang="en-US" alt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algn="ctr" defTabSz="1285240">
                <a:defRPr/>
              </a:pPr>
              <a:r>
                <a:rPr lang="zh-CN" altLang="en-US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绩效的</a:t>
              </a:r>
              <a:endParaRPr lang="en-US" alt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algn="ctr" defTabSz="1285240">
                <a:defRPr/>
              </a:pPr>
              <a:r>
                <a:rPr lang="zh-CN" altLang="en-US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维度</a:t>
              </a:r>
              <a:endParaRPr lang="en-US" alt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2"/>
          <p:cNvSpPr txBox="1">
            <a:spLocks noChangeArrowheads="1"/>
          </p:cNvSpPr>
          <p:nvPr/>
        </p:nvSpPr>
        <p:spPr bwMode="auto">
          <a:xfrm>
            <a:off x="5165629" y="6143032"/>
            <a:ext cx="453970" cy="369332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77825" indent="-377825">
              <a:spcBef>
                <a:spcPct val="20000"/>
              </a:spcBef>
            </a:pPr>
            <a:r>
              <a:rPr lang="en-US" altLang="ko-KR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휴먼모음T"/>
              </a:rPr>
              <a:t>70</a:t>
            </a:r>
          </a:p>
        </p:txBody>
      </p:sp>
      <p:sp>
        <p:nvSpPr>
          <p:cNvPr id="3" name="Text Box 3"/>
          <p:cNvSpPr txBox="1">
            <a:spLocks noChangeArrowheads="1"/>
          </p:cNvSpPr>
          <p:nvPr/>
        </p:nvSpPr>
        <p:spPr bwMode="auto">
          <a:xfrm>
            <a:off x="7076150" y="6143032"/>
            <a:ext cx="588623" cy="369332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77825" indent="-377825">
              <a:spcBef>
                <a:spcPct val="20000"/>
              </a:spcBef>
            </a:pPr>
            <a:r>
              <a:rPr lang="en-US" altLang="ko-KR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휴먼모음T"/>
              </a:rPr>
              <a:t>100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2461825" y="1628800"/>
            <a:ext cx="2897808" cy="4320480"/>
            <a:chOff x="2054" y="1113"/>
            <a:chExt cx="1453" cy="2432"/>
          </a:xfrm>
        </p:grpSpPr>
        <p:sp>
          <p:nvSpPr>
            <p:cNvPr id="5" name="Line 5"/>
            <p:cNvSpPr>
              <a:spLocks noChangeShapeType="1"/>
            </p:cNvSpPr>
            <p:nvPr/>
          </p:nvSpPr>
          <p:spPr bwMode="auto">
            <a:xfrm flipH="1">
              <a:off x="2054" y="1113"/>
              <a:ext cx="0" cy="2432"/>
            </a:xfrm>
            <a:prstGeom prst="line">
              <a:avLst/>
            </a:prstGeom>
            <a:noFill/>
            <a:ln w="9525">
              <a:solidFill>
                <a:schemeClr val="tx1">
                  <a:lumMod val="85000"/>
                  <a:lumOff val="15000"/>
                </a:schemeClr>
              </a:solidFill>
              <a:round/>
            </a:ln>
          </p:spPr>
          <p:txBody>
            <a:bodyPr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>
                    <a:lumMod val="50000"/>
                    <a:lumOff val="50000"/>
                  </a:schemeClr>
                </a:solidFill>
              </a:endParaRPr>
            </a:p>
          </p:txBody>
        </p:sp>
        <p:sp>
          <p:nvSpPr>
            <p:cNvPr id="6" name="Line 6"/>
            <p:cNvSpPr>
              <a:spLocks noChangeShapeType="1"/>
            </p:cNvSpPr>
            <p:nvPr/>
          </p:nvSpPr>
          <p:spPr bwMode="auto">
            <a:xfrm flipH="1">
              <a:off x="3507" y="1113"/>
              <a:ext cx="0" cy="2432"/>
            </a:xfrm>
            <a:prstGeom prst="line">
              <a:avLst/>
            </a:prstGeom>
            <a:noFill/>
            <a:ln w="9525">
              <a:solidFill>
                <a:schemeClr val="tx1">
                  <a:lumMod val="85000"/>
                  <a:lumOff val="15000"/>
                </a:schemeClr>
              </a:solidFill>
              <a:round/>
            </a:ln>
          </p:spPr>
          <p:txBody>
            <a:bodyPr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>
                    <a:lumMod val="50000"/>
                    <a:lumOff val="50000"/>
                  </a:schemeClr>
                </a:solidFill>
              </a:endParaRPr>
            </a:p>
          </p:txBody>
        </p:sp>
      </p:grpSp>
      <p:sp>
        <p:nvSpPr>
          <p:cNvPr id="8" name="Text Box 8"/>
          <p:cNvSpPr txBox="1">
            <a:spLocks noChangeArrowheads="1"/>
          </p:cNvSpPr>
          <p:nvPr/>
        </p:nvSpPr>
        <p:spPr bwMode="auto">
          <a:xfrm>
            <a:off x="8039422" y="6143032"/>
            <a:ext cx="588623" cy="369332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77825" indent="-377825">
              <a:spcBef>
                <a:spcPct val="20000"/>
              </a:spcBef>
            </a:pPr>
            <a:r>
              <a:rPr lang="en-US" altLang="ko-KR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휴먼모음T"/>
              </a:rPr>
              <a:t>120</a:t>
            </a:r>
          </a:p>
        </p:txBody>
      </p:sp>
      <p:sp>
        <p:nvSpPr>
          <p:cNvPr id="10" name="Text Box 10"/>
          <p:cNvSpPr txBox="1">
            <a:spLocks noChangeArrowheads="1"/>
          </p:cNvSpPr>
          <p:nvPr/>
        </p:nvSpPr>
        <p:spPr bwMode="auto">
          <a:xfrm>
            <a:off x="6167214" y="3923051"/>
            <a:ext cx="1440160" cy="369332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77825" indent="-377825">
              <a:spcBef>
                <a:spcPct val="20000"/>
              </a:spcBef>
            </a:pPr>
            <a:r>
              <a:rPr lang="zh-CN" altLang="en-US" b="1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全面绩效</a:t>
            </a:r>
            <a:r>
              <a:rPr lang="en-US" altLang="zh-CN" b="1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B</a:t>
            </a:r>
            <a:endParaRPr lang="en-US" altLang="ko-KR" b="1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휴먼모음T"/>
            </a:endParaRPr>
          </a:p>
        </p:txBody>
      </p:sp>
      <p:sp>
        <p:nvSpPr>
          <p:cNvPr id="12" name="Text Box 12"/>
          <p:cNvSpPr txBox="1">
            <a:spLocks noChangeArrowheads="1"/>
          </p:cNvSpPr>
          <p:nvPr/>
        </p:nvSpPr>
        <p:spPr bwMode="auto">
          <a:xfrm>
            <a:off x="7957815" y="1732166"/>
            <a:ext cx="1512168" cy="369332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77825" indent="-377825">
              <a:spcBef>
                <a:spcPct val="20000"/>
              </a:spcBef>
            </a:pPr>
            <a:r>
              <a:rPr lang="zh-CN" altLang="en-US" b="1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卓越绩效</a:t>
            </a:r>
            <a:r>
              <a:rPr lang="en-US" altLang="zh-CN" b="1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</a:t>
            </a:r>
            <a:endParaRPr lang="en-US" altLang="ko-KR" b="1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휴먼모음T"/>
            </a:endParaRPr>
          </a:p>
        </p:txBody>
      </p:sp>
      <p:sp>
        <p:nvSpPr>
          <p:cNvPr id="14" name="Text Box 14"/>
          <p:cNvSpPr txBox="1">
            <a:spLocks noChangeArrowheads="1"/>
          </p:cNvSpPr>
          <p:nvPr/>
        </p:nvSpPr>
        <p:spPr bwMode="auto">
          <a:xfrm>
            <a:off x="5975704" y="5388792"/>
            <a:ext cx="1713327" cy="369332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77825" indent="-377825">
              <a:spcBef>
                <a:spcPct val="20000"/>
              </a:spcBef>
            </a:pPr>
            <a:r>
              <a:rPr lang="zh-CN" altLang="en-US" b="1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휴먼모음T"/>
              </a:rPr>
              <a:t>非全面绩效</a:t>
            </a:r>
            <a:r>
              <a:rPr lang="en-US" altLang="zh-CN" b="1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휴먼모음T"/>
              </a:rPr>
              <a:t>C</a:t>
            </a:r>
            <a:endParaRPr lang="en-US" altLang="ko-KR" b="1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휴먼모음T"/>
            </a:endParaRPr>
          </a:p>
        </p:txBody>
      </p:sp>
      <p:sp>
        <p:nvSpPr>
          <p:cNvPr id="16" name="右箭头 35"/>
          <p:cNvSpPr/>
          <p:nvPr/>
        </p:nvSpPr>
        <p:spPr>
          <a:xfrm>
            <a:off x="2494806" y="1988840"/>
            <a:ext cx="5760640" cy="288032"/>
          </a:xfrm>
          <a:prstGeom prst="rightArrow">
            <a:avLst/>
          </a:prstGeom>
          <a:solidFill>
            <a:srgbClr val="FFD9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7" name="右箭头 36"/>
          <p:cNvSpPr/>
          <p:nvPr/>
        </p:nvSpPr>
        <p:spPr>
          <a:xfrm>
            <a:off x="2494806" y="3627231"/>
            <a:ext cx="4896544" cy="288032"/>
          </a:xfrm>
          <a:prstGeom prst="rightArrow">
            <a:avLst/>
          </a:prstGeom>
          <a:solidFill>
            <a:srgbClr val="F7CAA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8" name="右箭头 37"/>
          <p:cNvSpPr/>
          <p:nvPr/>
        </p:nvSpPr>
        <p:spPr>
          <a:xfrm>
            <a:off x="2494806" y="5085184"/>
            <a:ext cx="4032448" cy="288032"/>
          </a:xfrm>
          <a:prstGeom prst="rightArrow">
            <a:avLst/>
          </a:prstGeom>
          <a:solidFill>
            <a:srgbClr val="2C71F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9" name="TextBox 38"/>
          <p:cNvSpPr txBox="1"/>
          <p:nvPr/>
        </p:nvSpPr>
        <p:spPr>
          <a:xfrm>
            <a:off x="9839622" y="1916832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10%</a:t>
            </a:r>
            <a:endParaRPr lang="zh-CN" altLang="en-US" sz="2000" b="1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0" name="TextBox 39"/>
          <p:cNvSpPr txBox="1"/>
          <p:nvPr/>
        </p:nvSpPr>
        <p:spPr>
          <a:xfrm>
            <a:off x="8831510" y="3645024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70%</a:t>
            </a:r>
            <a:endParaRPr lang="zh-CN" altLang="en-US" sz="2000" b="1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1" name="TextBox 40"/>
          <p:cNvSpPr txBox="1"/>
          <p:nvPr/>
        </p:nvSpPr>
        <p:spPr>
          <a:xfrm>
            <a:off x="8399462" y="5085184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20%</a:t>
            </a:r>
            <a:endParaRPr lang="zh-CN" altLang="en-US" sz="2000" b="1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2" name="矩形 21"/>
          <p:cNvSpPr/>
          <p:nvPr/>
        </p:nvSpPr>
        <p:spPr>
          <a:xfrm>
            <a:off x="906988" y="1052051"/>
            <a:ext cx="5328592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85240"/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界定绩效等级</a:t>
            </a:r>
            <a:endParaRPr lang="en-US" altLang="zh-CN" sz="28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https://d.book118.com/305312002221011104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ID" val="545839"/>
  <p:tag name="MH" val="20151230141854"/>
  <p:tag name="MH_LIBRARY" val="CONTENTS"/>
  <p:tag name="MH_TYPE" val="OTHERS"/>
</p:tagLst>
</file>

<file path=ppt/tags/tag2.xml><?xml version="1.0" encoding="utf-8"?>
<p:tagLst xmlns:p="http://schemas.openxmlformats.org/presentationml/2006/main">
  <p:tag name="ID" val="545839"/>
  <p:tag name="MH" val="20151230141854"/>
  <p:tag name="MH_LIBRARY" val="CONTENTS"/>
  <p:tag name="MH_TYPE" val="OTHERS"/>
</p:tagLst>
</file>

<file path=ppt/tags/tag3.xml><?xml version="1.0" encoding="utf-8"?>
<p:tagLst xmlns:p="http://schemas.openxmlformats.org/presentationml/2006/main">
  <p:tag name="ID" val="545839"/>
  <p:tag name="MH" val="20151230141854"/>
  <p:tag name="MH_LIBRARY" val="CONTENTS"/>
  <p:tag name="MH_TYPE" val="OTHERS"/>
</p:tagLst>
</file>

<file path=ppt/tags/tag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 主题​​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​​">
      <a:majorFont>
        <a:latin typeface="Calibri Light"/>
        <a:ea typeface="Calibri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Calibri Light</vt:lpstr>
      <vt:lpstr>宋体</vt:lpstr>
      <vt:lpstr>微软雅黑</vt:lpstr>
      <vt:lpstr>Times New Roman</vt:lpstr>
      <vt:lpstr>Gill Sans</vt:lpstr>
      <vt:lpstr>휴먼모음T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2024-09-14T10:47:10.274</cp:lastPrinted>
  <dcterms:created xsi:type="dcterms:W3CDTF">2024-09-14T02:47:10Z</dcterms:created>
  <dcterms:modified xsi:type="dcterms:W3CDTF">2024-09-14T02:47:12Z</dcterms:modified>
</cp:coreProperties>
</file>