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B2E5B-1A0B-4F0A-9547-4FB8D13F2C5F}" type="datetimeFigureOut">
              <a:rPr lang="zh-CN" altLang="en-US" smtClean="0"/>
              <a:t>2023/9/13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E3CF89-91F4-45FB-A589-58532703FCA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5862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3584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1474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2739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0873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2801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77854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32934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72863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90644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74857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242017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94230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146248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FE119-DC9A-4F53-BAD6-3703252BF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A3B11-BBEE-4831-AB72-C2D537166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CF3EF-D5A1-4962-95A8-E1170B9B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788D9-C44E-4DA4-B4B1-B0B61050F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7362F0-46F8-4E3D-8012-4A85405FC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4FA38-1907-4147-93D9-17ECF512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A28F5B-4935-4D94-89B6-A880103B3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BCBBE-E270-452F-9D59-11AB4D9C9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9A8DC-4955-4A6E-9F1C-9E335F0B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7B97-D422-4CA7-ABFF-39F60E1CF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23BC4-A3F2-45A8-BA82-6DA0863F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标题 1"/>
          <p:cNvSpPr>
            <a:spLocks noGrp="1"/>
          </p:cNvSpPr>
          <p:nvPr>
            <p:ph type="title" hasCustomPrompt="1"/>
          </p:nvPr>
        </p:nvSpPr>
        <p:spPr>
          <a:xfrm>
            <a:off x="1283694" y="309855"/>
            <a:ext cx="8657974" cy="535531"/>
          </a:xfrm>
        </p:spPr>
        <p:txBody>
          <a:bodyPr>
            <a:spAutoFit/>
          </a:bodyPr>
          <a:lstStyle>
            <a:lvl1pPr>
              <a:defRPr sz="3200" b="1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882DBAB1-1998-34DA-DBBD-E22D0CA046E0}"/>
              </a:ext>
            </a:extLst>
          </p:cNvPr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627737" y="337100"/>
            <a:ext cx="649678" cy="46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8CD1E-9928-481D-B1B1-402753E19CFA}" type="datetimeFigureOut">
              <a:rPr lang="zh-CN" altLang="en-US" smtClean="0"/>
              <a:t>2023/9/13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7BF-38E2-4F13-BCE4-807B4F764A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2E8CD1E-9928-481D-B1B1-402753E19CFA}" type="datetimeFigureOut">
              <a:rPr lang="zh-CN" altLang="en-US" smtClean="0"/>
              <a:t>2023/9/13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5387BF-38E2-4F13-BCE4-807B4F764A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emf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01332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组合 37">
            <a:extLst>
              <a:ext uri="{FF2B5EF4-FFF2-40B4-BE49-F238E27FC236}">
                <a16:creationId xmlns:a16="http://schemas.microsoft.com/office/drawing/2014/main" id="{7E9058EA-1102-9437-317F-A7BE1D5D808D}"/>
              </a:ext>
            </a:extLst>
          </p:cNvPr>
          <p:cNvGrpSpPr/>
          <p:nvPr/>
        </p:nvGrpSpPr>
        <p:grpSpPr>
          <a:xfrm>
            <a:off x="1392874" y="2310438"/>
            <a:ext cx="2451514" cy="2237123"/>
            <a:chOff x="4784700" y="296749"/>
            <a:chExt cx="2617623" cy="2388705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09D25FEE-48FD-9388-59E1-95767243557D}"/>
                </a:ext>
              </a:extLst>
            </p:cNvPr>
            <p:cNvSpPr/>
            <p:nvPr/>
          </p:nvSpPr>
          <p:spPr bwMode="auto">
            <a:xfrm>
              <a:off x="5482650" y="296749"/>
              <a:ext cx="1221723" cy="192838"/>
            </a:xfrm>
            <a:custGeom>
              <a:gdLst>
                <a:gd name="T0" fmla="*/ 57 w 413"/>
                <a:gd name="T1" fmla="*/ 60 h 65"/>
                <a:gd name="T2" fmla="*/ 357 w 413"/>
                <a:gd name="T3" fmla="*/ 60 h 65"/>
                <a:gd name="T4" fmla="*/ 383 w 413"/>
                <a:gd name="T5" fmla="*/ 65 h 65"/>
                <a:gd name="T6" fmla="*/ 413 w 413"/>
                <a:gd name="T7" fmla="*/ 12 h 65"/>
                <a:gd name="T8" fmla="*/ 357 w 413"/>
                <a:gd name="T9" fmla="*/ 0 h 65"/>
                <a:gd name="T10" fmla="*/ 57 w 413"/>
                <a:gd name="T11" fmla="*/ 0 h 65"/>
                <a:gd name="T12" fmla="*/ 0 w 413"/>
                <a:gd name="T13" fmla="*/ 12 h 65"/>
                <a:gd name="T14" fmla="*/ 31 w 413"/>
                <a:gd name="T15" fmla="*/ 65 h 65"/>
                <a:gd name="T16" fmla="*/ 57 w 413"/>
                <a:gd name="T17" fmla="*/ 60 h 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2" h="65">
                  <a:moveTo>
                    <a:pt x="57" y="60"/>
                  </a:moveTo>
                  <a:cubicBezTo>
                    <a:pt x="357" y="60"/>
                    <a:pt x="357" y="60"/>
                    <a:pt x="357" y="60"/>
                  </a:cubicBezTo>
                  <a:cubicBezTo>
                    <a:pt x="366" y="60"/>
                    <a:pt x="375" y="62"/>
                    <a:pt x="383" y="65"/>
                  </a:cubicBezTo>
                  <a:cubicBezTo>
                    <a:pt x="413" y="12"/>
                    <a:pt x="413" y="12"/>
                    <a:pt x="413" y="12"/>
                  </a:cubicBezTo>
                  <a:cubicBezTo>
                    <a:pt x="396" y="5"/>
                    <a:pt x="376" y="0"/>
                    <a:pt x="3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37" y="0"/>
                    <a:pt x="18" y="5"/>
                    <a:pt x="0" y="12"/>
                  </a:cubicBezTo>
                  <a:cubicBezTo>
                    <a:pt x="31" y="65"/>
                    <a:pt x="31" y="65"/>
                    <a:pt x="31" y="65"/>
                  </a:cubicBezTo>
                  <a:cubicBezTo>
                    <a:pt x="39" y="62"/>
                    <a:pt x="48" y="60"/>
                    <a:pt x="57" y="60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0E592501-5CD1-2EB9-295F-4FAB07CF9F2E}"/>
                </a:ext>
              </a:extLst>
            </p:cNvPr>
            <p:cNvSpPr/>
            <p:nvPr/>
          </p:nvSpPr>
          <p:spPr bwMode="auto">
            <a:xfrm>
              <a:off x="4784700" y="1543354"/>
              <a:ext cx="700438" cy="1056255"/>
            </a:xfrm>
            <a:custGeom>
              <a:gdLst>
                <a:gd name="T0" fmla="*/ 221 w 237"/>
                <a:gd name="T1" fmla="*/ 284 h 357"/>
                <a:gd name="T2" fmla="*/ 70 w 237"/>
                <a:gd name="T3" fmla="*/ 24 h 357"/>
                <a:gd name="T4" fmla="*/ 61 w 237"/>
                <a:gd name="T5" fmla="*/ 0 h 357"/>
                <a:gd name="T6" fmla="*/ 0 w 237"/>
                <a:gd name="T7" fmla="*/ 0 h 357"/>
                <a:gd name="T8" fmla="*/ 19 w 237"/>
                <a:gd name="T9" fmla="*/ 54 h 357"/>
                <a:gd name="T10" fmla="*/ 169 w 237"/>
                <a:gd name="T11" fmla="*/ 314 h 357"/>
                <a:gd name="T12" fmla="*/ 207 w 237"/>
                <a:gd name="T13" fmla="*/ 357 h 357"/>
                <a:gd name="T14" fmla="*/ 237 w 237"/>
                <a:gd name="T15" fmla="*/ 305 h 357"/>
                <a:gd name="T16" fmla="*/ 221 w 237"/>
                <a:gd name="T17" fmla="*/ 284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7">
                  <a:moveTo>
                    <a:pt x="221" y="284"/>
                  </a:moveTo>
                  <a:cubicBezTo>
                    <a:pt x="70" y="24"/>
                    <a:pt x="70" y="24"/>
                    <a:pt x="70" y="24"/>
                  </a:cubicBezTo>
                  <a:cubicBezTo>
                    <a:pt x="66" y="17"/>
                    <a:pt x="63" y="8"/>
                    <a:pt x="6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" y="19"/>
                    <a:pt x="9" y="37"/>
                    <a:pt x="19" y="54"/>
                  </a:cubicBezTo>
                  <a:cubicBezTo>
                    <a:pt x="169" y="314"/>
                    <a:pt x="169" y="314"/>
                    <a:pt x="169" y="314"/>
                  </a:cubicBezTo>
                  <a:cubicBezTo>
                    <a:pt x="178" y="331"/>
                    <a:pt x="192" y="346"/>
                    <a:pt x="207" y="357"/>
                  </a:cubicBezTo>
                  <a:cubicBezTo>
                    <a:pt x="237" y="305"/>
                    <a:pt x="237" y="305"/>
                    <a:pt x="237" y="305"/>
                  </a:cubicBezTo>
                  <a:cubicBezTo>
                    <a:pt x="231" y="299"/>
                    <a:pt x="225" y="292"/>
                    <a:pt x="221" y="284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61FF0B00-E6BD-36D0-4E0A-6DB386389669}"/>
                </a:ext>
              </a:extLst>
            </p:cNvPr>
            <p:cNvSpPr/>
            <p:nvPr/>
          </p:nvSpPr>
          <p:spPr bwMode="auto">
            <a:xfrm>
              <a:off x="5482650" y="2496348"/>
              <a:ext cx="1221723" cy="189106"/>
            </a:xfrm>
            <a:custGeom>
              <a:gdLst>
                <a:gd name="T0" fmla="*/ 357 w 413"/>
                <a:gd name="T1" fmla="*/ 4 h 64"/>
                <a:gd name="T2" fmla="*/ 57 w 413"/>
                <a:gd name="T3" fmla="*/ 4 h 64"/>
                <a:gd name="T4" fmla="*/ 31 w 413"/>
                <a:gd name="T5" fmla="*/ 0 h 64"/>
                <a:gd name="T6" fmla="*/ 0 w 413"/>
                <a:gd name="T7" fmla="*/ 52 h 64"/>
                <a:gd name="T8" fmla="*/ 57 w 413"/>
                <a:gd name="T9" fmla="*/ 64 h 64"/>
                <a:gd name="T10" fmla="*/ 357 w 413"/>
                <a:gd name="T11" fmla="*/ 64 h 64"/>
                <a:gd name="T12" fmla="*/ 413 w 413"/>
                <a:gd name="T13" fmla="*/ 52 h 64"/>
                <a:gd name="T14" fmla="*/ 383 w 413"/>
                <a:gd name="T15" fmla="*/ 0 h 64"/>
                <a:gd name="T16" fmla="*/ 357 w 413"/>
                <a:gd name="T17" fmla="*/ 4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2" h="64">
                  <a:moveTo>
                    <a:pt x="357" y="4"/>
                  </a:moveTo>
                  <a:cubicBezTo>
                    <a:pt x="57" y="4"/>
                    <a:pt x="57" y="4"/>
                    <a:pt x="57" y="4"/>
                  </a:cubicBezTo>
                  <a:cubicBezTo>
                    <a:pt x="48" y="4"/>
                    <a:pt x="39" y="3"/>
                    <a:pt x="31" y="0"/>
                  </a:cubicBezTo>
                  <a:cubicBezTo>
                    <a:pt x="0" y="52"/>
                    <a:pt x="0" y="52"/>
                    <a:pt x="0" y="52"/>
                  </a:cubicBezTo>
                  <a:cubicBezTo>
                    <a:pt x="18" y="60"/>
                    <a:pt x="37" y="64"/>
                    <a:pt x="57" y="64"/>
                  </a:cubicBezTo>
                  <a:cubicBezTo>
                    <a:pt x="357" y="64"/>
                    <a:pt x="357" y="64"/>
                    <a:pt x="357" y="64"/>
                  </a:cubicBezTo>
                  <a:cubicBezTo>
                    <a:pt x="376" y="64"/>
                    <a:pt x="396" y="60"/>
                    <a:pt x="413" y="52"/>
                  </a:cubicBezTo>
                  <a:cubicBezTo>
                    <a:pt x="383" y="0"/>
                    <a:pt x="383" y="0"/>
                    <a:pt x="383" y="0"/>
                  </a:cubicBezTo>
                  <a:cubicBezTo>
                    <a:pt x="375" y="3"/>
                    <a:pt x="366" y="4"/>
                    <a:pt x="357" y="4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D6124576-C142-D3A2-C4CC-FE491D250EC0}"/>
                </a:ext>
              </a:extLst>
            </p:cNvPr>
            <p:cNvSpPr/>
            <p:nvPr/>
          </p:nvSpPr>
          <p:spPr bwMode="auto">
            <a:xfrm>
              <a:off x="6700641" y="1543354"/>
              <a:ext cx="701682" cy="1056255"/>
            </a:xfrm>
            <a:custGeom>
              <a:gdLst>
                <a:gd name="T0" fmla="*/ 167 w 237"/>
                <a:gd name="T1" fmla="*/ 24 h 357"/>
                <a:gd name="T2" fmla="*/ 17 w 237"/>
                <a:gd name="T3" fmla="*/ 284 h 357"/>
                <a:gd name="T4" fmla="*/ 0 w 237"/>
                <a:gd name="T5" fmla="*/ 305 h 357"/>
                <a:gd name="T6" fmla="*/ 31 w 237"/>
                <a:gd name="T7" fmla="*/ 357 h 357"/>
                <a:gd name="T8" fmla="*/ 69 w 237"/>
                <a:gd name="T9" fmla="*/ 314 h 357"/>
                <a:gd name="T10" fmla="*/ 219 w 237"/>
                <a:gd name="T11" fmla="*/ 54 h 357"/>
                <a:gd name="T12" fmla="*/ 237 w 237"/>
                <a:gd name="T13" fmla="*/ 0 h 357"/>
                <a:gd name="T14" fmla="*/ 176 w 237"/>
                <a:gd name="T15" fmla="*/ 0 h 357"/>
                <a:gd name="T16" fmla="*/ 167 w 237"/>
                <a:gd name="T17" fmla="*/ 24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7">
                  <a:moveTo>
                    <a:pt x="167" y="24"/>
                  </a:moveTo>
                  <a:cubicBezTo>
                    <a:pt x="17" y="284"/>
                    <a:pt x="17" y="284"/>
                    <a:pt x="17" y="284"/>
                  </a:cubicBezTo>
                  <a:cubicBezTo>
                    <a:pt x="13" y="292"/>
                    <a:pt x="7" y="299"/>
                    <a:pt x="0" y="305"/>
                  </a:cubicBezTo>
                  <a:cubicBezTo>
                    <a:pt x="31" y="357"/>
                    <a:pt x="31" y="357"/>
                    <a:pt x="31" y="357"/>
                  </a:cubicBezTo>
                  <a:cubicBezTo>
                    <a:pt x="46" y="346"/>
                    <a:pt x="59" y="331"/>
                    <a:pt x="69" y="314"/>
                  </a:cubicBezTo>
                  <a:cubicBezTo>
                    <a:pt x="219" y="54"/>
                    <a:pt x="219" y="54"/>
                    <a:pt x="219" y="54"/>
                  </a:cubicBezTo>
                  <a:cubicBezTo>
                    <a:pt x="229" y="37"/>
                    <a:pt x="235" y="19"/>
                    <a:pt x="237" y="0"/>
                  </a:cubicBezTo>
                  <a:cubicBezTo>
                    <a:pt x="176" y="0"/>
                    <a:pt x="176" y="0"/>
                    <a:pt x="176" y="0"/>
                  </a:cubicBezTo>
                  <a:cubicBezTo>
                    <a:pt x="175" y="8"/>
                    <a:pt x="172" y="17"/>
                    <a:pt x="167" y="24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C1829DCA-7687-6ED2-4616-8810F089AB1A}"/>
                </a:ext>
              </a:extLst>
            </p:cNvPr>
            <p:cNvSpPr/>
            <p:nvPr/>
          </p:nvSpPr>
          <p:spPr bwMode="auto">
            <a:xfrm>
              <a:off x="6700641" y="382593"/>
              <a:ext cx="701682" cy="1059988"/>
            </a:xfrm>
            <a:custGeom>
              <a:gdLst>
                <a:gd name="T0" fmla="*/ 17 w 237"/>
                <a:gd name="T1" fmla="*/ 73 h 358"/>
                <a:gd name="T2" fmla="*/ 167 w 237"/>
                <a:gd name="T3" fmla="*/ 333 h 358"/>
                <a:gd name="T4" fmla="*/ 176 w 237"/>
                <a:gd name="T5" fmla="*/ 358 h 358"/>
                <a:gd name="T6" fmla="*/ 237 w 237"/>
                <a:gd name="T7" fmla="*/ 358 h 358"/>
                <a:gd name="T8" fmla="*/ 219 w 237"/>
                <a:gd name="T9" fmla="*/ 303 h 358"/>
                <a:gd name="T10" fmla="*/ 69 w 237"/>
                <a:gd name="T11" fmla="*/ 43 h 358"/>
                <a:gd name="T12" fmla="*/ 31 w 237"/>
                <a:gd name="T13" fmla="*/ 0 h 358"/>
                <a:gd name="T14" fmla="*/ 0 w 237"/>
                <a:gd name="T15" fmla="*/ 53 h 358"/>
                <a:gd name="T16" fmla="*/ 17 w 237"/>
                <a:gd name="T17" fmla="*/ 73 h 3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8">
                  <a:moveTo>
                    <a:pt x="17" y="73"/>
                  </a:moveTo>
                  <a:cubicBezTo>
                    <a:pt x="167" y="333"/>
                    <a:pt x="167" y="333"/>
                    <a:pt x="167" y="333"/>
                  </a:cubicBezTo>
                  <a:cubicBezTo>
                    <a:pt x="172" y="341"/>
                    <a:pt x="175" y="349"/>
                    <a:pt x="176" y="358"/>
                  </a:cubicBezTo>
                  <a:cubicBezTo>
                    <a:pt x="237" y="358"/>
                    <a:pt x="237" y="358"/>
                    <a:pt x="237" y="358"/>
                  </a:cubicBezTo>
                  <a:cubicBezTo>
                    <a:pt x="235" y="339"/>
                    <a:pt x="229" y="320"/>
                    <a:pt x="219" y="303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59" y="26"/>
                    <a:pt x="46" y="12"/>
                    <a:pt x="31" y="0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7" y="59"/>
                    <a:pt x="13" y="65"/>
                    <a:pt x="17" y="73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B8103663-5532-E5BC-2CC8-1435B33A2454}"/>
                </a:ext>
              </a:extLst>
            </p:cNvPr>
            <p:cNvSpPr/>
            <p:nvPr/>
          </p:nvSpPr>
          <p:spPr bwMode="auto">
            <a:xfrm>
              <a:off x="4784700" y="382593"/>
              <a:ext cx="700438" cy="1059988"/>
            </a:xfrm>
            <a:custGeom>
              <a:gdLst>
                <a:gd name="T0" fmla="*/ 70 w 237"/>
                <a:gd name="T1" fmla="*/ 333 h 358"/>
                <a:gd name="T2" fmla="*/ 221 w 237"/>
                <a:gd name="T3" fmla="*/ 73 h 358"/>
                <a:gd name="T4" fmla="*/ 237 w 237"/>
                <a:gd name="T5" fmla="*/ 53 h 358"/>
                <a:gd name="T6" fmla="*/ 207 w 237"/>
                <a:gd name="T7" fmla="*/ 0 h 358"/>
                <a:gd name="T8" fmla="*/ 169 w 237"/>
                <a:gd name="T9" fmla="*/ 43 h 358"/>
                <a:gd name="T10" fmla="*/ 19 w 237"/>
                <a:gd name="T11" fmla="*/ 303 h 358"/>
                <a:gd name="T12" fmla="*/ 0 w 237"/>
                <a:gd name="T13" fmla="*/ 358 h 358"/>
                <a:gd name="T14" fmla="*/ 61 w 237"/>
                <a:gd name="T15" fmla="*/ 358 h 358"/>
                <a:gd name="T16" fmla="*/ 70 w 237"/>
                <a:gd name="T17" fmla="*/ 333 h 3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8">
                  <a:moveTo>
                    <a:pt x="70" y="333"/>
                  </a:moveTo>
                  <a:cubicBezTo>
                    <a:pt x="221" y="73"/>
                    <a:pt x="221" y="73"/>
                    <a:pt x="221" y="73"/>
                  </a:cubicBezTo>
                  <a:cubicBezTo>
                    <a:pt x="225" y="65"/>
                    <a:pt x="231" y="59"/>
                    <a:pt x="237" y="53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192" y="12"/>
                    <a:pt x="178" y="26"/>
                    <a:pt x="169" y="43"/>
                  </a:cubicBezTo>
                  <a:cubicBezTo>
                    <a:pt x="19" y="303"/>
                    <a:pt x="19" y="303"/>
                    <a:pt x="19" y="303"/>
                  </a:cubicBezTo>
                  <a:cubicBezTo>
                    <a:pt x="9" y="320"/>
                    <a:pt x="3" y="339"/>
                    <a:pt x="0" y="358"/>
                  </a:cubicBezTo>
                  <a:cubicBezTo>
                    <a:pt x="61" y="358"/>
                    <a:pt x="61" y="358"/>
                    <a:pt x="61" y="358"/>
                  </a:cubicBezTo>
                  <a:cubicBezTo>
                    <a:pt x="63" y="349"/>
                    <a:pt x="66" y="341"/>
                    <a:pt x="70" y="333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E2B74354-8722-14FA-F427-9AD1CA41DF6C}"/>
              </a:ext>
            </a:extLst>
          </p:cNvPr>
          <p:cNvGrpSpPr/>
          <p:nvPr/>
        </p:nvGrpSpPr>
        <p:grpSpPr>
          <a:xfrm>
            <a:off x="1163919" y="2121428"/>
            <a:ext cx="2915470" cy="2615144"/>
            <a:chOff x="1327534" y="2226865"/>
            <a:chExt cx="3048098" cy="2734110"/>
          </a:xfrm>
        </p:grpSpPr>
        <p:sp>
          <p:nvSpPr>
            <p:cNvPr id="32" name="Freeform 14">
              <a:extLst>
                <a:ext uri="{FF2B5EF4-FFF2-40B4-BE49-F238E27FC236}">
                  <a16:creationId xmlns:a16="http://schemas.microsoft.com/office/drawing/2014/main" id="{C9A328F4-28BB-5C16-E3B7-158321C245A9}"/>
                </a:ext>
              </a:extLst>
            </p:cNvPr>
            <p:cNvSpPr/>
            <p:nvPr/>
          </p:nvSpPr>
          <p:spPr bwMode="auto">
            <a:xfrm>
              <a:off x="2131826" y="2226865"/>
              <a:ext cx="1440721" cy="123180"/>
            </a:xfrm>
            <a:custGeom>
              <a:gdLst>
                <a:gd name="T0" fmla="*/ 41 w 502"/>
                <a:gd name="T1" fmla="*/ 40 h 43"/>
                <a:gd name="T2" fmla="*/ 460 w 502"/>
                <a:gd name="T3" fmla="*/ 40 h 43"/>
                <a:gd name="T4" fmla="*/ 481 w 502"/>
                <a:gd name="T5" fmla="*/ 43 h 43"/>
                <a:gd name="T6" fmla="*/ 502 w 502"/>
                <a:gd name="T7" fmla="*/ 7 h 43"/>
                <a:gd name="T8" fmla="*/ 460 w 502"/>
                <a:gd name="T9" fmla="*/ 0 h 43"/>
                <a:gd name="T10" fmla="*/ 41 w 502"/>
                <a:gd name="T11" fmla="*/ 0 h 43"/>
                <a:gd name="T12" fmla="*/ 0 w 502"/>
                <a:gd name="T13" fmla="*/ 7 h 43"/>
                <a:gd name="T14" fmla="*/ 20 w 502"/>
                <a:gd name="T15" fmla="*/ 43 h 43"/>
                <a:gd name="T16" fmla="*/ 41 w 502"/>
                <a:gd name="T17" fmla="*/ 40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43">
                  <a:moveTo>
                    <a:pt x="41" y="40"/>
                  </a:moveTo>
                  <a:cubicBezTo>
                    <a:pt x="460" y="40"/>
                    <a:pt x="460" y="40"/>
                    <a:pt x="460" y="40"/>
                  </a:cubicBezTo>
                  <a:cubicBezTo>
                    <a:pt x="467" y="40"/>
                    <a:pt x="474" y="41"/>
                    <a:pt x="481" y="43"/>
                  </a:cubicBezTo>
                  <a:cubicBezTo>
                    <a:pt x="502" y="7"/>
                    <a:pt x="502" y="7"/>
                    <a:pt x="502" y="7"/>
                  </a:cubicBezTo>
                  <a:cubicBezTo>
                    <a:pt x="489" y="2"/>
                    <a:pt x="475" y="0"/>
                    <a:pt x="460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27" y="0"/>
                    <a:pt x="13" y="2"/>
                    <a:pt x="0" y="7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7" y="41"/>
                    <a:pt x="34" y="40"/>
                    <a:pt x="41" y="40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15">
              <a:extLst>
                <a:ext uri="{FF2B5EF4-FFF2-40B4-BE49-F238E27FC236}">
                  <a16:creationId xmlns:a16="http://schemas.microsoft.com/office/drawing/2014/main" id="{605F454F-CDC0-E3B8-AF7D-89F6C8F9344A}"/>
                </a:ext>
              </a:extLst>
            </p:cNvPr>
            <p:cNvSpPr/>
            <p:nvPr/>
          </p:nvSpPr>
          <p:spPr bwMode="auto">
            <a:xfrm>
              <a:off x="3597908" y="3643433"/>
              <a:ext cx="777724" cy="1246290"/>
            </a:xfrm>
            <a:custGeom>
              <a:gdLst>
                <a:gd name="T0" fmla="*/ 222 w 271"/>
                <a:gd name="T1" fmla="*/ 19 h 434"/>
                <a:gd name="T2" fmla="*/ 13 w 271"/>
                <a:gd name="T3" fmla="*/ 382 h 434"/>
                <a:gd name="T4" fmla="*/ 0 w 271"/>
                <a:gd name="T5" fmla="*/ 399 h 434"/>
                <a:gd name="T6" fmla="*/ 20 w 271"/>
                <a:gd name="T7" fmla="*/ 434 h 434"/>
                <a:gd name="T8" fmla="*/ 47 w 271"/>
                <a:gd name="T9" fmla="*/ 402 h 434"/>
                <a:gd name="T10" fmla="*/ 257 w 271"/>
                <a:gd name="T11" fmla="*/ 39 h 434"/>
                <a:gd name="T12" fmla="*/ 271 w 271"/>
                <a:gd name="T13" fmla="*/ 0 h 434"/>
                <a:gd name="T14" fmla="*/ 230 w 271"/>
                <a:gd name="T15" fmla="*/ 0 h 434"/>
                <a:gd name="T16" fmla="*/ 222 w 271"/>
                <a:gd name="T17" fmla="*/ 19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2">
                  <a:moveTo>
                    <a:pt x="222" y="19"/>
                  </a:moveTo>
                  <a:cubicBezTo>
                    <a:pt x="13" y="382"/>
                    <a:pt x="13" y="382"/>
                    <a:pt x="13" y="382"/>
                  </a:cubicBezTo>
                  <a:cubicBezTo>
                    <a:pt x="9" y="388"/>
                    <a:pt x="5" y="394"/>
                    <a:pt x="0" y="399"/>
                  </a:cubicBezTo>
                  <a:cubicBezTo>
                    <a:pt x="20" y="434"/>
                    <a:pt x="20" y="434"/>
                    <a:pt x="20" y="434"/>
                  </a:cubicBezTo>
                  <a:cubicBezTo>
                    <a:pt x="31" y="425"/>
                    <a:pt x="40" y="415"/>
                    <a:pt x="47" y="402"/>
                  </a:cubicBezTo>
                  <a:cubicBezTo>
                    <a:pt x="257" y="39"/>
                    <a:pt x="257" y="39"/>
                    <a:pt x="257" y="39"/>
                  </a:cubicBezTo>
                  <a:cubicBezTo>
                    <a:pt x="264" y="27"/>
                    <a:pt x="269" y="14"/>
                    <a:pt x="271" y="0"/>
                  </a:cubicBezTo>
                  <a:cubicBezTo>
                    <a:pt x="230" y="0"/>
                    <a:pt x="230" y="0"/>
                    <a:pt x="230" y="0"/>
                  </a:cubicBezTo>
                  <a:cubicBezTo>
                    <a:pt x="228" y="7"/>
                    <a:pt x="226" y="13"/>
                    <a:pt x="222" y="19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16">
              <a:extLst>
                <a:ext uri="{FF2B5EF4-FFF2-40B4-BE49-F238E27FC236}">
                  <a16:creationId xmlns:a16="http://schemas.microsoft.com/office/drawing/2014/main" id="{59DF2AF5-85DA-D94F-D9A5-97898C83B614}"/>
                </a:ext>
              </a:extLst>
            </p:cNvPr>
            <p:cNvSpPr/>
            <p:nvPr/>
          </p:nvSpPr>
          <p:spPr bwMode="auto">
            <a:xfrm>
              <a:off x="1327534" y="2295701"/>
              <a:ext cx="777724" cy="1249913"/>
            </a:xfrm>
            <a:custGeom>
              <a:gdLst>
                <a:gd name="T0" fmla="*/ 48 w 271"/>
                <a:gd name="T1" fmla="*/ 415 h 435"/>
                <a:gd name="T2" fmla="*/ 258 w 271"/>
                <a:gd name="T3" fmla="*/ 52 h 435"/>
                <a:gd name="T4" fmla="*/ 271 w 271"/>
                <a:gd name="T5" fmla="*/ 36 h 435"/>
                <a:gd name="T6" fmla="*/ 251 w 271"/>
                <a:gd name="T7" fmla="*/ 0 h 435"/>
                <a:gd name="T8" fmla="*/ 223 w 271"/>
                <a:gd name="T9" fmla="*/ 32 h 435"/>
                <a:gd name="T10" fmla="*/ 14 w 271"/>
                <a:gd name="T11" fmla="*/ 395 h 435"/>
                <a:gd name="T12" fmla="*/ 0 w 271"/>
                <a:gd name="T13" fmla="*/ 435 h 435"/>
                <a:gd name="T14" fmla="*/ 40 w 271"/>
                <a:gd name="T15" fmla="*/ 435 h 435"/>
                <a:gd name="T16" fmla="*/ 48 w 271"/>
                <a:gd name="T17" fmla="*/ 415 h 4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5">
                  <a:moveTo>
                    <a:pt x="48" y="415"/>
                  </a:moveTo>
                  <a:cubicBezTo>
                    <a:pt x="258" y="52"/>
                    <a:pt x="258" y="52"/>
                    <a:pt x="258" y="52"/>
                  </a:cubicBezTo>
                  <a:cubicBezTo>
                    <a:pt x="261" y="46"/>
                    <a:pt x="266" y="40"/>
                    <a:pt x="271" y="36"/>
                  </a:cubicBezTo>
                  <a:cubicBezTo>
                    <a:pt x="251" y="0"/>
                    <a:pt x="251" y="0"/>
                    <a:pt x="251" y="0"/>
                  </a:cubicBezTo>
                  <a:cubicBezTo>
                    <a:pt x="240" y="9"/>
                    <a:pt x="230" y="20"/>
                    <a:pt x="223" y="32"/>
                  </a:cubicBezTo>
                  <a:cubicBezTo>
                    <a:pt x="14" y="395"/>
                    <a:pt x="14" y="395"/>
                    <a:pt x="14" y="395"/>
                  </a:cubicBezTo>
                  <a:cubicBezTo>
                    <a:pt x="6" y="407"/>
                    <a:pt x="2" y="421"/>
                    <a:pt x="0" y="435"/>
                  </a:cubicBezTo>
                  <a:cubicBezTo>
                    <a:pt x="40" y="435"/>
                    <a:pt x="40" y="435"/>
                    <a:pt x="40" y="435"/>
                  </a:cubicBezTo>
                  <a:cubicBezTo>
                    <a:pt x="42" y="428"/>
                    <a:pt x="45" y="421"/>
                    <a:pt x="48" y="415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17">
              <a:extLst>
                <a:ext uri="{FF2B5EF4-FFF2-40B4-BE49-F238E27FC236}">
                  <a16:creationId xmlns:a16="http://schemas.microsoft.com/office/drawing/2014/main" id="{6D85621D-13F3-9C48-5854-148719EBBDA2}"/>
                </a:ext>
              </a:extLst>
            </p:cNvPr>
            <p:cNvSpPr/>
            <p:nvPr/>
          </p:nvSpPr>
          <p:spPr bwMode="auto">
            <a:xfrm>
              <a:off x="1327534" y="3643433"/>
              <a:ext cx="777724" cy="1246290"/>
            </a:xfrm>
            <a:custGeom>
              <a:gdLst>
                <a:gd name="T0" fmla="*/ 258 w 271"/>
                <a:gd name="T1" fmla="*/ 382 h 434"/>
                <a:gd name="T2" fmla="*/ 48 w 271"/>
                <a:gd name="T3" fmla="*/ 19 h 434"/>
                <a:gd name="T4" fmla="*/ 40 w 271"/>
                <a:gd name="T5" fmla="*/ 0 h 434"/>
                <a:gd name="T6" fmla="*/ 0 w 271"/>
                <a:gd name="T7" fmla="*/ 0 h 434"/>
                <a:gd name="T8" fmla="*/ 14 w 271"/>
                <a:gd name="T9" fmla="*/ 39 h 434"/>
                <a:gd name="T10" fmla="*/ 223 w 271"/>
                <a:gd name="T11" fmla="*/ 402 h 434"/>
                <a:gd name="T12" fmla="*/ 251 w 271"/>
                <a:gd name="T13" fmla="*/ 434 h 434"/>
                <a:gd name="T14" fmla="*/ 271 w 271"/>
                <a:gd name="T15" fmla="*/ 399 h 434"/>
                <a:gd name="T16" fmla="*/ 258 w 271"/>
                <a:gd name="T17" fmla="*/ 382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2">
                  <a:moveTo>
                    <a:pt x="258" y="382"/>
                  </a:moveTo>
                  <a:cubicBezTo>
                    <a:pt x="48" y="19"/>
                    <a:pt x="48" y="19"/>
                    <a:pt x="48" y="19"/>
                  </a:cubicBezTo>
                  <a:cubicBezTo>
                    <a:pt x="45" y="13"/>
                    <a:pt x="42" y="7"/>
                    <a:pt x="4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4"/>
                    <a:pt x="6" y="27"/>
                    <a:pt x="14" y="39"/>
                  </a:cubicBezTo>
                  <a:cubicBezTo>
                    <a:pt x="223" y="402"/>
                    <a:pt x="223" y="402"/>
                    <a:pt x="223" y="402"/>
                  </a:cubicBezTo>
                  <a:cubicBezTo>
                    <a:pt x="230" y="415"/>
                    <a:pt x="240" y="425"/>
                    <a:pt x="251" y="434"/>
                  </a:cubicBezTo>
                  <a:cubicBezTo>
                    <a:pt x="271" y="399"/>
                    <a:pt x="271" y="399"/>
                    <a:pt x="271" y="399"/>
                  </a:cubicBezTo>
                  <a:cubicBezTo>
                    <a:pt x="266" y="394"/>
                    <a:pt x="261" y="388"/>
                    <a:pt x="258" y="382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18">
              <a:extLst>
                <a:ext uri="{FF2B5EF4-FFF2-40B4-BE49-F238E27FC236}">
                  <a16:creationId xmlns:a16="http://schemas.microsoft.com/office/drawing/2014/main" id="{4364E137-B0E8-F459-0B4E-F43EA43286A9}"/>
                </a:ext>
              </a:extLst>
            </p:cNvPr>
            <p:cNvSpPr/>
            <p:nvPr/>
          </p:nvSpPr>
          <p:spPr bwMode="auto">
            <a:xfrm>
              <a:off x="2131826" y="4837795"/>
              <a:ext cx="1440721" cy="123180"/>
            </a:xfrm>
            <a:custGeom>
              <a:gdLst>
                <a:gd name="T0" fmla="*/ 460 w 502"/>
                <a:gd name="T1" fmla="*/ 3 h 43"/>
                <a:gd name="T2" fmla="*/ 41 w 502"/>
                <a:gd name="T3" fmla="*/ 3 h 43"/>
                <a:gd name="T4" fmla="*/ 20 w 502"/>
                <a:gd name="T5" fmla="*/ 0 h 43"/>
                <a:gd name="T6" fmla="*/ 0 w 502"/>
                <a:gd name="T7" fmla="*/ 35 h 43"/>
                <a:gd name="T8" fmla="*/ 41 w 502"/>
                <a:gd name="T9" fmla="*/ 43 h 43"/>
                <a:gd name="T10" fmla="*/ 460 w 502"/>
                <a:gd name="T11" fmla="*/ 43 h 43"/>
                <a:gd name="T12" fmla="*/ 502 w 502"/>
                <a:gd name="T13" fmla="*/ 35 h 43"/>
                <a:gd name="T14" fmla="*/ 481 w 502"/>
                <a:gd name="T15" fmla="*/ 0 h 43"/>
                <a:gd name="T16" fmla="*/ 460 w 502"/>
                <a:gd name="T17" fmla="*/ 3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43">
                  <a:moveTo>
                    <a:pt x="460" y="3"/>
                  </a:moveTo>
                  <a:cubicBezTo>
                    <a:pt x="41" y="3"/>
                    <a:pt x="41" y="3"/>
                    <a:pt x="41" y="3"/>
                  </a:cubicBezTo>
                  <a:cubicBezTo>
                    <a:pt x="34" y="3"/>
                    <a:pt x="27" y="2"/>
                    <a:pt x="2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13" y="40"/>
                    <a:pt x="27" y="43"/>
                    <a:pt x="41" y="43"/>
                  </a:cubicBezTo>
                  <a:cubicBezTo>
                    <a:pt x="460" y="43"/>
                    <a:pt x="460" y="43"/>
                    <a:pt x="460" y="43"/>
                  </a:cubicBezTo>
                  <a:cubicBezTo>
                    <a:pt x="475" y="43"/>
                    <a:pt x="489" y="40"/>
                    <a:pt x="502" y="35"/>
                  </a:cubicBezTo>
                  <a:cubicBezTo>
                    <a:pt x="481" y="0"/>
                    <a:pt x="481" y="0"/>
                    <a:pt x="481" y="0"/>
                  </a:cubicBezTo>
                  <a:cubicBezTo>
                    <a:pt x="474" y="2"/>
                    <a:pt x="467" y="3"/>
                    <a:pt x="460" y="3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19">
              <a:extLst>
                <a:ext uri="{FF2B5EF4-FFF2-40B4-BE49-F238E27FC236}">
                  <a16:creationId xmlns:a16="http://schemas.microsoft.com/office/drawing/2014/main" id="{9EF4A4DB-188F-ED76-7777-CFCC2637F1C9}"/>
                </a:ext>
              </a:extLst>
            </p:cNvPr>
            <p:cNvSpPr/>
            <p:nvPr/>
          </p:nvSpPr>
          <p:spPr bwMode="auto">
            <a:xfrm>
              <a:off x="3597908" y="2295701"/>
              <a:ext cx="777724" cy="1249913"/>
            </a:xfrm>
            <a:custGeom>
              <a:gdLst>
                <a:gd name="T0" fmla="*/ 13 w 271"/>
                <a:gd name="T1" fmla="*/ 52 h 435"/>
                <a:gd name="T2" fmla="*/ 222 w 271"/>
                <a:gd name="T3" fmla="*/ 415 h 435"/>
                <a:gd name="T4" fmla="*/ 230 w 271"/>
                <a:gd name="T5" fmla="*/ 435 h 435"/>
                <a:gd name="T6" fmla="*/ 271 w 271"/>
                <a:gd name="T7" fmla="*/ 435 h 435"/>
                <a:gd name="T8" fmla="*/ 257 w 271"/>
                <a:gd name="T9" fmla="*/ 395 h 435"/>
                <a:gd name="T10" fmla="*/ 47 w 271"/>
                <a:gd name="T11" fmla="*/ 32 h 435"/>
                <a:gd name="T12" fmla="*/ 20 w 271"/>
                <a:gd name="T13" fmla="*/ 0 h 435"/>
                <a:gd name="T14" fmla="*/ 0 w 271"/>
                <a:gd name="T15" fmla="*/ 36 h 435"/>
                <a:gd name="T16" fmla="*/ 13 w 271"/>
                <a:gd name="T17" fmla="*/ 52 h 4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5">
                  <a:moveTo>
                    <a:pt x="13" y="52"/>
                  </a:moveTo>
                  <a:cubicBezTo>
                    <a:pt x="222" y="415"/>
                    <a:pt x="222" y="415"/>
                    <a:pt x="222" y="415"/>
                  </a:cubicBezTo>
                  <a:cubicBezTo>
                    <a:pt x="226" y="421"/>
                    <a:pt x="228" y="428"/>
                    <a:pt x="230" y="435"/>
                  </a:cubicBezTo>
                  <a:cubicBezTo>
                    <a:pt x="271" y="435"/>
                    <a:pt x="271" y="435"/>
                    <a:pt x="271" y="435"/>
                  </a:cubicBezTo>
                  <a:cubicBezTo>
                    <a:pt x="269" y="421"/>
                    <a:pt x="264" y="407"/>
                    <a:pt x="257" y="395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0" y="20"/>
                    <a:pt x="31" y="9"/>
                    <a:pt x="20" y="0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5" y="40"/>
                    <a:pt x="9" y="46"/>
                    <a:pt x="13" y="52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88E4A184-329E-72A4-3399-2940BA90BB3F}"/>
              </a:ext>
            </a:extLst>
          </p:cNvPr>
          <p:cNvGrpSpPr/>
          <p:nvPr/>
        </p:nvGrpSpPr>
        <p:grpSpPr>
          <a:xfrm>
            <a:off x="3582432" y="2344657"/>
            <a:ext cx="8609568" cy="2169841"/>
            <a:chOff x="3582432" y="2306149"/>
            <a:chExt cx="8609568" cy="2169841"/>
          </a:xfrm>
        </p:grpSpPr>
        <p:sp>
          <p:nvSpPr>
            <p:cNvPr id="53" name="矩形 52">
              <a:extLst>
                <a:ext uri="{FF2B5EF4-FFF2-40B4-BE49-F238E27FC236}">
                  <a16:creationId xmlns:a16="http://schemas.microsoft.com/office/drawing/2014/main" id="{C04A2229-B855-2953-00C0-8C40E3412A51}"/>
                </a:ext>
              </a:extLst>
            </p:cNvPr>
            <p:cNvSpPr/>
            <p:nvPr/>
          </p:nvSpPr>
          <p:spPr>
            <a:xfrm>
              <a:off x="7613374" y="2306149"/>
              <a:ext cx="4578626" cy="2169841"/>
            </a:xfrm>
            <a:prstGeom prst="rect">
              <a:avLst/>
            </a:prstGeom>
            <a:solidFill>
              <a:srgbClr val="D8282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Freeform 23">
              <a:extLst>
                <a:ext uri="{FF2B5EF4-FFF2-40B4-BE49-F238E27FC236}">
                  <a16:creationId xmlns:a16="http://schemas.microsoft.com/office/drawing/2014/main" id="{CAC43D72-892F-9ED6-B98D-0947692BDE9B}"/>
                </a:ext>
              </a:extLst>
            </p:cNvPr>
            <p:cNvSpPr/>
            <p:nvPr/>
          </p:nvSpPr>
          <p:spPr bwMode="auto">
            <a:xfrm>
              <a:off x="3582432" y="2306149"/>
              <a:ext cx="4343915" cy="2169841"/>
            </a:xfrm>
            <a:custGeom>
              <a:gdLst>
                <a:gd name="T0" fmla="*/ 1296 w 1296"/>
                <a:gd name="T1" fmla="*/ 0 h 646"/>
                <a:gd name="T2" fmla="*/ 0 w 1296"/>
                <a:gd name="T3" fmla="*/ 0 h 646"/>
                <a:gd name="T4" fmla="*/ 154 w 1296"/>
                <a:gd name="T5" fmla="*/ 266 h 646"/>
                <a:gd name="T6" fmla="*/ 154 w 1296"/>
                <a:gd name="T7" fmla="*/ 379 h 646"/>
                <a:gd name="T8" fmla="*/ 0 w 1296"/>
                <a:gd name="T9" fmla="*/ 646 h 646"/>
                <a:gd name="T10" fmla="*/ 1296 w 1296"/>
                <a:gd name="T11" fmla="*/ 646 h 646"/>
                <a:gd name="T12" fmla="*/ 1296 w 1296"/>
                <a:gd name="T13" fmla="*/ 0 h 6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96" h="646">
                  <a:moveTo>
                    <a:pt x="129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4" y="266"/>
                    <a:pt x="154" y="266"/>
                    <a:pt x="154" y="266"/>
                  </a:cubicBezTo>
                  <a:cubicBezTo>
                    <a:pt x="174" y="301"/>
                    <a:pt x="174" y="344"/>
                    <a:pt x="154" y="379"/>
                  </a:cubicBezTo>
                  <a:cubicBezTo>
                    <a:pt x="0" y="646"/>
                    <a:pt x="0" y="646"/>
                    <a:pt x="0" y="646"/>
                  </a:cubicBezTo>
                  <a:cubicBezTo>
                    <a:pt x="1296" y="646"/>
                    <a:pt x="1296" y="646"/>
                    <a:pt x="1296" y="646"/>
                  </a:cubicBezTo>
                  <a:lnTo>
                    <a:pt x="1296" y="0"/>
                  </a:ln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52" name="图片 51">
            <a:extLst>
              <a:ext uri="{FF2B5EF4-FFF2-40B4-BE49-F238E27FC236}">
                <a16:creationId xmlns:a16="http://schemas.microsoft.com/office/drawing/2014/main" id="{11A432D4-672E-6035-D459-621BC6E8F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626" y="2382587"/>
            <a:ext cx="1688400" cy="2170800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5516374" y="2967335"/>
            <a:ext cx="4741684" cy="92333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单反镜头知识</a:t>
            </a:r>
          </a:p>
        </p:txBody>
      </p:sp>
      <p:pic>
        <p:nvPicPr>
          <p:cNvPr id="61" name="图片 60">
            <a:extLst>
              <a:ext uri="{FF2B5EF4-FFF2-40B4-BE49-F238E27FC236}">
                <a16:creationId xmlns:a16="http://schemas.microsoft.com/office/drawing/2014/main" id="{76589B41-9985-A223-DF55-FBF29E164E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209" t="11718" r="20950" b="38203"/>
          <a:stretch>
            <a:fillRect/>
          </a:stretch>
        </p:blipFill>
        <p:spPr>
          <a:xfrm>
            <a:off x="1837827" y="2946613"/>
            <a:ext cx="1560443" cy="96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43803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单反镜头一般包含五个部分：透镜、光圈叶片、变焦环（定焦镜头无）、对焦环、距离刻度。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、单反镜头</a:t>
            </a: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66AFE4A0-EDF1-8DB2-8D31-BEB18A9B7224}"/>
              </a:ext>
            </a:extLst>
          </p:cNvPr>
          <p:cNvGrpSpPr/>
          <p:nvPr/>
        </p:nvGrpSpPr>
        <p:grpSpPr>
          <a:xfrm>
            <a:off x="485564" y="1948070"/>
            <a:ext cx="11220873" cy="4627201"/>
            <a:chOff x="640202" y="1948070"/>
            <a:chExt cx="11220873" cy="4627201"/>
          </a:xfrm>
        </p:grpSpPr>
        <p:pic>
          <p:nvPicPr>
            <p:cNvPr id="4" name="图片 3">
              <a:extLst>
                <a:ext uri="{FF2B5EF4-FFF2-40B4-BE49-F238E27FC236}">
                  <a16:creationId xmlns:a16="http://schemas.microsoft.com/office/drawing/2014/main" id="{1BB60B7F-AC5C-B310-6228-1864B156C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40202" y="2286007"/>
              <a:ext cx="6252698" cy="4289264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E8F9E6E-C20B-4715-2E92-F82E68058E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150584" y="1948070"/>
              <a:ext cx="4710491" cy="46272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26177779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887532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镜头内部包含组合结构复杂的多枚透镜。根据玻璃材质、加工方法等的不同，有各种不同种类的透镜。根据组合形式的不同，最终的画质也有所不同。然而，镜头的素质并不简单地与透镜的数量成正比。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、透镜</a:t>
            </a: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7D109781-A3C8-1C3F-CE54-F9038CCFDE32}"/>
              </a:ext>
            </a:extLst>
          </p:cNvPr>
          <p:cNvGrpSpPr/>
          <p:nvPr/>
        </p:nvGrpSpPr>
        <p:grpSpPr>
          <a:xfrm>
            <a:off x="730804" y="2981360"/>
            <a:ext cx="10730392" cy="3049830"/>
            <a:chOff x="640202" y="3080944"/>
            <a:chExt cx="10730392" cy="3049830"/>
          </a:xfrm>
        </p:grpSpPr>
        <p:grpSp>
          <p:nvGrpSpPr>
            <p:cNvPr id="19" name="组合 18">
              <a:extLst>
                <a:ext uri="{FF2B5EF4-FFF2-40B4-BE49-F238E27FC236}">
                  <a16:creationId xmlns:a16="http://schemas.microsoft.com/office/drawing/2014/main" id="{B40A1ECE-55AD-D311-7DF5-C10B366EC420}"/>
                </a:ext>
              </a:extLst>
            </p:cNvPr>
            <p:cNvGrpSpPr/>
            <p:nvPr/>
          </p:nvGrpSpPr>
          <p:grpSpPr>
            <a:xfrm>
              <a:off x="640202" y="3172392"/>
              <a:ext cx="3170583" cy="2866934"/>
              <a:chOff x="640202" y="3370529"/>
              <a:chExt cx="3170583" cy="2866934"/>
            </a:xfrm>
          </p:grpSpPr>
          <p:pic>
            <p:nvPicPr>
              <p:cNvPr id="7" name="图片 6">
                <a:extLst>
                  <a:ext uri="{FF2B5EF4-FFF2-40B4-BE49-F238E27FC236}">
                    <a16:creationId xmlns:a16="http://schemas.microsoft.com/office/drawing/2014/main" id="{8F9463A8-DD8B-487A-5ADF-F6329B7593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16687" y="3370529"/>
                <a:ext cx="2217612" cy="1417443"/>
              </a:xfrm>
              <a:prstGeom prst="rect">
                <a:avLst/>
              </a:prstGeom>
            </p:spPr>
          </p:pic>
          <p:sp>
            <p:nvSpPr>
              <p:cNvPr id="8" name="文本框 7">
                <a:extLst>
                  <a:ext uri="{FF2B5EF4-FFF2-40B4-BE49-F238E27FC236}">
                    <a16:creationId xmlns:a16="http://schemas.microsoft.com/office/drawing/2014/main" id="{21973A46-9FDD-0A6E-3199-F6ACCB7AD897}"/>
                  </a:ext>
                </a:extLst>
              </p:cNvPr>
              <p:cNvSpPr txBox="1"/>
              <p:nvPr/>
            </p:nvSpPr>
            <p:spPr>
              <a:xfrm>
                <a:off x="640202" y="4852468"/>
                <a:ext cx="3170583" cy="13849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佳能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EF 16-35mm f/2.8L III USM</a:t>
                </a: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镜头结构图：</a:t>
                </a:r>
                <a:endParaRPr lang="en-US" altLang="zh-CN" sz="1400">
                  <a:latin typeface="思源黑体 CN Light" panose="020b0300000000000000" pitchFamily="34" charset="-122"/>
                  <a:ea typeface="思源黑体 CN Light" panose="020b0300000000000000" pitchFamily="34" charset="-122"/>
                </a:endParaRPr>
              </a:p>
              <a:p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UD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×2</a:t>
                </a: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研磨非球面镜片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×1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、非球面镜片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×2</a:t>
                </a:r>
              </a:p>
              <a:p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ASC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镀膜</a:t>
                </a:r>
                <a:endParaRPr lang="en-US" altLang="zh-CN" sz="1400">
                  <a:latin typeface="思源黑体 CN Light" panose="020b0300000000000000" pitchFamily="34" charset="-122"/>
                  <a:ea typeface="思源黑体 CN Light" panose="020b0300000000000000" pitchFamily="34" charset="-122"/>
                </a:endParaRPr>
              </a:p>
              <a:p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SWX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亚波长结构镀膜</a:t>
                </a:r>
              </a:p>
            </p:txBody>
          </p:sp>
        </p:grpSp>
        <p:grpSp>
          <p:nvGrpSpPr>
            <p:cNvPr id="20" name="组合 19">
              <a:extLst>
                <a:ext uri="{FF2B5EF4-FFF2-40B4-BE49-F238E27FC236}">
                  <a16:creationId xmlns:a16="http://schemas.microsoft.com/office/drawing/2014/main" id="{33B197C0-B090-2C74-716B-A006111B609F}"/>
                </a:ext>
              </a:extLst>
            </p:cNvPr>
            <p:cNvGrpSpPr/>
            <p:nvPr/>
          </p:nvGrpSpPr>
          <p:grpSpPr>
            <a:xfrm>
              <a:off x="4206794" y="3080944"/>
              <a:ext cx="2629772" cy="3049830"/>
              <a:chOff x="3900238" y="3187633"/>
              <a:chExt cx="2629772" cy="3049830"/>
            </a:xfrm>
          </p:grpSpPr>
          <p:sp>
            <p:nvSpPr>
              <p:cNvPr id="9" name="文本框 8">
                <a:extLst>
                  <a:ext uri="{FF2B5EF4-FFF2-40B4-BE49-F238E27FC236}">
                    <a16:creationId xmlns:a16="http://schemas.microsoft.com/office/drawing/2014/main" id="{2E4A3852-6765-010A-5983-5D5AA877756B}"/>
                  </a:ext>
                </a:extLst>
              </p:cNvPr>
              <p:cNvSpPr txBox="1"/>
              <p:nvPr/>
            </p:nvSpPr>
            <p:spPr>
              <a:xfrm>
                <a:off x="3900238" y="4852468"/>
                <a:ext cx="2629772" cy="13849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佳能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EF 24-70mm f/2.8L II USM</a:t>
                </a: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镜头结构图：</a:t>
                </a:r>
                <a:endParaRPr lang="en-US" altLang="zh-CN" sz="1400">
                  <a:latin typeface="思源黑体 CN Light" panose="020b0300000000000000" pitchFamily="34" charset="-122"/>
                  <a:ea typeface="思源黑体 CN Light" panose="020b0300000000000000" pitchFamily="34" charset="-122"/>
                </a:endParaRP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超级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UD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×1</a:t>
                </a:r>
              </a:p>
              <a:p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UD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×2</a:t>
                </a: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研磨非球面镜片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×1</a:t>
                </a: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非球面镜片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×2</a:t>
                </a:r>
              </a:p>
            </p:txBody>
          </p:sp>
          <p:pic>
            <p:nvPicPr>
              <p:cNvPr id="12" name="图片 11">
                <a:extLst>
                  <a:ext uri="{FF2B5EF4-FFF2-40B4-BE49-F238E27FC236}">
                    <a16:creationId xmlns:a16="http://schemas.microsoft.com/office/drawing/2014/main" id="{16BA8D8A-8662-804E-1A0B-9F77A88C791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94887" y="3187633"/>
                <a:ext cx="2240474" cy="1600339"/>
              </a:xfrm>
              <a:prstGeom prst="rect">
                <a:avLst/>
              </a:prstGeom>
            </p:spPr>
          </p:pic>
        </p:grpSp>
        <p:grpSp>
          <p:nvGrpSpPr>
            <p:cNvPr id="21" name="组合 20">
              <a:extLst>
                <a:ext uri="{FF2B5EF4-FFF2-40B4-BE49-F238E27FC236}">
                  <a16:creationId xmlns:a16="http://schemas.microsoft.com/office/drawing/2014/main" id="{B63E6F95-A5B0-BBD1-15E5-1256FC96707B}"/>
                </a:ext>
              </a:extLst>
            </p:cNvPr>
            <p:cNvGrpSpPr/>
            <p:nvPr/>
          </p:nvGrpSpPr>
          <p:grpSpPr>
            <a:xfrm>
              <a:off x="7232575" y="3081977"/>
              <a:ext cx="4138019" cy="3047764"/>
              <a:chOff x="7232575" y="2974255"/>
              <a:chExt cx="4138019" cy="3047764"/>
            </a:xfrm>
          </p:grpSpPr>
          <p:sp>
            <p:nvSpPr>
              <p:cNvPr id="10" name="文本框 9">
                <a:extLst>
                  <a:ext uri="{FF2B5EF4-FFF2-40B4-BE49-F238E27FC236}">
                    <a16:creationId xmlns:a16="http://schemas.microsoft.com/office/drawing/2014/main" id="{70C4C101-8256-D5C4-3695-6270063BECEB}"/>
                  </a:ext>
                </a:extLst>
              </p:cNvPr>
              <p:cNvSpPr txBox="1"/>
              <p:nvPr/>
            </p:nvSpPr>
            <p:spPr>
              <a:xfrm>
                <a:off x="7839870" y="4852468"/>
                <a:ext cx="2923429" cy="11695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佳能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EF 70-200mm f/2.8L IS III USM</a:t>
                </a: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镜头结构图：</a:t>
                </a:r>
                <a:endParaRPr lang="en-US" altLang="zh-CN" sz="1400">
                  <a:latin typeface="思源黑体 CN Light" panose="020b0300000000000000" pitchFamily="34" charset="-122"/>
                  <a:ea typeface="思源黑体 CN Light" panose="020b0300000000000000" pitchFamily="34" charset="-122"/>
                </a:endParaRPr>
              </a:p>
              <a:p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萤石镜片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×1</a:t>
                </a:r>
              </a:p>
              <a:p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UD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镜片</a:t>
                </a:r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×5</a:t>
                </a:r>
              </a:p>
              <a:p>
                <a:r>
                  <a:rPr lang="en-US" altLang="zh-CN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ASC</a:t>
                </a:r>
                <a:r>
                  <a:rPr lang="zh-CN" altLang="en-US" sz="1400">
                    <a:latin typeface="思源黑体 CN Light" panose="020b0300000000000000" pitchFamily="34" charset="-122"/>
                    <a:ea typeface="思源黑体 CN Light" panose="020b0300000000000000" pitchFamily="34" charset="-122"/>
                  </a:rPr>
                  <a:t>镀膜</a:t>
                </a:r>
                <a:endParaRPr lang="en-US" altLang="zh-CN" sz="1400">
                  <a:latin typeface="思源黑体 CN Light" panose="020b0300000000000000" pitchFamily="34" charset="-122"/>
                  <a:ea typeface="思源黑体 CN Light" panose="020b0300000000000000" pitchFamily="34" charset="-122"/>
                </a:endParaRPr>
              </a:p>
            </p:txBody>
          </p:sp>
          <p:pic>
            <p:nvPicPr>
              <p:cNvPr id="16" name="图片 15">
                <a:extLst>
                  <a:ext uri="{FF2B5EF4-FFF2-40B4-BE49-F238E27FC236}">
                    <a16:creationId xmlns:a16="http://schemas.microsoft.com/office/drawing/2014/main" id="{0812DA7D-B986-19FC-4E07-DD55F16292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232575" y="2974255"/>
                <a:ext cx="4138019" cy="181371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1745114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在镜头内部，光圈叶片是用来调节光线通过量的。不同种类的镜头，其光圈叶片的位置也会有所不同。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、光圈叶片</a:t>
            </a: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AE522C37-E938-9951-9ADF-238164BDB18E}"/>
              </a:ext>
            </a:extLst>
          </p:cNvPr>
          <p:cNvGrpSpPr/>
          <p:nvPr/>
        </p:nvGrpSpPr>
        <p:grpSpPr>
          <a:xfrm>
            <a:off x="1102360" y="2376195"/>
            <a:ext cx="9987280" cy="4171950"/>
            <a:chOff x="1283694" y="2376195"/>
            <a:chExt cx="9987280" cy="4171950"/>
          </a:xfrm>
        </p:grpSpPr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A4834FAD-6475-FBF1-6791-3ABAC3E464A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58" t="26954" r="16188" b="18518"/>
            <a:stretch>
              <a:fillRect/>
            </a:stretch>
          </p:blipFill>
          <p:spPr bwMode="auto">
            <a:xfrm>
              <a:off x="3878082" y="2888356"/>
              <a:ext cx="7392892" cy="31476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64D3B0F2-85BC-EA70-3BBC-D0679F848E9F}"/>
                </a:ext>
              </a:extLst>
            </p:cNvPr>
            <p:cNvGrpSpPr/>
            <p:nvPr/>
          </p:nvGrpSpPr>
          <p:grpSpPr>
            <a:xfrm>
              <a:off x="1283694" y="2376195"/>
              <a:ext cx="2341537" cy="4171950"/>
              <a:chOff x="1283694" y="2376195"/>
              <a:chExt cx="2341537" cy="4171950"/>
            </a:xfrm>
          </p:grpSpPr>
          <p:pic>
            <p:nvPicPr>
              <p:cNvPr id="1026" name="Picture 2">
                <a:extLst>
                  <a:ext uri="{FF2B5EF4-FFF2-40B4-BE49-F238E27FC236}">
                    <a16:creationId xmlns:a16="http://schemas.microsoft.com/office/drawing/2014/main" id="{325FFCBE-411E-EE27-4B7C-1B8A0044AD4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736"/>
              <a:stretch>
                <a:fillRect/>
              </a:stretch>
            </p:blipFill>
            <p:spPr bwMode="auto">
              <a:xfrm>
                <a:off x="1283694" y="2376195"/>
                <a:ext cx="2341537" cy="208597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C6EE475E-5CAD-6A02-AB1F-1A9F2AD2BAB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9265"/>
              <a:stretch>
                <a:fillRect/>
              </a:stretch>
            </p:blipFill>
            <p:spPr bwMode="auto">
              <a:xfrm>
                <a:off x="1283694" y="4522637"/>
                <a:ext cx="2341537" cy="202550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3945071321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变焦镜头拥有一个变焦环，用于改变焦距。通过旋转或推拉这个环，可以更改镜头的视角。而定焦镜头由于焦距是固定的，因此没有变焦环。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4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、变焦环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B5776D1C-4444-D043-E286-FC866BB29BF8}"/>
              </a:ext>
            </a:extLst>
          </p:cNvPr>
          <p:cNvGrpSpPr/>
          <p:nvPr/>
        </p:nvGrpSpPr>
        <p:grpSpPr>
          <a:xfrm>
            <a:off x="1012835" y="2530770"/>
            <a:ext cx="10166331" cy="3528000"/>
            <a:chOff x="640202" y="2530770"/>
            <a:chExt cx="10166331" cy="3528000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34F33AD2-463D-B963-5FC2-4E43B44F09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40202" y="2530770"/>
              <a:ext cx="5301639" cy="352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D45CD317-67CD-9E23-1831-6C1F8500DF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096000" y="2530770"/>
              <a:ext cx="4710533" cy="352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39930548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887532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旋转对焦环时，内部的镜片会移动，从而实现对焦。手动对焦也是通过这种方式进行的。对焦环的位置因镜头种类的不同而有所差异，它可能位于镜头的尾部或者前端。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5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、对焦环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87C5DCC4-B9D2-E100-AB46-0506683ACB7C}"/>
              </a:ext>
            </a:extLst>
          </p:cNvPr>
          <p:cNvGrpSpPr/>
          <p:nvPr/>
        </p:nvGrpSpPr>
        <p:grpSpPr>
          <a:xfrm>
            <a:off x="1268160" y="2981360"/>
            <a:ext cx="9655679" cy="3132000"/>
            <a:chOff x="835443" y="2749630"/>
            <a:chExt cx="9655679" cy="3132000"/>
          </a:xfrm>
        </p:grpSpPr>
        <p:pic>
          <p:nvPicPr>
            <p:cNvPr id="2050" name="Picture 2">
              <a:extLst>
                <a:ext uri="{FF2B5EF4-FFF2-40B4-BE49-F238E27FC236}">
                  <a16:creationId xmlns:a16="http://schemas.microsoft.com/office/drawing/2014/main" id="{B5993C57-E8C4-72D4-EB24-6B2A9A702D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35443" y="2749630"/>
              <a:ext cx="4729320" cy="313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>
              <a:extLst>
                <a:ext uri="{FF2B5EF4-FFF2-40B4-BE49-F238E27FC236}">
                  <a16:creationId xmlns:a16="http://schemas.microsoft.com/office/drawing/2014/main" id="{48D55CAA-C9E9-B159-85FA-2678F15F4F3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760004" y="2749630"/>
              <a:ext cx="4731118" cy="313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20696686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同时显示镜头伸出量和与被摄体之间距离的刻度。在进行风光摄影并希望使用手动对焦时，这非常有用。有些自动对焦镜头没有这种刻度标记。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6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、距离刻度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78719E48-E64D-AF7D-640E-510ED43E000A}"/>
              </a:ext>
            </a:extLst>
          </p:cNvPr>
          <p:cNvGrpSpPr/>
          <p:nvPr/>
        </p:nvGrpSpPr>
        <p:grpSpPr>
          <a:xfrm>
            <a:off x="1250495" y="2427361"/>
            <a:ext cx="9691010" cy="3734899"/>
            <a:chOff x="1283694" y="2427362"/>
            <a:chExt cx="8897288" cy="3429000"/>
          </a:xfrm>
        </p:grpSpPr>
        <p:pic>
          <p:nvPicPr>
            <p:cNvPr id="3074" name="Picture 2">
              <a:extLst>
                <a:ext uri="{FF2B5EF4-FFF2-40B4-BE49-F238E27FC236}">
                  <a16:creationId xmlns:a16="http://schemas.microsoft.com/office/drawing/2014/main" id="{4C2E3694-1B85-A967-E7F6-D17165D414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83694" y="2427362"/>
              <a:ext cx="3429000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>
              <a:extLst>
                <a:ext uri="{FF2B5EF4-FFF2-40B4-BE49-F238E27FC236}">
                  <a16:creationId xmlns:a16="http://schemas.microsoft.com/office/drawing/2014/main" id="{462E324E-B3D2-37E2-CB70-2179601DCB0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37482" y="2427362"/>
              <a:ext cx="5143500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9031573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77953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镜头上会有一些数字标识，这些数字表示镜头属性、光圈参数、焦距参数等。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7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、单反相机镜头参数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91AE0A5-6776-DAA7-A89D-84216E16F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6415" y="1873364"/>
            <a:ext cx="6939170" cy="462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00242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表示镜头的焦距范围。一般来说，焦距越短，视角越宽，被拍摄的物体就显得越远；焦距越长，视角越窄，被拍摄的物体就显得越近。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8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、焦距参数</a:t>
            </a: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68E22685-A5CE-CE0A-2990-F8733565FE7F}"/>
              </a:ext>
            </a:extLst>
          </p:cNvPr>
          <p:cNvGrpSpPr/>
          <p:nvPr/>
        </p:nvGrpSpPr>
        <p:grpSpPr>
          <a:xfrm>
            <a:off x="489218" y="2326482"/>
            <a:ext cx="11213564" cy="4208314"/>
            <a:chOff x="718216" y="2326482"/>
            <a:chExt cx="11213564" cy="4208314"/>
          </a:xfrm>
        </p:grpSpPr>
        <p:pic>
          <p:nvPicPr>
            <p:cNvPr id="5122" name="Picture 2">
              <a:extLst>
                <a:ext uri="{FF2B5EF4-FFF2-40B4-BE49-F238E27FC236}">
                  <a16:creationId xmlns:a16="http://schemas.microsoft.com/office/drawing/2014/main" id="{7CA0B229-50D4-273C-0D6D-5F5796F8C0D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18216" y="2326482"/>
              <a:ext cx="5998893" cy="4208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" name="直接箭头连接符 2">
              <a:extLst>
                <a:ext uri="{FF2B5EF4-FFF2-40B4-BE49-F238E27FC236}">
                  <a16:creationId xmlns:a16="http://schemas.microsoft.com/office/drawing/2014/main" id="{F6E4F3DA-FDC5-505B-7216-04CA34746517}"/>
                </a:ext>
              </a:extLst>
            </p:cNvPr>
            <p:cNvCxnSpPr/>
            <p:nvPr/>
          </p:nvCxnSpPr>
          <p:spPr>
            <a:xfrm flipV="1">
              <a:off x="4562061" y="4283765"/>
              <a:ext cx="3478696" cy="33793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文本框 3">
              <a:extLst>
                <a:ext uri="{FF2B5EF4-FFF2-40B4-BE49-F238E27FC236}">
                  <a16:creationId xmlns:a16="http://schemas.microsoft.com/office/drawing/2014/main" id="{0CD12BFE-A4B2-9593-AB62-5C91FB8C0A8E}"/>
                </a:ext>
              </a:extLst>
            </p:cNvPr>
            <p:cNvSpPr txBox="1"/>
            <p:nvPr/>
          </p:nvSpPr>
          <p:spPr>
            <a:xfrm>
              <a:off x="8172418" y="4022155"/>
              <a:ext cx="3759362" cy="52322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思源黑体 CN Medium" panose="020b0600000000000000" pitchFamily="34" charset="-122"/>
                  <a:ea typeface="思源黑体 CN Medium" panose="020b0600000000000000" pitchFamily="34" charset="-122"/>
                </a:rPr>
                <a:t>此镜头焦距：</a:t>
              </a:r>
              <a:r>
                <a:rPr lang="en-US" altLang="zh-CN" sz="2800">
                  <a:latin typeface="思源黑体 CN Medium" panose="020b0600000000000000" pitchFamily="34" charset="-122"/>
                  <a:ea typeface="思源黑体 CN Medium" panose="020b0600000000000000" pitchFamily="34" charset="-122"/>
                </a:rPr>
                <a:t>8-15mm</a:t>
              </a:r>
              <a:endParaRPr lang="zh-CN" altLang="en-US" sz="2800">
                <a:latin typeface="思源黑体 CN Medium" panose="020b0600000000000000" pitchFamily="34" charset="-122"/>
                <a:ea typeface="思源黑体 CN Medium" panose="020b0600000000000000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36106085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>
            <a:extLst>
              <a:ext uri="{FF2B5EF4-FFF2-40B4-BE49-F238E27FC236}">
                <a16:creationId xmlns:a16="http://schemas.microsoft.com/office/drawing/2014/main" id="{9256EF58-02BB-CEB0-F0E7-989828E6CC87}"/>
              </a:ext>
            </a:extLst>
          </p:cNvPr>
          <p:cNvGrpSpPr/>
          <p:nvPr/>
        </p:nvGrpSpPr>
        <p:grpSpPr>
          <a:xfrm>
            <a:off x="2075440" y="398036"/>
            <a:ext cx="8041120" cy="6150109"/>
            <a:chOff x="2075440" y="398036"/>
            <a:chExt cx="8041120" cy="6150109"/>
          </a:xfrm>
        </p:grpSpPr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19476923-B49D-49CC-622F-302E2D30450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16487" y="398036"/>
              <a:ext cx="4100073" cy="6150109"/>
            </a:xfrm>
            <a:prstGeom prst="rect">
              <a:avLst/>
            </a:prstGeom>
          </p:spPr>
        </p:pic>
        <p:pic>
          <p:nvPicPr>
            <p:cNvPr id="8194" name="Picture 2">
              <a:extLst>
                <a:ext uri="{FF2B5EF4-FFF2-40B4-BE49-F238E27FC236}">
                  <a16:creationId xmlns:a16="http://schemas.microsoft.com/office/drawing/2014/main" id="{A249831C-43FF-4314-20E4-E9A184F3DB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075440" y="1011489"/>
              <a:ext cx="3720582" cy="5536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9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、焦距与对角线视角关系</a:t>
            </a:r>
          </a:p>
        </p:txBody>
      </p:sp>
    </p:spTree>
    <p:extLst>
      <p:ext uri="{BB962C8B-B14F-4D97-AF65-F5344CB8AC3E}">
        <p14:creationId xmlns:p14="http://schemas.microsoft.com/office/powerpoint/2010/main" val="490442563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77953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表示镜头的最大光圈系数的数值，有些镜头也标注出其最小光圈系数。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10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、光圈参数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9A8A489B-0052-61BC-4C37-FCD53856BC78}"/>
              </a:ext>
            </a:extLst>
          </p:cNvPr>
          <p:cNvGrpSpPr/>
          <p:nvPr/>
        </p:nvGrpSpPr>
        <p:grpSpPr>
          <a:xfrm>
            <a:off x="942560" y="1977887"/>
            <a:ext cx="10306880" cy="4204252"/>
            <a:chOff x="942560" y="1977887"/>
            <a:chExt cx="10306880" cy="4204252"/>
          </a:xfrm>
        </p:grpSpPr>
        <p:pic>
          <p:nvPicPr>
            <p:cNvPr id="6146" name="Picture 2">
              <a:extLst>
                <a:ext uri="{FF2B5EF4-FFF2-40B4-BE49-F238E27FC236}">
                  <a16:creationId xmlns:a16="http://schemas.microsoft.com/office/drawing/2014/main" id="{E469D482-6837-DD51-71D8-ABE3BBE48B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42560" y="1977887"/>
              <a:ext cx="6306378" cy="420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直接箭头连接符 3">
              <a:extLst>
                <a:ext uri="{FF2B5EF4-FFF2-40B4-BE49-F238E27FC236}">
                  <a16:creationId xmlns:a16="http://schemas.microsoft.com/office/drawing/2014/main" id="{58B002D1-971C-C23C-9CB1-9D254CD128B5}"/>
                </a:ext>
              </a:extLst>
            </p:cNvPr>
            <p:cNvCxnSpPr/>
            <p:nvPr/>
          </p:nvCxnSpPr>
          <p:spPr>
            <a:xfrm>
              <a:off x="5844209" y="3150704"/>
              <a:ext cx="2375452" cy="113306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2AAC058B-9C27-9EED-92DB-7C6CD08AA464}"/>
                </a:ext>
              </a:extLst>
            </p:cNvPr>
            <p:cNvSpPr txBox="1"/>
            <p:nvPr/>
          </p:nvSpPr>
          <p:spPr>
            <a:xfrm>
              <a:off x="8392568" y="4022155"/>
              <a:ext cx="2856872" cy="52322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思源黑体 CN Medium" panose="020b0600000000000000" pitchFamily="34" charset="-122"/>
                  <a:ea typeface="思源黑体 CN Medium" panose="020b0600000000000000" pitchFamily="34" charset="-122"/>
                </a:rPr>
                <a:t>此镜头光圈：</a:t>
              </a:r>
              <a:r>
                <a:rPr lang="en-US" altLang="zh-CN" sz="2800">
                  <a:latin typeface="思源黑体 CN Medium" panose="020b0600000000000000" pitchFamily="34" charset="-122"/>
                  <a:ea typeface="思源黑体 CN Medium" panose="020b0600000000000000" pitchFamily="34" charset="-122"/>
                </a:rPr>
                <a:t>2.8</a:t>
              </a:r>
              <a:endParaRPr lang="zh-CN" altLang="en-US" sz="2800">
                <a:latin typeface="思源黑体 CN Medium" panose="020b0600000000000000" pitchFamily="34" charset="-122"/>
                <a:ea typeface="思源黑体 CN Medium" panose="020b0600000000000000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7116142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7271345" cy="576551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EF</a:t>
            </a:r>
            <a:r>
              <a:rPr lang="zh-CN" altLang="en-US" sz="2400">
                <a:latin typeface="+mj-ea"/>
                <a:ea typeface="+mj-ea"/>
              </a:rPr>
              <a:t>代表</a:t>
            </a:r>
            <a:r>
              <a:rPr lang="en-US" altLang="zh-CN" sz="2400">
                <a:latin typeface="+mj-ea"/>
                <a:ea typeface="+mj-ea"/>
              </a:rPr>
              <a:t>Electro Focus</a:t>
            </a:r>
            <a:r>
              <a:rPr lang="zh-CN" altLang="en-US" sz="2400">
                <a:latin typeface="+mj-ea"/>
                <a:ea typeface="+mj-ea"/>
              </a:rPr>
              <a:t>（电子对焦），是佳能</a:t>
            </a:r>
            <a:r>
              <a:rPr lang="en-US" altLang="zh-CN" sz="2400">
                <a:latin typeface="+mj-ea"/>
                <a:ea typeface="+mj-ea"/>
              </a:rPr>
              <a:t>EOS</a:t>
            </a:r>
            <a:r>
              <a:rPr lang="zh-CN" altLang="en-US" sz="2400">
                <a:latin typeface="+mj-ea"/>
                <a:ea typeface="+mj-ea"/>
              </a:rPr>
              <a:t>相机的卡口名称，也是</a:t>
            </a:r>
            <a:r>
              <a:rPr lang="en-US" altLang="zh-CN" sz="2400">
                <a:latin typeface="+mj-ea"/>
                <a:ea typeface="+mj-ea"/>
              </a:rPr>
              <a:t>EOS</a:t>
            </a:r>
            <a:r>
              <a:rPr lang="zh-CN" altLang="en-US" sz="2400">
                <a:latin typeface="+mj-ea"/>
                <a:ea typeface="+mj-ea"/>
              </a:rPr>
              <a:t>原厂镜头的系列名称。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24-70mm</a:t>
            </a:r>
            <a:r>
              <a:rPr lang="zh-CN" altLang="en-US" sz="2400">
                <a:latin typeface="+mj-ea"/>
                <a:ea typeface="+mj-ea"/>
              </a:rPr>
              <a:t>：表示这个镜头的焦距范围，</a:t>
            </a:r>
            <a:r>
              <a:rPr lang="en-US" altLang="zh-CN" sz="2400">
                <a:latin typeface="+mj-ea"/>
                <a:ea typeface="+mj-ea"/>
              </a:rPr>
              <a:t>24-70mm</a:t>
            </a:r>
            <a:r>
              <a:rPr lang="zh-CN" altLang="en-US" sz="2400">
                <a:latin typeface="+mj-ea"/>
                <a:ea typeface="+mj-ea"/>
              </a:rPr>
              <a:t>这个焦距属于标准变焦镜头，覆盖了从广角到中远摄焦段。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L</a:t>
            </a:r>
            <a:r>
              <a:rPr lang="zh-CN" altLang="en-US" sz="2400">
                <a:latin typeface="+mj-ea"/>
                <a:ea typeface="+mj-ea"/>
              </a:rPr>
              <a:t>：</a:t>
            </a:r>
            <a:r>
              <a:rPr lang="en-US" altLang="zh-CN" sz="2400">
                <a:latin typeface="+mj-ea"/>
                <a:ea typeface="+mj-ea"/>
              </a:rPr>
              <a:t>L</a:t>
            </a:r>
            <a:r>
              <a:rPr lang="zh-CN" altLang="en-US" sz="2400">
                <a:latin typeface="+mj-ea"/>
                <a:ea typeface="+mj-ea"/>
              </a:rPr>
              <a:t>镜头是佳能的高端镜头系列。佳能自己对这个红色“</a:t>
            </a:r>
            <a:r>
              <a:rPr lang="en-US" altLang="zh-CN" sz="2400">
                <a:latin typeface="+mj-ea"/>
                <a:ea typeface="+mj-ea"/>
              </a:rPr>
              <a:t>L”</a:t>
            </a:r>
            <a:r>
              <a:rPr lang="zh-CN" altLang="en-US" sz="2400">
                <a:latin typeface="+mj-ea"/>
                <a:ea typeface="+mj-ea"/>
              </a:rPr>
              <a:t>的解释是一个非常简单的单词：</a:t>
            </a:r>
            <a:r>
              <a:rPr lang="en-US" altLang="zh-CN" sz="2400">
                <a:latin typeface="+mj-ea"/>
                <a:ea typeface="+mj-ea"/>
              </a:rPr>
              <a:t>Luxury</a:t>
            </a:r>
            <a:r>
              <a:rPr lang="zh-CN" altLang="en-US" sz="2400">
                <a:latin typeface="+mj-ea"/>
                <a:ea typeface="+mj-ea"/>
              </a:rPr>
              <a:t>（奢侈）。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USM</a:t>
            </a:r>
            <a:r>
              <a:rPr lang="zh-CN" altLang="en-US" sz="2400">
                <a:latin typeface="+mj-ea"/>
                <a:ea typeface="+mj-ea"/>
              </a:rPr>
              <a:t>：表示这个镜头采用的是环形</a:t>
            </a:r>
            <a:r>
              <a:rPr lang="en-US" altLang="zh-CN" sz="2400">
                <a:latin typeface="+mj-ea"/>
                <a:ea typeface="+mj-ea"/>
              </a:rPr>
              <a:t>USM</a:t>
            </a:r>
            <a:r>
              <a:rPr lang="zh-CN" altLang="en-US" sz="2400">
                <a:latin typeface="+mj-ea"/>
                <a:ea typeface="+mj-ea"/>
              </a:rPr>
              <a:t>超声波马达驱动对焦，速度快，噪音低。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694" y="309855"/>
            <a:ext cx="8657974" cy="535531"/>
          </a:xfrm>
        </p:spPr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、以佳能</a:t>
            </a:r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24-70mm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 </a:t>
            </a:r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F/2.8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镜头为例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F1AC8A97-FA08-6E86-EBCB-0194B805D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49" b="6666"/>
          <a:stretch>
            <a:fillRect/>
          </a:stretch>
        </p:blipFill>
        <p:spPr bwMode="auto">
          <a:xfrm>
            <a:off x="7975660" y="1401759"/>
            <a:ext cx="3932016" cy="405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247631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1266876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镜头基础分类：定焦镜头、变焦镜头；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按照焦段分类：一般分为超广角、广角、标准、中焦、中长焦、长焦、超长焦等。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694" y="309855"/>
            <a:ext cx="8657974" cy="535531"/>
          </a:xfrm>
        </p:spPr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、单反镜头分类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D20A299F-3B7C-CA81-F453-1FC7BB42DF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01"/>
          <a:stretch>
            <a:fillRect/>
          </a:stretch>
        </p:blipFill>
        <p:spPr bwMode="auto">
          <a:xfrm>
            <a:off x="1496346" y="2285667"/>
            <a:ext cx="9199308" cy="428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656412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https://d.book118.com/305320133211011120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">
      <a:dk1>
        <a:sysClr val="windowText" lastClr="000000"/>
      </a:dk1>
      <a:lt1>
        <a:sysClr val="window" lastClr="FFFFFF"/>
      </a:lt1>
      <a:dk2>
        <a:srgbClr val="44546A"/>
      </a:dk2>
      <a:lt2>
        <a:srgbClr val="F8F7F6"/>
      </a:lt2>
      <a:accent1>
        <a:srgbClr val="D90944"/>
      </a:accent1>
      <a:accent2>
        <a:srgbClr val="2D4997"/>
      </a:accent2>
      <a:accent3>
        <a:srgbClr val="5188E1"/>
      </a:accent3>
      <a:accent4>
        <a:srgbClr val="F65083"/>
      </a:accent4>
      <a:accent5>
        <a:srgbClr val="FFFFFF"/>
      </a:accent5>
      <a:accent6>
        <a:srgbClr val="FFFFFF"/>
      </a:accent6>
      <a:hlink>
        <a:srgbClr val="FFFFFF"/>
      </a:hlink>
      <a:folHlink>
        <a:srgbClr val="FFFFFF"/>
      </a:folHlink>
    </a:clrScheme>
    <a:fontScheme name="自定义 7">
      <a:majorFont>
        <a:latin typeface="Segoe UI"/>
        <a:ea typeface="微软雅黑"/>
        <a:cs typeface="Arial"/>
      </a:majorFont>
      <a:minorFont>
        <a:latin typeface="Calibri"/>
        <a:ea typeface="微软雅黑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Segoe UI</vt:lpstr>
      <vt:lpstr>微软雅黑</vt:lpstr>
      <vt:lpstr>微软雅黑 Light</vt:lpstr>
      <vt:lpstr>思源黑体 CN Regular</vt:lpstr>
      <vt:lpstr>Calibri Light</vt:lpstr>
      <vt:lpstr>Wingdings</vt:lpstr>
      <vt:lpstr>思源黑体 CN Medium</vt:lpstr>
      <vt:lpstr>思源黑体 CN Light</vt:lpstr>
      <vt:lpstr>Office Theme</vt:lpstr>
      <vt:lpstr>PowerPoint Presentation</vt:lpstr>
      <vt:lpstr>1、单反镜头</vt:lpstr>
      <vt:lpstr>2、透镜</vt:lpstr>
      <vt:lpstr>3、光圈叶片</vt:lpstr>
      <vt:lpstr>4、变焦环</vt:lpstr>
      <vt:lpstr>5、对焦环</vt:lpstr>
      <vt:lpstr>6、距离刻度</vt:lpstr>
      <vt:lpstr>7、单反相机镜头参数</vt:lpstr>
      <vt:lpstr>8、焦距参数</vt:lpstr>
      <vt:lpstr>9、焦距与对角线视角关系</vt:lpstr>
      <vt:lpstr>10、光圈参数</vt:lpstr>
      <vt:lpstr>11、以佳能24-70mm F/2.8镜头为例</vt:lpstr>
      <vt:lpstr>12、单反镜头分类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2024-09-23T02:45:17.764</cp:lastPrinted>
  <dcterms:created xsi:type="dcterms:W3CDTF">2024-09-22T18:45:17Z</dcterms:created>
  <dcterms:modified xsi:type="dcterms:W3CDTF">2024-09-22T18:45:19Z</dcterms:modified>
</cp:coreProperties>
</file>