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A1DEB-B6E6-43D0-A9F1-FA32186CC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C5623-FF71-4DFE-ACEE-CFE7019D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8B518-829F-4213-8561-E5898CC0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BC1D9-C02F-4839-B9AC-21F6CC7C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43A79-4974-4438-A575-988AB4904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1C745-0302-4073-904F-3B26424F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541A3-85CA-401C-A0E3-59BC91B3B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178E4-0868-4D0A-8AF1-0AE5CDE30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1FB91-C82B-478B-A99C-19F89A11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5230D-BF28-4965-B105-D69AAB49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F6D23-DF7F-4ED5-B7BC-B9BA3553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file:///D:\qq&#25991;&#20214;\712321467\Image\C2C\Image2\%7b75232B38-A165-1FB7-499C-2E1C792CACB5%7d.png" TargetMode="External" /><Relationship Id="rId31" Type="http://schemas.openxmlformats.org/officeDocument/2006/relationships/image" Target="../media/image1.png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31" r:link="rId3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0.jpeg" /><Relationship Id="rId11" Type="http://schemas.openxmlformats.org/officeDocument/2006/relationships/image" Target="../media/image11.jpe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jpeg" /><Relationship Id="rId3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image" Target="../media/image29.png" /><Relationship Id="rId11" Type="http://schemas.openxmlformats.org/officeDocument/2006/relationships/image" Target="../media/image30.png" /><Relationship Id="rId12" Type="http://schemas.openxmlformats.org/officeDocument/2006/relationships/image" Target="../media/image20.jpe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26.png" /><Relationship Id="rId8" Type="http://schemas.openxmlformats.org/officeDocument/2006/relationships/image" Target="../media/image27.png" /><Relationship Id="rId9" Type="http://schemas.openxmlformats.org/officeDocument/2006/relationships/image" Target="../media/image2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3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32.jpe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3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34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5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212010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A4D5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/>
          <p:cNvSpPr txBox="1"/>
          <p:nvPr/>
        </p:nvSpPr>
        <p:spPr>
          <a:xfrm>
            <a:off x="0" y="0"/>
            <a:ext cx="1191" cy="1191"/>
          </a:xfrm>
          <a:prstGeom prst="rect">
            <a:avLst/>
          </a:prstGeom>
          <a:solidFill>
            <a:srgbClr val="3C8178"/>
          </a:solidFill>
          <a:ln w="9525">
            <a:solidFill>
              <a:srgbClr val="1E403C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3260000">
            <a:off x="3704590" y="-1502410"/>
            <a:ext cx="3617595" cy="4262120"/>
          </a:xfrm>
          <a:prstGeom prst="rect">
            <a:avLst/>
          </a:prstGeom>
        </p:spPr>
      </p:pic>
      <p:pic>
        <p:nvPicPr>
          <p:cNvPr id="4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341" y="7195"/>
            <a:ext cx="3018161" cy="2916072"/>
          </a:xfrm>
          <a:prstGeom prst="rect">
            <a:avLst/>
          </a:prstGeom>
        </p:spPr>
      </p:pic>
      <p:pic>
        <p:nvPicPr>
          <p:cNvPr id="5" name="图片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1097" y="6382"/>
            <a:ext cx="4251436" cy="2524887"/>
          </a:xfrm>
          <a:prstGeom prst="rect">
            <a:avLst/>
          </a:prstGeom>
        </p:spPr>
      </p:pic>
      <p:pic>
        <p:nvPicPr>
          <p:cNvPr id="6" name="图片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0" y="3380927"/>
            <a:ext cx="3157566" cy="3112570"/>
          </a:xfrm>
          <a:prstGeom prst="rect">
            <a:avLst/>
          </a:prstGeom>
        </p:spPr>
      </p:pic>
      <p:pic>
        <p:nvPicPr>
          <p:cNvPr id="7" name="图片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700000">
            <a:off x="3186435" y="4757924"/>
            <a:ext cx="1288579" cy="1444681"/>
          </a:xfrm>
          <a:prstGeom prst="rect">
            <a:avLst/>
          </a:prstGeom>
        </p:spPr>
      </p:pic>
      <p:pic>
        <p:nvPicPr>
          <p:cNvPr id="8" name="图片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2105" y="3573542"/>
            <a:ext cx="3298312" cy="2727326"/>
          </a:xfrm>
          <a:prstGeom prst="rect">
            <a:avLst/>
          </a:prstGeom>
        </p:spPr>
      </p:pic>
      <p:pic>
        <p:nvPicPr>
          <p:cNvPr id="9" name="图片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80660" y="475628"/>
            <a:ext cx="3298312" cy="2727326"/>
          </a:xfrm>
          <a:prstGeom prst="rect">
            <a:avLst/>
          </a:prstGeom>
        </p:spPr>
      </p:pic>
      <p:pic>
        <p:nvPicPr>
          <p:cNvPr id="10" name="图片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9262" y="101879"/>
            <a:ext cx="3298312" cy="2727326"/>
          </a:xfrm>
          <a:prstGeom prst="rect">
            <a:avLst/>
          </a:prstGeom>
        </p:spPr>
      </p:pic>
      <p:pic>
        <p:nvPicPr>
          <p:cNvPr id="11" name="图片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2236" y="2480332"/>
            <a:ext cx="384022" cy="319326"/>
          </a:xfrm>
          <a:prstGeom prst="rect">
            <a:avLst/>
          </a:prstGeom>
        </p:spPr>
      </p:pic>
      <p:pic>
        <p:nvPicPr>
          <p:cNvPr id="12" name="图片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63908" y="2531300"/>
            <a:ext cx="441002" cy="439815"/>
          </a:xfrm>
          <a:prstGeom prst="rect">
            <a:avLst/>
          </a:prstGeom>
        </p:spPr>
      </p:pic>
      <p:sp>
        <p:nvSpPr>
          <p:cNvPr id="13" name="文本1"/>
          <p:cNvSpPr txBox="1"/>
          <p:nvPr/>
        </p:nvSpPr>
        <p:spPr>
          <a:xfrm>
            <a:off x="3484800" y="4356000"/>
            <a:ext cx="2495940" cy="56490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</a:p>
        </p:txBody>
      </p:sp>
      <p:sp>
        <p:nvSpPr>
          <p:cNvPr id="14" name="文本2"/>
          <p:cNvSpPr txBox="1"/>
          <p:nvPr/>
        </p:nvSpPr>
        <p:spPr>
          <a:xfrm>
            <a:off x="6268422" y="569338"/>
            <a:ext cx="4896964" cy="1792329"/>
          </a:xfrm>
          <a:prstGeom prst="rect">
            <a:avLst/>
          </a:prstGeom>
          <a:noFill/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1600" b="1" i="0">
                <a:solidFill>
                  <a:srgbClr val="000000"/>
                </a:solidFill>
                <a:latin typeface="华文中宋"/>
                <a:ea typeface="华文中宋"/>
              </a:rPr>
              <a:t> </a:t>
            </a:r>
            <a:r>
              <a:rPr lang="zh-CN" altLang="en-US" sz="4200" b="1" i="0">
                <a:solidFill>
                  <a:srgbClr val="000000"/>
                </a:solidFill>
                <a:latin typeface="华文中宋"/>
                <a:ea typeface="华文中宋"/>
              </a:rPr>
              <a:t>回 忆 鲁 迅 先 生</a:t>
            </a:r>
            <a:endParaRPr lang="zh-CN" altLang="en-US" sz="4200" b="1" i="0">
              <a:solidFill>
                <a:srgbClr val="000000"/>
              </a:solidFill>
              <a:latin typeface="华文中宋"/>
              <a:ea typeface="华文中宋"/>
            </a:endParaRPr>
          </a:p>
        </p:txBody>
      </p:sp>
      <p:sp>
        <p:nvSpPr>
          <p:cNvPr id="15" name="文本3"/>
          <p:cNvSpPr txBox="1"/>
          <p:nvPr/>
        </p:nvSpPr>
        <p:spPr>
          <a:xfrm>
            <a:off x="9128179" y="2286381"/>
            <a:ext cx="1985836" cy="1272471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500" b="1" i="0">
                <a:solidFill>
                  <a:srgbClr val="000000"/>
                </a:solidFill>
                <a:latin typeface="华文行楷"/>
                <a:ea typeface="华文行楷"/>
              </a:rPr>
              <a:t>萧    红</a:t>
            </a:r>
            <a:endParaRPr lang="zh-CN" altLang="en-US" sz="3500" b="1" i="0">
              <a:solidFill>
                <a:srgbClr val="000000"/>
              </a:solidFill>
              <a:latin typeface="华文行楷"/>
              <a:ea typeface="华文行楷"/>
            </a:endParaRPr>
          </a:p>
        </p:txBody>
      </p:sp>
      <p:pic>
        <p:nvPicPr>
          <p:cNvPr id="16" name="图片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68809" y="380676"/>
            <a:ext cx="4321178" cy="6096638"/>
          </a:xfrm>
          <a:prstGeom prst="ellipse">
            <a:avLst/>
          </a:prstGeom>
          <a:ln w="95250">
            <a:solidFill>
              <a:srgbClr val="FFFFFF"/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图片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36395" y="3949275"/>
            <a:ext cx="2391794" cy="2811008"/>
          </a:xfrm>
          <a:prstGeom prst="ellipse">
            <a:avLst/>
          </a:prstGeom>
          <a:ln w="95250">
            <a:solidFill>
              <a:srgbClr val="FFFFFF"/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8" name="文本4"/>
          <p:cNvSpPr txBox="1"/>
          <p:nvPr/>
        </p:nvSpPr>
        <p:spPr>
          <a:xfrm>
            <a:off x="7114670" y="3141412"/>
            <a:ext cx="4826746" cy="59610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1" y="1519767"/>
            <a:ext cx="5202767" cy="3636433"/>
          </a:xfrm>
          <a:prstGeom prst="rect">
            <a:avLst/>
          </a:prstGeom>
        </p:spPr>
      </p:pic>
      <p:pic>
        <p:nvPicPr>
          <p:cNvPr id="3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4084" y="1519767"/>
            <a:ext cx="5319183" cy="363643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A4D5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/>
          <p:cNvSpPr txBox="1"/>
          <p:nvPr/>
        </p:nvSpPr>
        <p:spPr>
          <a:xfrm>
            <a:off x="0" y="0"/>
            <a:ext cx="1191" cy="1191"/>
          </a:xfrm>
          <a:prstGeom prst="rect">
            <a:avLst/>
          </a:prstGeom>
          <a:solidFill>
            <a:srgbClr val="3C8178"/>
          </a:solidFill>
          <a:ln w="9525">
            <a:solidFill>
              <a:srgbClr val="1E403C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</a:p>
        </p:txBody>
      </p:sp>
      <p:pic>
        <p:nvPicPr>
          <p:cNvPr id="3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133" y="189300"/>
            <a:ext cx="5086350" cy="6387703"/>
          </a:xfrm>
          <a:prstGeom prst="ellipse">
            <a:avLst/>
          </a:prstGeom>
          <a:ln w="95250">
            <a:solidFill>
              <a:srgbClr val="FFFFFF"/>
            </a:solidFill>
          </a:ln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文本1"/>
          <p:cNvSpPr txBox="1"/>
          <p:nvPr/>
        </p:nvSpPr>
        <p:spPr>
          <a:xfrm>
            <a:off x="227486" y="387706"/>
            <a:ext cx="6687188" cy="2246633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735" b="1" i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    大家心中的鲁迅是什么形象呢？沉着？严厉？倔强？果敢？说说你心中的鲁迅形象。</a:t>
            </a:r>
            <a:endParaRPr lang="zh-CN" altLang="en-US" sz="3735" b="1" i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0293" y="3323968"/>
            <a:ext cx="4061879" cy="324599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879072" y="479488"/>
            <a:ext cx="10868025" cy="520258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300" b="0" i="0">
                <a:solidFill>
                  <a:srgbClr val="000000"/>
                </a:solidFill>
                <a:latin typeface="Microsoft YaHei UI" panose="020b0503020204020204" charset="-122"/>
                <a:ea typeface="Microsoft YaHei UI" panose="020b0503020204020204" charset="-122"/>
              </a:rPr>
              <a:t>       在人们的心目中，鲁迅是中国现代文学史上的一座主碑，是文艺家、思想家、战士，是人们景仰的诗人。而鲁迅作为平凡的普通人的生活却被人们忽略，其个人生活亦很少有人涉及。萧红的回忆性散文《回忆鲁迅先生》则填补了这一空白，它从日常生活细节出发细腻而动人地展现了鲁迅伟大而平凡的生活。</a:t>
            </a:r>
            <a:endParaRPr lang="zh-CN" altLang="en-US" sz="3300" b="0" i="0">
              <a:solidFill>
                <a:srgbClr val="000000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  <a:p>
            <a:pPr marL="0" algn="l"/>
            <a:r>
              <a:rPr lang="zh-CN" altLang="en-US" sz="3300" b="0" i="0">
                <a:solidFill>
                  <a:srgbClr val="000000"/>
                </a:solidFill>
                <a:latin typeface="Microsoft YaHei UI" panose="020b0503020204020204" charset="-122"/>
                <a:ea typeface="Microsoft YaHei UI" panose="020b0503020204020204" charset="-122"/>
              </a:rPr>
              <a:t>       因此本文也被看作是所有写鲁迅先生文章中的“上乘之作”。</a:t>
            </a:r>
            <a:endParaRPr lang="zh-CN" altLang="en-US" sz="3300" b="0" i="0">
              <a:solidFill>
                <a:srgbClr val="000000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4731174" y="549487"/>
            <a:ext cx="2267585" cy="73130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735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作者名片</a:t>
            </a:r>
            <a:endParaRPr lang="zh-CN" altLang="en-US" sz="3735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4967097" y="1489291"/>
            <a:ext cx="6968702" cy="458846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200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3200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萧红</a:t>
            </a:r>
            <a:r>
              <a:rPr lang="zh-CN" altLang="en-US" sz="3200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(1911—1942)，原名张迺莹，1911年出生于黑龙江省呼兰县一个地主家庭，幼年丧母。1930年为了反抗父母包办婚姻离家出走，流浪各地，1942年病逝于香港九龙。主要作品有长篇小说</a:t>
            </a:r>
            <a:r>
              <a:rPr lang="zh-CN" altLang="en-US" sz="3200" b="1" i="0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《生死场》《呼兰河传》</a:t>
            </a:r>
            <a:r>
              <a:rPr lang="zh-CN" altLang="en-US" sz="3200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，散文集</a:t>
            </a:r>
            <a:r>
              <a:rPr lang="zh-CN" altLang="en-US" sz="3200" b="1" i="0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《牛车上》</a:t>
            </a:r>
            <a:r>
              <a:rPr lang="zh-CN" altLang="en-US" sz="3200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等。</a:t>
            </a:r>
            <a:endParaRPr lang="zh-CN" altLang="en-US" sz="3200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4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47" y="1610516"/>
            <a:ext cx="4318235" cy="35750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427" y="904875"/>
            <a:ext cx="4048125" cy="5048250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4501696" y="244354"/>
            <a:ext cx="7572375" cy="4884039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7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   萧红对鲁迅的感情非常深厚。1934年，萧红与萧军从青岛来到上海投奔鲁迅，鲁迅热心地接待了这两位贫困、寂寞的文学青年。萧红后来在给萧军的信中说：“我们刚来到上海的时候，另外不认识更多的一个人了，在冷清清的亭子间里读着他的信，只有他，安慰着两个漂泊的灵魂……”鲁迅在他自费出版的“奴隶丛书”中出版了萧军的一部小说和萧红的《生死场》，并亲自为之作序。自此以后，鲁迅对他们来说无异于思想上、创作上、生活上的良师益友。特别对于萧红，鲁迅及夫人许广平所流露出的亲情和友情，抚慰着萧红孤寂的受过挫折的心灵。</a:t>
            </a:r>
            <a:endParaRPr lang="zh-CN" altLang="en-US" sz="27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4501582" y="5204412"/>
            <a:ext cx="7572375" cy="58162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</a:p>
        </p:txBody>
      </p:sp>
      <p:sp>
        <p:nvSpPr>
          <p:cNvPr id="5" name="文本3"/>
          <p:cNvSpPr txBox="1"/>
          <p:nvPr/>
        </p:nvSpPr>
        <p:spPr>
          <a:xfrm>
            <a:off x="1758124" y="99898"/>
            <a:ext cx="2124075" cy="731298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735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背景链接</a:t>
            </a:r>
            <a:endParaRPr lang="zh-CN" altLang="en-US" sz="3735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779357" y="1212003"/>
            <a:ext cx="10708852" cy="426319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在林林总总的鲁迅回忆录中，萧红的《回忆鲁迅先生》是一枝独秀。它不仅是鲁迅回忆录中的珍品，而且可谓是中国现代怀人散文的楷范。由于作者萧红跟回忆对象鲁迅之间有着直接交往，对回忆对象充满着缅怀崇敬之情，素材又来自于亲历、亲闻、亲见，因此作品不仅富于史传性，而且也富于文学性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/>
          <p:cNvSpPr txBox="1"/>
          <p:nvPr/>
        </p:nvSpPr>
        <p:spPr>
          <a:xfrm>
            <a:off x="3315081" y="460067"/>
            <a:ext cx="5088265" cy="879558"/>
          </a:xfrm>
          <a:custGeom>
            <a:gdLst>
              <a:gd name="connsiteX0" fmla="*/ 146593 w 5088265"/>
              <a:gd name="connsiteY0" fmla="*/ 0 h 879558"/>
              <a:gd name="connsiteX1" fmla="*/ 4941672 w 5088265"/>
              <a:gd name="connsiteY1" fmla="*/ 0 h 879558"/>
              <a:gd name="connsiteX2" fmla="*/ 5022633 w 5088265"/>
              <a:gd name="connsiteY2" fmla="*/ 0 h 879558"/>
              <a:gd name="connsiteX3" fmla="*/ 5088264 w 5088265"/>
              <a:gd name="connsiteY3" fmla="*/ 732965 h 879558"/>
              <a:gd name="connsiteX4" fmla="*/ 5088264 w 5088265"/>
              <a:gd name="connsiteY4" fmla="*/ 813926 h 879558"/>
              <a:gd name="connsiteX5" fmla="*/ 146593 w 5088265"/>
              <a:gd name="connsiteY5" fmla="*/ 879558 h 879558"/>
              <a:gd name="connsiteX6" fmla="*/ 107714 w 5088265"/>
              <a:gd name="connsiteY6" fmla="*/ 879558 h 879558"/>
              <a:gd name="connsiteX7" fmla="*/ 15445 w 5088265"/>
              <a:gd name="connsiteY7" fmla="*/ 809130 h 879558"/>
              <a:gd name="connsiteX8" fmla="*/ 0 w 5088265"/>
              <a:gd name="connsiteY8" fmla="*/ 146593 h 879558"/>
              <a:gd name="connsiteX9" fmla="*/ 0 w 5088265"/>
              <a:gd name="connsiteY9" fmla="*/ 65632 h 8795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88264" h="879558">
                <a:moveTo>
                  <a:pt x="146593" y="0"/>
                </a:moveTo>
                <a:lnTo>
                  <a:pt x="4941672" y="0"/>
                </a:lnTo>
                <a:cubicBezTo>
                  <a:pt x="5022633" y="0"/>
                  <a:pt x="5088264" y="65632"/>
                  <a:pt x="5088264" y="146593"/>
                </a:cubicBezTo>
                <a:lnTo>
                  <a:pt x="5088264" y="732965"/>
                </a:lnTo>
                <a:cubicBezTo>
                  <a:pt x="5088264" y="813926"/>
                  <a:pt x="5022633" y="879558"/>
                  <a:pt x="4941672" y="879558"/>
                </a:cubicBezTo>
                <a:lnTo>
                  <a:pt x="146593" y="879558"/>
                </a:lnTo>
                <a:cubicBezTo>
                  <a:pt x="107714" y="879558"/>
                  <a:pt x="70428" y="864113"/>
                  <a:pt x="42936" y="836621"/>
                </a:cubicBezTo>
                <a:cubicBezTo>
                  <a:pt x="15445" y="809130"/>
                  <a:pt x="0" y="771844"/>
                  <a:pt x="0" y="732965"/>
                </a:cubicBezTo>
                <a:lnTo>
                  <a:pt x="0" y="146593"/>
                </a:lnTo>
                <a:cubicBezTo>
                  <a:pt x="0" y="65632"/>
                  <a:pt x="65632" y="0"/>
                  <a:pt x="146593" y="0"/>
                </a:cubicBezTo>
                <a:close/>
              </a:path>
            </a:pathLst>
          </a:custGeom>
          <a:solidFill>
            <a:srgbClr val="7BE1A4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3B00FF"/>
                </a:solidFill>
                <a:latin typeface="微软雅黑" panose="020b0503020204020204" charset="-122"/>
                <a:ea typeface="微软雅黑" panose="020b0503020204020204" charset="-122"/>
              </a:rPr>
              <a:t>初读课文，扫清文字障碍</a:t>
            </a:r>
            <a:endParaRPr lang="zh-CN" altLang="en-US" sz="3200" b="1" i="0">
              <a:solidFill>
                <a:srgbClr val="3B00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3" name="汉字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050" y="1912934"/>
            <a:ext cx="1809724" cy="1312050"/>
          </a:xfrm>
          <a:prstGeom prst="rect">
            <a:avLst/>
          </a:prstGeom>
        </p:spPr>
      </p:pic>
      <p:pic>
        <p:nvPicPr>
          <p:cNvPr id="4" name="汉字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1536" y="1934528"/>
            <a:ext cx="1843580" cy="1336596"/>
          </a:xfrm>
          <a:prstGeom prst="rect">
            <a:avLst/>
          </a:prstGeom>
        </p:spPr>
      </p:pic>
      <p:pic>
        <p:nvPicPr>
          <p:cNvPr id="5" name="汉字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8618" y="1970141"/>
            <a:ext cx="1758998" cy="1275274"/>
          </a:xfrm>
          <a:prstGeom prst="rect">
            <a:avLst/>
          </a:prstGeom>
        </p:spPr>
      </p:pic>
      <p:pic>
        <p:nvPicPr>
          <p:cNvPr id="6" name="汉字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314" y="1960074"/>
            <a:ext cx="1772806" cy="1285284"/>
          </a:xfrm>
          <a:prstGeom prst="rect">
            <a:avLst/>
          </a:prstGeom>
        </p:spPr>
      </p:pic>
      <p:pic>
        <p:nvPicPr>
          <p:cNvPr id="7" name="汉字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1314" y="1980267"/>
            <a:ext cx="1904750" cy="1380944"/>
          </a:xfrm>
          <a:prstGeom prst="rect">
            <a:avLst/>
          </a:prstGeom>
        </p:spPr>
      </p:pic>
      <p:pic>
        <p:nvPicPr>
          <p:cNvPr id="8" name="汉字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6704" y="3483788"/>
            <a:ext cx="1866900" cy="1353502"/>
          </a:xfrm>
          <a:prstGeom prst="rect">
            <a:avLst/>
          </a:prstGeom>
        </p:spPr>
      </p:pic>
      <p:pic>
        <p:nvPicPr>
          <p:cNvPr id="9" name="汉字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1378" y="3513696"/>
            <a:ext cx="1784525" cy="1293781"/>
          </a:xfrm>
          <a:prstGeom prst="rect">
            <a:avLst/>
          </a:prstGeom>
        </p:spPr>
      </p:pic>
      <p:pic>
        <p:nvPicPr>
          <p:cNvPr id="10" name="汉字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00186" y="3513715"/>
            <a:ext cx="1815662" cy="1316355"/>
          </a:xfrm>
          <a:prstGeom prst="rect">
            <a:avLst/>
          </a:prstGeom>
        </p:spPr>
      </p:pic>
      <p:pic>
        <p:nvPicPr>
          <p:cNvPr id="11" name="汉字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63038" y="3483997"/>
            <a:ext cx="1866033" cy="1352874"/>
          </a:xfrm>
          <a:prstGeom prst="rect">
            <a:avLst/>
          </a:prstGeom>
        </p:spPr>
      </p:pic>
      <p:pic>
        <p:nvPicPr>
          <p:cNvPr id="12" name="汉字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698907" y="3361611"/>
            <a:ext cx="1815583" cy="13162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形状1"/>
          <p:cNvSpPr txBox="1"/>
          <p:nvPr/>
        </p:nvSpPr>
        <p:spPr>
          <a:xfrm>
            <a:off x="3572351" y="259251"/>
            <a:ext cx="4303059" cy="852493"/>
          </a:xfrm>
          <a:custGeom>
            <a:gdLst>
              <a:gd name="connsiteX0" fmla="*/ 142082 w 4303059"/>
              <a:gd name="connsiteY0" fmla="*/ 0 h 852493"/>
              <a:gd name="connsiteX1" fmla="*/ 4160977 w 4303059"/>
              <a:gd name="connsiteY1" fmla="*/ 0 h 852493"/>
              <a:gd name="connsiteX2" fmla="*/ 4239447 w 4303059"/>
              <a:gd name="connsiteY2" fmla="*/ 0 h 852493"/>
              <a:gd name="connsiteX3" fmla="*/ 4303059 w 4303059"/>
              <a:gd name="connsiteY3" fmla="*/ 710411 h 852493"/>
              <a:gd name="connsiteX4" fmla="*/ 4303059 w 4303059"/>
              <a:gd name="connsiteY4" fmla="*/ 788880 h 852493"/>
              <a:gd name="connsiteX5" fmla="*/ 142082 w 4303059"/>
              <a:gd name="connsiteY5" fmla="*/ 852493 h 852493"/>
              <a:gd name="connsiteX6" fmla="*/ 104400 w 4303059"/>
              <a:gd name="connsiteY6" fmla="*/ 852493 h 852493"/>
              <a:gd name="connsiteX7" fmla="*/ 14969 w 4303059"/>
              <a:gd name="connsiteY7" fmla="*/ 784232 h 852493"/>
              <a:gd name="connsiteX8" fmla="*/ 0 w 4303059"/>
              <a:gd name="connsiteY8" fmla="*/ 142082 h 852493"/>
              <a:gd name="connsiteX9" fmla="*/ 0 w 4303059"/>
              <a:gd name="connsiteY9" fmla="*/ 63612 h 8524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03059" h="852492">
                <a:moveTo>
                  <a:pt x="142082" y="0"/>
                </a:moveTo>
                <a:lnTo>
                  <a:pt x="4160977" y="0"/>
                </a:lnTo>
                <a:cubicBezTo>
                  <a:pt x="4239447" y="0"/>
                  <a:pt x="4303059" y="63612"/>
                  <a:pt x="4303059" y="142082"/>
                </a:cubicBezTo>
                <a:lnTo>
                  <a:pt x="4303059" y="710411"/>
                </a:lnTo>
                <a:cubicBezTo>
                  <a:pt x="4303059" y="788880"/>
                  <a:pt x="4239447" y="852493"/>
                  <a:pt x="4160977" y="852493"/>
                </a:cubicBezTo>
                <a:lnTo>
                  <a:pt x="142082" y="852493"/>
                </a:lnTo>
                <a:cubicBezTo>
                  <a:pt x="104400" y="852493"/>
                  <a:pt x="68260" y="837524"/>
                  <a:pt x="41615" y="810878"/>
                </a:cubicBezTo>
                <a:cubicBezTo>
                  <a:pt x="14969" y="784232"/>
                  <a:pt x="0" y="748093"/>
                  <a:pt x="0" y="710411"/>
                </a:cubicBezTo>
                <a:lnTo>
                  <a:pt x="0" y="142082"/>
                </a:lnTo>
                <a:cubicBezTo>
                  <a:pt x="0" y="63612"/>
                  <a:pt x="63612" y="0"/>
                  <a:pt x="142082" y="0"/>
                </a:cubicBezTo>
                <a:close/>
              </a:path>
            </a:pathLst>
          </a:custGeom>
          <a:solidFill>
            <a:srgbClr val="7BE1A4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理清文章思路</a:t>
            </a:r>
            <a:endParaRPr lang="zh-CN" altLang="en-US" sz="3200" b="1" i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1"/>
          <p:cNvSpPr txBox="1"/>
          <p:nvPr/>
        </p:nvSpPr>
        <p:spPr>
          <a:xfrm>
            <a:off x="706545" y="1404661"/>
            <a:ext cx="9080500" cy="59610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800" b="0" i="0">
                <a:solidFill>
                  <a:srgbClr val="3B00FF"/>
                </a:solidFill>
                <a:latin typeface="黑体" panose="02010609060101010101" charset="-122"/>
                <a:ea typeface="黑体" panose="02010609060101010101" charset="-122"/>
              </a:rPr>
              <a:t>请同学们认真阅读课文，标好段落序号并概括每个片段。</a:t>
            </a:r>
            <a:endParaRPr lang="zh-CN" altLang="en-US" sz="2800" b="0" i="0">
              <a:solidFill>
                <a:srgbClr val="3B00FF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785317" y="2260035"/>
            <a:ext cx="431800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   鲁迅的笑声是明朗的（1）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文本3"/>
          <p:cNvSpPr txBox="1"/>
          <p:nvPr/>
        </p:nvSpPr>
        <p:spPr>
          <a:xfrm>
            <a:off x="7002075" y="2259987"/>
            <a:ext cx="32067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鲁迅走路很轻捷（2）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文本4"/>
          <p:cNvSpPr txBox="1"/>
          <p:nvPr/>
        </p:nvSpPr>
        <p:spPr>
          <a:xfrm>
            <a:off x="1238260" y="2812532"/>
            <a:ext cx="400050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在鲁迅家里做客人（3-13）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5"/>
          <p:cNvSpPr txBox="1"/>
          <p:nvPr/>
        </p:nvSpPr>
        <p:spPr>
          <a:xfrm>
            <a:off x="7047757" y="2812561"/>
            <a:ext cx="44767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鲁迅和“我”开玩笑（14-17）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文本6"/>
          <p:cNvSpPr txBox="1"/>
          <p:nvPr/>
        </p:nvSpPr>
        <p:spPr>
          <a:xfrm>
            <a:off x="1238526" y="3365163"/>
            <a:ext cx="44767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天晴了，太阳出来了（18-23）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9" name="文本7"/>
          <p:cNvSpPr txBox="1"/>
          <p:nvPr/>
        </p:nvSpPr>
        <p:spPr>
          <a:xfrm>
            <a:off x="7002399" y="3365182"/>
            <a:ext cx="4159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鲁迅读青年的来信（24-26）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0" name="文本8"/>
          <p:cNvSpPr txBox="1"/>
          <p:nvPr/>
        </p:nvSpPr>
        <p:spPr>
          <a:xfrm>
            <a:off x="1238641" y="3917347"/>
            <a:ext cx="5429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鲁迅对待自己的原稿、校样（27-30）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" name="文本9"/>
          <p:cNvSpPr txBox="1"/>
          <p:nvPr/>
        </p:nvSpPr>
        <p:spPr>
          <a:xfrm>
            <a:off x="7047767" y="3917661"/>
            <a:ext cx="3524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许先生是忙的（31-34）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2" name="文本10"/>
          <p:cNvSpPr txBox="1"/>
          <p:nvPr/>
        </p:nvSpPr>
        <p:spPr>
          <a:xfrm>
            <a:off x="1200807" y="4470140"/>
            <a:ext cx="3524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夜里去看电影（35-40）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3" name="文本11"/>
          <p:cNvSpPr txBox="1"/>
          <p:nvPr/>
        </p:nvSpPr>
        <p:spPr>
          <a:xfrm>
            <a:off x="7040289" y="4470025"/>
            <a:ext cx="38417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鲁迅先生的休息（41-42）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4" name="文本12"/>
          <p:cNvSpPr txBox="1"/>
          <p:nvPr/>
        </p:nvSpPr>
        <p:spPr>
          <a:xfrm>
            <a:off x="1175690" y="5022437"/>
            <a:ext cx="38417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鲁迅待客和工作（43-54）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5" name="文本13"/>
          <p:cNvSpPr txBox="1"/>
          <p:nvPr/>
        </p:nvSpPr>
        <p:spPr>
          <a:xfrm>
            <a:off x="6889109" y="5022409"/>
            <a:ext cx="38417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“吃鱼丸”一事（55-60）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6" name="文本14"/>
          <p:cNvSpPr txBox="1"/>
          <p:nvPr/>
        </p:nvSpPr>
        <p:spPr>
          <a:xfrm>
            <a:off x="1200931" y="5574916"/>
            <a:ext cx="3524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鲁迅认真包书（61-63）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7" name="文本15"/>
          <p:cNvSpPr txBox="1"/>
          <p:nvPr/>
        </p:nvSpPr>
        <p:spPr>
          <a:xfrm>
            <a:off x="7047443" y="5574716"/>
            <a:ext cx="352425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带病拼命工作（64-67）</a:t>
            </a:r>
            <a:endParaRPr lang="zh-CN" altLang="en-US" sz="2500" b="0" i="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8" name="文本16"/>
          <p:cNvSpPr txBox="1"/>
          <p:nvPr/>
        </p:nvSpPr>
        <p:spPr>
          <a:xfrm>
            <a:off x="5412648" y="2812742"/>
            <a:ext cx="82550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详写</a:t>
            </a:r>
            <a:endParaRPr lang="zh-CN" altLang="en-US" sz="2500" b="0" i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9" name="文本17"/>
          <p:cNvSpPr txBox="1"/>
          <p:nvPr/>
        </p:nvSpPr>
        <p:spPr>
          <a:xfrm>
            <a:off x="5035934" y="5022275"/>
            <a:ext cx="82550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详写</a:t>
            </a:r>
            <a:endParaRPr lang="zh-CN" altLang="en-US" sz="2500" b="0" i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0" name="文本18"/>
          <p:cNvSpPr txBox="1"/>
          <p:nvPr/>
        </p:nvSpPr>
        <p:spPr>
          <a:xfrm>
            <a:off x="10571664" y="5574735"/>
            <a:ext cx="82550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详写</a:t>
            </a:r>
            <a:endParaRPr lang="zh-CN" altLang="en-US" sz="2500" b="0" i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1" name="文本19"/>
          <p:cNvSpPr txBox="1"/>
          <p:nvPr/>
        </p:nvSpPr>
        <p:spPr>
          <a:xfrm>
            <a:off x="9587627" y="1448152"/>
            <a:ext cx="1143000" cy="55264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2500" b="0" i="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14件事</a:t>
            </a:r>
            <a:endParaRPr lang="zh-CN" altLang="en-US" sz="2500" b="0" i="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4118524" y="1019756"/>
            <a:ext cx="7838656" cy="1117600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200" b="1" i="0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从文中的琐事叙述中你读到了怎样的鲁迅形象？</a:t>
            </a:r>
            <a:endParaRPr lang="zh-CN" altLang="en-US" sz="3200" b="1" i="0">
              <a:solidFill>
                <a:srgbClr val="00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2"/>
          <p:cNvSpPr txBox="1"/>
          <p:nvPr/>
        </p:nvSpPr>
        <p:spPr>
          <a:xfrm>
            <a:off x="3936749" y="2084318"/>
            <a:ext cx="7245985" cy="2179226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若有人说了什么可笑的话，鲁迅先生笑得连烟卷都拿不住了，常常是笑得咳嗽起来。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形状1"/>
          <p:cNvSpPr txBox="1"/>
          <p:nvPr/>
        </p:nvSpPr>
        <p:spPr>
          <a:xfrm>
            <a:off x="8987361" y="3762518"/>
            <a:ext cx="1693333" cy="1138767"/>
          </a:xfrm>
          <a:custGeom>
            <a:gdLst>
              <a:gd name="connsiteX0" fmla="*/ 846667 w 1693333"/>
              <a:gd name="connsiteY0" fmla="*/ 0 h 1138767"/>
              <a:gd name="connsiteX1" fmla="*/ 1314268 w 1693333"/>
              <a:gd name="connsiteY1" fmla="*/ 0 h 1138767"/>
              <a:gd name="connsiteX2" fmla="*/ 1693333 w 1693333"/>
              <a:gd name="connsiteY2" fmla="*/ 883845 h 1138767"/>
              <a:gd name="connsiteX3" fmla="*/ 758991 w 1693333"/>
              <a:gd name="connsiteY3" fmla="*/ 1138767 h 1138767"/>
              <a:gd name="connsiteX4" fmla="*/ 553137 w 1693333"/>
              <a:gd name="connsiteY4" fmla="*/ 1102890 h 1138767"/>
              <a:gd name="connsiteX5" fmla="*/ 169333 w 1693333"/>
              <a:gd name="connsiteY5" fmla="*/ 1286806 h 1138767"/>
              <a:gd name="connsiteX6" fmla="*/ 288381 w 1693333"/>
              <a:gd name="connsiteY6" fmla="*/ 996690 h 1138767"/>
              <a:gd name="connsiteX7" fmla="*/ 247983 w 1693333"/>
              <a:gd name="connsiteY7" fmla="*/ 971998 h 1138767"/>
              <a:gd name="connsiteX8" fmla="*/ 94766 w 1693333"/>
              <a:gd name="connsiteY8" fmla="*/ 868960 h 1138767"/>
              <a:gd name="connsiteX9" fmla="*/ 0 w 1693333"/>
              <a:gd name="connsiteY9" fmla="*/ 254922 h 11387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93333" h="1286806">
                <a:moveTo>
                  <a:pt x="846667" y="0"/>
                </a:moveTo>
                <a:cubicBezTo>
                  <a:pt x="1314268" y="0"/>
                  <a:pt x="1693333" y="254922"/>
                  <a:pt x="1693333" y="569383"/>
                </a:cubicBezTo>
                <a:cubicBezTo>
                  <a:pt x="1693333" y="883845"/>
                  <a:pt x="1314268" y="1138767"/>
                  <a:pt x="846667" y="1138767"/>
                </a:cubicBezTo>
                <a:cubicBezTo>
                  <a:pt x="758991" y="1138767"/>
                  <a:pt x="674429" y="1129805"/>
                  <a:pt x="594894" y="1113168"/>
                </a:cubicBezTo>
                <a:lnTo>
                  <a:pt x="553137" y="1102890"/>
                </a:lnTo>
                <a:lnTo>
                  <a:pt x="169333" y="1286806"/>
                </a:lnTo>
                <a:lnTo>
                  <a:pt x="288381" y="996690"/>
                </a:lnTo>
                <a:lnTo>
                  <a:pt x="247983" y="971998"/>
                </a:lnTo>
                <a:cubicBezTo>
                  <a:pt x="94766" y="868960"/>
                  <a:pt x="0" y="726614"/>
                  <a:pt x="0" y="569383"/>
                </a:cubicBezTo>
                <a:cubicBezTo>
                  <a:pt x="0" y="254922"/>
                  <a:pt x="379066" y="0"/>
                  <a:pt x="846667" y="0"/>
                </a:cubicBezTo>
                <a:close/>
              </a:path>
            </a:pathLst>
          </a:custGeom>
          <a:solidFill>
            <a:srgbClr val="C6D9F0"/>
          </a:solidFill>
          <a:ln w="28575">
            <a:solidFill>
              <a:srgbClr val="AAD8E4"/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FF00FF"/>
                </a:solidFill>
                <a:latin typeface="楷体" panose="02010609060101010101" charset="-122"/>
                <a:ea typeface="楷体" panose="02010609060101010101" charset="-122"/>
              </a:rPr>
              <a:t>夸张</a:t>
            </a:r>
            <a:endParaRPr lang="zh-CN" altLang="en-US" sz="3200" b="1" i="0">
              <a:solidFill>
                <a:srgbClr val="FF00FF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形状2"/>
          <p:cNvSpPr txBox="1"/>
          <p:nvPr/>
        </p:nvSpPr>
        <p:spPr>
          <a:xfrm>
            <a:off x="3950684" y="4767443"/>
            <a:ext cx="5008033" cy="719667"/>
          </a:xfrm>
          <a:custGeom>
            <a:gdLst>
              <a:gd name="connsiteX0" fmla="*/ 119944 w 5008033"/>
              <a:gd name="connsiteY0" fmla="*/ 0 h 719667"/>
              <a:gd name="connsiteX1" fmla="*/ 4888089 w 5008033"/>
              <a:gd name="connsiteY1" fmla="*/ 0 h 719667"/>
              <a:gd name="connsiteX2" fmla="*/ 4954332 w 5008033"/>
              <a:gd name="connsiteY2" fmla="*/ 0 h 719667"/>
              <a:gd name="connsiteX3" fmla="*/ 5008033 w 5008033"/>
              <a:gd name="connsiteY3" fmla="*/ 599722 h 719667"/>
              <a:gd name="connsiteX4" fmla="*/ 5008033 w 5008033"/>
              <a:gd name="connsiteY4" fmla="*/ 665966 h 719667"/>
              <a:gd name="connsiteX5" fmla="*/ 119944 w 5008033"/>
              <a:gd name="connsiteY5" fmla="*/ 719667 h 719667"/>
              <a:gd name="connsiteX6" fmla="*/ 88133 w 5008033"/>
              <a:gd name="connsiteY6" fmla="*/ 719667 h 719667"/>
              <a:gd name="connsiteX7" fmla="*/ 12637 w 5008033"/>
              <a:gd name="connsiteY7" fmla="*/ 662042 h 719667"/>
              <a:gd name="connsiteX8" fmla="*/ 0 w 5008033"/>
              <a:gd name="connsiteY8" fmla="*/ 119944 h 719667"/>
              <a:gd name="connsiteX9" fmla="*/ 0 w 5008033"/>
              <a:gd name="connsiteY9" fmla="*/ 53701 h 7196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08033" h="719667">
                <a:moveTo>
                  <a:pt x="119944" y="0"/>
                </a:moveTo>
                <a:lnTo>
                  <a:pt x="4888089" y="0"/>
                </a:lnTo>
                <a:cubicBezTo>
                  <a:pt x="4954332" y="0"/>
                  <a:pt x="5008033" y="53701"/>
                  <a:pt x="5008033" y="119944"/>
                </a:cubicBezTo>
                <a:lnTo>
                  <a:pt x="5008033" y="599722"/>
                </a:lnTo>
                <a:cubicBezTo>
                  <a:pt x="5008033" y="665966"/>
                  <a:pt x="4954332" y="719667"/>
                  <a:pt x="4888089" y="719667"/>
                </a:cubicBezTo>
                <a:lnTo>
                  <a:pt x="119944" y="719667"/>
                </a:lnTo>
                <a:cubicBezTo>
                  <a:pt x="88133" y="719667"/>
                  <a:pt x="57625" y="707030"/>
                  <a:pt x="35131" y="684536"/>
                </a:cubicBezTo>
                <a:cubicBezTo>
                  <a:pt x="12637" y="662042"/>
                  <a:pt x="0" y="631533"/>
                  <a:pt x="0" y="599722"/>
                </a:cubicBezTo>
                <a:lnTo>
                  <a:pt x="0" y="119944"/>
                </a:lnTo>
                <a:cubicBezTo>
                  <a:pt x="0" y="53701"/>
                  <a:pt x="53701" y="0"/>
                  <a:pt x="119944" y="0"/>
                </a:cubicBezTo>
                <a:close/>
              </a:path>
            </a:pathLst>
          </a:custGeom>
          <a:solidFill>
            <a:srgbClr val="FADEF6"/>
          </a:solidFill>
          <a:ln w="28575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豁达爽朗，平易近人</a:t>
            </a:r>
            <a:endParaRPr lang="zh-CN" altLang="en-US" sz="3200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6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472" y="1019756"/>
            <a:ext cx="3155951" cy="5132916"/>
          </a:xfrm>
          <a:prstGeom prst="rect">
            <a:avLst/>
          </a:prstGeom>
        </p:spPr>
      </p:pic>
      <p:sp>
        <p:nvSpPr>
          <p:cNvPr id="7" name="形状3"/>
          <p:cNvSpPr txBox="1"/>
          <p:nvPr/>
        </p:nvSpPr>
        <p:spPr>
          <a:xfrm>
            <a:off x="427539" y="140265"/>
            <a:ext cx="3155937" cy="607228"/>
          </a:xfrm>
          <a:custGeom>
            <a:gdLst>
              <a:gd name="connsiteX0" fmla="*/ 101205 w 3155937"/>
              <a:gd name="connsiteY0" fmla="*/ 0 h 607228"/>
              <a:gd name="connsiteX1" fmla="*/ 3054733 w 3155937"/>
              <a:gd name="connsiteY1" fmla="*/ 0 h 607228"/>
              <a:gd name="connsiteX2" fmla="*/ 3110626 w 3155937"/>
              <a:gd name="connsiteY2" fmla="*/ 0 h 607228"/>
              <a:gd name="connsiteX3" fmla="*/ 3155937 w 3155937"/>
              <a:gd name="connsiteY3" fmla="*/ 506024 h 607228"/>
              <a:gd name="connsiteX4" fmla="*/ 3155937 w 3155937"/>
              <a:gd name="connsiteY4" fmla="*/ 561917 h 607228"/>
              <a:gd name="connsiteX5" fmla="*/ 101205 w 3155937"/>
              <a:gd name="connsiteY5" fmla="*/ 607228 h 607228"/>
              <a:gd name="connsiteX6" fmla="*/ 74364 w 3155937"/>
              <a:gd name="connsiteY6" fmla="*/ 607228 h 607228"/>
              <a:gd name="connsiteX7" fmla="*/ 10663 w 3155937"/>
              <a:gd name="connsiteY7" fmla="*/ 558606 h 607228"/>
              <a:gd name="connsiteX8" fmla="*/ 0 w 3155937"/>
              <a:gd name="connsiteY8" fmla="*/ 101205 h 607228"/>
              <a:gd name="connsiteX9" fmla="*/ 0 w 3155937"/>
              <a:gd name="connsiteY9" fmla="*/ 45311 h 607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5937" h="607228">
                <a:moveTo>
                  <a:pt x="101205" y="0"/>
                </a:moveTo>
                <a:lnTo>
                  <a:pt x="3054733" y="0"/>
                </a:lnTo>
                <a:cubicBezTo>
                  <a:pt x="3110626" y="0"/>
                  <a:pt x="3155937" y="45311"/>
                  <a:pt x="3155937" y="101205"/>
                </a:cubicBezTo>
                <a:lnTo>
                  <a:pt x="3155937" y="506024"/>
                </a:lnTo>
                <a:cubicBezTo>
                  <a:pt x="3155937" y="561917"/>
                  <a:pt x="3110626" y="607228"/>
                  <a:pt x="3054733" y="607228"/>
                </a:cubicBezTo>
                <a:lnTo>
                  <a:pt x="101205" y="607228"/>
                </a:lnTo>
                <a:cubicBezTo>
                  <a:pt x="74364" y="607228"/>
                  <a:pt x="48622" y="596566"/>
                  <a:pt x="29642" y="577586"/>
                </a:cubicBezTo>
                <a:cubicBezTo>
                  <a:pt x="10663" y="558606"/>
                  <a:pt x="0" y="532865"/>
                  <a:pt x="0" y="506024"/>
                </a:cubicBezTo>
                <a:lnTo>
                  <a:pt x="0" y="101205"/>
                </a:lnTo>
                <a:cubicBezTo>
                  <a:pt x="0" y="45311"/>
                  <a:pt x="45311" y="0"/>
                  <a:pt x="101205" y="0"/>
                </a:cubicBezTo>
                <a:close/>
              </a:path>
            </a:pathLst>
          </a:custGeom>
          <a:solidFill>
            <a:srgbClr val="4FC77F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100" b="1" i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理解人物性格</a:t>
            </a:r>
            <a:endParaRPr lang="zh-CN" altLang="en-US" sz="3100" b="1" i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836814" y="749389"/>
            <a:ext cx="10308802" cy="2119433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鲁迅先生走路很轻捷，尤其使人记得清楚的，是他刚抓起帽子来往头上一扣，同时左腿就伸出去了，仿佛不顾一切地走去。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1067537" y="3596996"/>
            <a:ext cx="5245100" cy="719667"/>
          </a:xfrm>
          <a:custGeom>
            <a:gdLst>
              <a:gd name="connsiteX0" fmla="*/ 119944 w 5245100"/>
              <a:gd name="connsiteY0" fmla="*/ 0 h 719667"/>
              <a:gd name="connsiteX1" fmla="*/ 5125156 w 5245100"/>
              <a:gd name="connsiteY1" fmla="*/ 0 h 719667"/>
              <a:gd name="connsiteX2" fmla="*/ 5191399 w 5245100"/>
              <a:gd name="connsiteY2" fmla="*/ 0 h 719667"/>
              <a:gd name="connsiteX3" fmla="*/ 5245100 w 5245100"/>
              <a:gd name="connsiteY3" fmla="*/ 599722 h 719667"/>
              <a:gd name="connsiteX4" fmla="*/ 5245100 w 5245100"/>
              <a:gd name="connsiteY4" fmla="*/ 665966 h 719667"/>
              <a:gd name="connsiteX5" fmla="*/ 119944 w 5245100"/>
              <a:gd name="connsiteY5" fmla="*/ 719667 h 719667"/>
              <a:gd name="connsiteX6" fmla="*/ 88133 w 5245100"/>
              <a:gd name="connsiteY6" fmla="*/ 719667 h 719667"/>
              <a:gd name="connsiteX7" fmla="*/ 12637 w 5245100"/>
              <a:gd name="connsiteY7" fmla="*/ 662042 h 719667"/>
              <a:gd name="connsiteX8" fmla="*/ 0 w 5245100"/>
              <a:gd name="connsiteY8" fmla="*/ 119944 h 719667"/>
              <a:gd name="connsiteX9" fmla="*/ 0 w 5245100"/>
              <a:gd name="connsiteY9" fmla="*/ 53701 h 7196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45100" h="719667">
                <a:moveTo>
                  <a:pt x="119944" y="0"/>
                </a:moveTo>
                <a:lnTo>
                  <a:pt x="5125156" y="0"/>
                </a:lnTo>
                <a:cubicBezTo>
                  <a:pt x="5191399" y="0"/>
                  <a:pt x="5245100" y="53701"/>
                  <a:pt x="5245100" y="119944"/>
                </a:cubicBezTo>
                <a:lnTo>
                  <a:pt x="5245100" y="599722"/>
                </a:lnTo>
                <a:cubicBezTo>
                  <a:pt x="5245100" y="665966"/>
                  <a:pt x="5191399" y="719667"/>
                  <a:pt x="5125156" y="719667"/>
                </a:cubicBezTo>
                <a:lnTo>
                  <a:pt x="119944" y="719667"/>
                </a:lnTo>
                <a:cubicBezTo>
                  <a:pt x="88133" y="719667"/>
                  <a:pt x="57625" y="707030"/>
                  <a:pt x="35131" y="684536"/>
                </a:cubicBezTo>
                <a:cubicBezTo>
                  <a:pt x="12637" y="662042"/>
                  <a:pt x="0" y="631533"/>
                  <a:pt x="0" y="599722"/>
                </a:cubicBezTo>
                <a:lnTo>
                  <a:pt x="0" y="119944"/>
                </a:lnTo>
                <a:cubicBezTo>
                  <a:pt x="0" y="53701"/>
                  <a:pt x="53701" y="0"/>
                  <a:pt x="119944" y="0"/>
                </a:cubicBezTo>
                <a:close/>
              </a:path>
            </a:pathLst>
          </a:custGeom>
          <a:solidFill>
            <a:srgbClr val="FADEF6"/>
          </a:solidFill>
          <a:ln w="28575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做事敏捷果断、义无反顾</a:t>
            </a:r>
            <a:endParaRPr lang="zh-CN" altLang="en-US" sz="3200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4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6358" y="2352552"/>
            <a:ext cx="5080000" cy="3810000"/>
          </a:xfrm>
          <a:prstGeom prst="rect">
            <a:avLst/>
          </a:prstGeom>
        </p:spPr>
      </p:pic>
      <p:sp>
        <p:nvSpPr>
          <p:cNvPr id="5" name="形状2"/>
          <p:cNvSpPr txBox="1"/>
          <p:nvPr/>
        </p:nvSpPr>
        <p:spPr>
          <a:xfrm>
            <a:off x="427539" y="140265"/>
            <a:ext cx="3155937" cy="607228"/>
          </a:xfrm>
          <a:custGeom>
            <a:gdLst>
              <a:gd name="connsiteX0" fmla="*/ 101205 w 3155937"/>
              <a:gd name="connsiteY0" fmla="*/ 0 h 607228"/>
              <a:gd name="connsiteX1" fmla="*/ 3054733 w 3155937"/>
              <a:gd name="connsiteY1" fmla="*/ 0 h 607228"/>
              <a:gd name="connsiteX2" fmla="*/ 3110626 w 3155937"/>
              <a:gd name="connsiteY2" fmla="*/ 0 h 607228"/>
              <a:gd name="connsiteX3" fmla="*/ 3155937 w 3155937"/>
              <a:gd name="connsiteY3" fmla="*/ 506024 h 607228"/>
              <a:gd name="connsiteX4" fmla="*/ 3155937 w 3155937"/>
              <a:gd name="connsiteY4" fmla="*/ 561917 h 607228"/>
              <a:gd name="connsiteX5" fmla="*/ 101205 w 3155937"/>
              <a:gd name="connsiteY5" fmla="*/ 607228 h 607228"/>
              <a:gd name="connsiteX6" fmla="*/ 74364 w 3155937"/>
              <a:gd name="connsiteY6" fmla="*/ 607228 h 607228"/>
              <a:gd name="connsiteX7" fmla="*/ 10663 w 3155937"/>
              <a:gd name="connsiteY7" fmla="*/ 558606 h 607228"/>
              <a:gd name="connsiteX8" fmla="*/ 0 w 3155937"/>
              <a:gd name="connsiteY8" fmla="*/ 101205 h 607228"/>
              <a:gd name="connsiteX9" fmla="*/ 0 w 3155937"/>
              <a:gd name="connsiteY9" fmla="*/ 45311 h 607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5937" h="607228">
                <a:moveTo>
                  <a:pt x="101205" y="0"/>
                </a:moveTo>
                <a:lnTo>
                  <a:pt x="3054733" y="0"/>
                </a:lnTo>
                <a:cubicBezTo>
                  <a:pt x="3110626" y="0"/>
                  <a:pt x="3155937" y="45311"/>
                  <a:pt x="3155937" y="101205"/>
                </a:cubicBezTo>
                <a:lnTo>
                  <a:pt x="3155937" y="506024"/>
                </a:lnTo>
                <a:cubicBezTo>
                  <a:pt x="3155937" y="561917"/>
                  <a:pt x="3110626" y="607228"/>
                  <a:pt x="3054733" y="607228"/>
                </a:cubicBezTo>
                <a:lnTo>
                  <a:pt x="101205" y="607228"/>
                </a:lnTo>
                <a:cubicBezTo>
                  <a:pt x="74364" y="607228"/>
                  <a:pt x="48622" y="596566"/>
                  <a:pt x="29642" y="577586"/>
                </a:cubicBezTo>
                <a:cubicBezTo>
                  <a:pt x="10663" y="558606"/>
                  <a:pt x="0" y="532865"/>
                  <a:pt x="0" y="506024"/>
                </a:cubicBezTo>
                <a:lnTo>
                  <a:pt x="0" y="101205"/>
                </a:lnTo>
                <a:cubicBezTo>
                  <a:pt x="0" y="45311"/>
                  <a:pt x="45311" y="0"/>
                  <a:pt x="101205" y="0"/>
                </a:cubicBezTo>
                <a:close/>
              </a:path>
            </a:pathLst>
          </a:custGeom>
          <a:solidFill>
            <a:srgbClr val="4FC77F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100" b="1" i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理解人物性格</a:t>
            </a:r>
            <a:endParaRPr lang="zh-CN" altLang="en-US" sz="3100" b="1" i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1"/>
          <p:cNvPicPr>
            <a:picLocks noChangeAspect="1"/>
          </p:cNvPicPr>
          <p:nvPr/>
        </p:nvPicPr>
        <p:blipFill>
          <a:blip r:embed="rId2"/>
          <a:srcRect b="10043"/>
          <a:stretch>
            <a:fillRect/>
          </a:stretch>
        </p:blipFill>
        <p:spPr>
          <a:xfrm>
            <a:off x="6249904" y="3285462"/>
            <a:ext cx="5520267" cy="3253316"/>
          </a:xfrm>
          <a:prstGeom prst="rect">
            <a:avLst/>
          </a:prstGeom>
        </p:spPr>
      </p:pic>
      <p:sp>
        <p:nvSpPr>
          <p:cNvPr id="3" name="文本1"/>
          <p:cNvSpPr txBox="1"/>
          <p:nvPr/>
        </p:nvSpPr>
        <p:spPr>
          <a:xfrm>
            <a:off x="410808" y="585602"/>
            <a:ext cx="9972252" cy="2761042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还记得有一次谈到半夜了，一过十二点电车就没有的，但那天不知讲了些什么，讲到一个段落就看看旁边小长桌上的圆钟，十一点半了，十一点四十五分了，电车没有了。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形状1"/>
          <p:cNvSpPr txBox="1"/>
          <p:nvPr/>
        </p:nvSpPr>
        <p:spPr>
          <a:xfrm>
            <a:off x="998450" y="4294307"/>
            <a:ext cx="4521200" cy="717549"/>
          </a:xfrm>
          <a:custGeom>
            <a:gdLst>
              <a:gd name="connsiteX0" fmla="*/ 119592 w 4521200"/>
              <a:gd name="connsiteY0" fmla="*/ 0 h 717549"/>
              <a:gd name="connsiteX1" fmla="*/ 4401608 w 4521200"/>
              <a:gd name="connsiteY1" fmla="*/ 0 h 717549"/>
              <a:gd name="connsiteX2" fmla="*/ 4467657 w 4521200"/>
              <a:gd name="connsiteY2" fmla="*/ 0 h 717549"/>
              <a:gd name="connsiteX3" fmla="*/ 4521200 w 4521200"/>
              <a:gd name="connsiteY3" fmla="*/ 597958 h 717549"/>
              <a:gd name="connsiteX4" fmla="*/ 4521200 w 4521200"/>
              <a:gd name="connsiteY4" fmla="*/ 664006 h 717549"/>
              <a:gd name="connsiteX5" fmla="*/ 119592 w 4521200"/>
              <a:gd name="connsiteY5" fmla="*/ 717549 h 717549"/>
              <a:gd name="connsiteX6" fmla="*/ 87874 w 4521200"/>
              <a:gd name="connsiteY6" fmla="*/ 717549 h 717549"/>
              <a:gd name="connsiteX7" fmla="*/ 12600 w 4521200"/>
              <a:gd name="connsiteY7" fmla="*/ 660094 h 717549"/>
              <a:gd name="connsiteX8" fmla="*/ 0 w 4521200"/>
              <a:gd name="connsiteY8" fmla="*/ 119592 h 717549"/>
              <a:gd name="connsiteX9" fmla="*/ 0 w 4521200"/>
              <a:gd name="connsiteY9" fmla="*/ 53543 h 7175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21200" h="717549">
                <a:moveTo>
                  <a:pt x="119592" y="0"/>
                </a:moveTo>
                <a:lnTo>
                  <a:pt x="4401608" y="0"/>
                </a:lnTo>
                <a:cubicBezTo>
                  <a:pt x="4467657" y="0"/>
                  <a:pt x="4521200" y="53543"/>
                  <a:pt x="4521200" y="119592"/>
                </a:cubicBezTo>
                <a:lnTo>
                  <a:pt x="4521200" y="597958"/>
                </a:lnTo>
                <a:cubicBezTo>
                  <a:pt x="4521200" y="664006"/>
                  <a:pt x="4467657" y="717549"/>
                  <a:pt x="4401608" y="717549"/>
                </a:cubicBezTo>
                <a:lnTo>
                  <a:pt x="119592" y="717549"/>
                </a:lnTo>
                <a:cubicBezTo>
                  <a:pt x="87874" y="717549"/>
                  <a:pt x="57455" y="704950"/>
                  <a:pt x="35028" y="682522"/>
                </a:cubicBezTo>
                <a:cubicBezTo>
                  <a:pt x="12600" y="660094"/>
                  <a:pt x="0" y="629675"/>
                  <a:pt x="0" y="597958"/>
                </a:cubicBezTo>
                <a:lnTo>
                  <a:pt x="0" y="119592"/>
                </a:lnTo>
                <a:cubicBezTo>
                  <a:pt x="0" y="53543"/>
                  <a:pt x="53543" y="0"/>
                  <a:pt x="119592" y="0"/>
                </a:cubicBezTo>
                <a:close/>
              </a:path>
            </a:pathLst>
          </a:custGeom>
          <a:solidFill>
            <a:srgbClr val="FADEF6"/>
          </a:solidFill>
          <a:ln w="28575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热情、和蔼、有耐心</a:t>
            </a:r>
            <a:endParaRPr lang="zh-CN" altLang="en-US" sz="3200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形状2"/>
          <p:cNvSpPr txBox="1"/>
          <p:nvPr/>
        </p:nvSpPr>
        <p:spPr>
          <a:xfrm>
            <a:off x="427539" y="140265"/>
            <a:ext cx="3155937" cy="607228"/>
          </a:xfrm>
          <a:custGeom>
            <a:gdLst>
              <a:gd name="connsiteX0" fmla="*/ 101205 w 3155937"/>
              <a:gd name="connsiteY0" fmla="*/ 0 h 607228"/>
              <a:gd name="connsiteX1" fmla="*/ 3054733 w 3155937"/>
              <a:gd name="connsiteY1" fmla="*/ 0 h 607228"/>
              <a:gd name="connsiteX2" fmla="*/ 3110626 w 3155937"/>
              <a:gd name="connsiteY2" fmla="*/ 0 h 607228"/>
              <a:gd name="connsiteX3" fmla="*/ 3155937 w 3155937"/>
              <a:gd name="connsiteY3" fmla="*/ 506024 h 607228"/>
              <a:gd name="connsiteX4" fmla="*/ 3155937 w 3155937"/>
              <a:gd name="connsiteY4" fmla="*/ 561917 h 607228"/>
              <a:gd name="connsiteX5" fmla="*/ 101205 w 3155937"/>
              <a:gd name="connsiteY5" fmla="*/ 607228 h 607228"/>
              <a:gd name="connsiteX6" fmla="*/ 74364 w 3155937"/>
              <a:gd name="connsiteY6" fmla="*/ 607228 h 607228"/>
              <a:gd name="connsiteX7" fmla="*/ 10663 w 3155937"/>
              <a:gd name="connsiteY7" fmla="*/ 558606 h 607228"/>
              <a:gd name="connsiteX8" fmla="*/ 0 w 3155937"/>
              <a:gd name="connsiteY8" fmla="*/ 101205 h 607228"/>
              <a:gd name="connsiteX9" fmla="*/ 0 w 3155937"/>
              <a:gd name="connsiteY9" fmla="*/ 45311 h 607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5937" h="607228">
                <a:moveTo>
                  <a:pt x="101205" y="0"/>
                </a:moveTo>
                <a:lnTo>
                  <a:pt x="3054733" y="0"/>
                </a:lnTo>
                <a:cubicBezTo>
                  <a:pt x="3110626" y="0"/>
                  <a:pt x="3155937" y="45311"/>
                  <a:pt x="3155937" y="101205"/>
                </a:cubicBezTo>
                <a:lnTo>
                  <a:pt x="3155937" y="506024"/>
                </a:lnTo>
                <a:cubicBezTo>
                  <a:pt x="3155937" y="561917"/>
                  <a:pt x="3110626" y="607228"/>
                  <a:pt x="3054733" y="607228"/>
                </a:cubicBezTo>
                <a:lnTo>
                  <a:pt x="101205" y="607228"/>
                </a:lnTo>
                <a:cubicBezTo>
                  <a:pt x="74364" y="607228"/>
                  <a:pt x="48622" y="596566"/>
                  <a:pt x="29642" y="577586"/>
                </a:cubicBezTo>
                <a:cubicBezTo>
                  <a:pt x="10663" y="558606"/>
                  <a:pt x="0" y="532865"/>
                  <a:pt x="0" y="506024"/>
                </a:cubicBezTo>
                <a:lnTo>
                  <a:pt x="0" y="101205"/>
                </a:lnTo>
                <a:cubicBezTo>
                  <a:pt x="0" y="45311"/>
                  <a:pt x="45311" y="0"/>
                  <a:pt x="101205" y="0"/>
                </a:cubicBezTo>
                <a:close/>
              </a:path>
            </a:pathLst>
          </a:custGeom>
          <a:solidFill>
            <a:srgbClr val="4FC77F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100" b="1" i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理解人物性格</a:t>
            </a:r>
            <a:endParaRPr lang="zh-CN" altLang="en-US" sz="3100" b="1" i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1801707" y="2488354"/>
            <a:ext cx="9142518" cy="147782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“好久不见，好久不见。”一边说着一边向我点头。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3191933" y="4413251"/>
            <a:ext cx="3194051" cy="717549"/>
          </a:xfrm>
          <a:custGeom>
            <a:gdLst>
              <a:gd name="connsiteX0" fmla="*/ 119592 w 3194051"/>
              <a:gd name="connsiteY0" fmla="*/ 0 h 717549"/>
              <a:gd name="connsiteX1" fmla="*/ 3074459 w 3194051"/>
              <a:gd name="connsiteY1" fmla="*/ 0 h 717549"/>
              <a:gd name="connsiteX2" fmla="*/ 3140508 w 3194051"/>
              <a:gd name="connsiteY2" fmla="*/ 0 h 717549"/>
              <a:gd name="connsiteX3" fmla="*/ 3194051 w 3194051"/>
              <a:gd name="connsiteY3" fmla="*/ 597958 h 717549"/>
              <a:gd name="connsiteX4" fmla="*/ 3194051 w 3194051"/>
              <a:gd name="connsiteY4" fmla="*/ 664006 h 717549"/>
              <a:gd name="connsiteX5" fmla="*/ 119592 w 3194051"/>
              <a:gd name="connsiteY5" fmla="*/ 717549 h 717549"/>
              <a:gd name="connsiteX6" fmla="*/ 87874 w 3194051"/>
              <a:gd name="connsiteY6" fmla="*/ 717549 h 717549"/>
              <a:gd name="connsiteX7" fmla="*/ 12600 w 3194051"/>
              <a:gd name="connsiteY7" fmla="*/ 660094 h 717549"/>
              <a:gd name="connsiteX8" fmla="*/ 0 w 3194051"/>
              <a:gd name="connsiteY8" fmla="*/ 119592 h 717549"/>
              <a:gd name="connsiteX9" fmla="*/ 0 w 3194051"/>
              <a:gd name="connsiteY9" fmla="*/ 53543 h 7175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94051" h="717549">
                <a:moveTo>
                  <a:pt x="119592" y="0"/>
                </a:moveTo>
                <a:lnTo>
                  <a:pt x="3074459" y="0"/>
                </a:lnTo>
                <a:cubicBezTo>
                  <a:pt x="3140508" y="0"/>
                  <a:pt x="3194051" y="53543"/>
                  <a:pt x="3194051" y="119592"/>
                </a:cubicBezTo>
                <a:lnTo>
                  <a:pt x="3194051" y="597958"/>
                </a:lnTo>
                <a:cubicBezTo>
                  <a:pt x="3194051" y="664006"/>
                  <a:pt x="3140508" y="717549"/>
                  <a:pt x="3074459" y="717549"/>
                </a:cubicBezTo>
                <a:lnTo>
                  <a:pt x="119592" y="717549"/>
                </a:lnTo>
                <a:cubicBezTo>
                  <a:pt x="87874" y="717549"/>
                  <a:pt x="57455" y="704950"/>
                  <a:pt x="35028" y="682522"/>
                </a:cubicBezTo>
                <a:cubicBezTo>
                  <a:pt x="12600" y="660094"/>
                  <a:pt x="0" y="629675"/>
                  <a:pt x="0" y="597958"/>
                </a:cubicBezTo>
                <a:lnTo>
                  <a:pt x="0" y="119592"/>
                </a:lnTo>
                <a:cubicBezTo>
                  <a:pt x="0" y="53543"/>
                  <a:pt x="53543" y="0"/>
                  <a:pt x="119592" y="0"/>
                </a:cubicBezTo>
                <a:close/>
              </a:path>
            </a:pathLst>
          </a:custGeom>
          <a:solidFill>
            <a:srgbClr val="FADEF6"/>
          </a:solidFill>
          <a:ln w="28575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幽默、风趣</a:t>
            </a:r>
            <a:endParaRPr lang="zh-CN" altLang="en-US" sz="3200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1801707" y="1063837"/>
            <a:ext cx="9142518" cy="147782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可是鲁迅还是在桌上举着筷子问许先生：“我再吃几个吗？”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5" name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0994" y="3479102"/>
            <a:ext cx="3160183" cy="3175000"/>
          </a:xfrm>
          <a:prstGeom prst="rect">
            <a:avLst/>
          </a:prstGeom>
        </p:spPr>
      </p:pic>
      <p:sp>
        <p:nvSpPr>
          <p:cNvPr id="6" name="形状2"/>
          <p:cNvSpPr txBox="1"/>
          <p:nvPr/>
        </p:nvSpPr>
        <p:spPr>
          <a:xfrm>
            <a:off x="427539" y="140265"/>
            <a:ext cx="3155937" cy="607228"/>
          </a:xfrm>
          <a:custGeom>
            <a:gdLst>
              <a:gd name="connsiteX0" fmla="*/ 101205 w 3155937"/>
              <a:gd name="connsiteY0" fmla="*/ 0 h 607228"/>
              <a:gd name="connsiteX1" fmla="*/ 3054733 w 3155937"/>
              <a:gd name="connsiteY1" fmla="*/ 0 h 607228"/>
              <a:gd name="connsiteX2" fmla="*/ 3110626 w 3155937"/>
              <a:gd name="connsiteY2" fmla="*/ 0 h 607228"/>
              <a:gd name="connsiteX3" fmla="*/ 3155937 w 3155937"/>
              <a:gd name="connsiteY3" fmla="*/ 506024 h 607228"/>
              <a:gd name="connsiteX4" fmla="*/ 3155937 w 3155937"/>
              <a:gd name="connsiteY4" fmla="*/ 561917 h 607228"/>
              <a:gd name="connsiteX5" fmla="*/ 101205 w 3155937"/>
              <a:gd name="connsiteY5" fmla="*/ 607228 h 607228"/>
              <a:gd name="connsiteX6" fmla="*/ 74364 w 3155937"/>
              <a:gd name="connsiteY6" fmla="*/ 607228 h 607228"/>
              <a:gd name="connsiteX7" fmla="*/ 10663 w 3155937"/>
              <a:gd name="connsiteY7" fmla="*/ 558606 h 607228"/>
              <a:gd name="connsiteX8" fmla="*/ 0 w 3155937"/>
              <a:gd name="connsiteY8" fmla="*/ 101205 h 607228"/>
              <a:gd name="connsiteX9" fmla="*/ 0 w 3155937"/>
              <a:gd name="connsiteY9" fmla="*/ 45311 h 607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5937" h="607228">
                <a:moveTo>
                  <a:pt x="101205" y="0"/>
                </a:moveTo>
                <a:lnTo>
                  <a:pt x="3054733" y="0"/>
                </a:lnTo>
                <a:cubicBezTo>
                  <a:pt x="3110626" y="0"/>
                  <a:pt x="3155937" y="45311"/>
                  <a:pt x="3155937" y="101205"/>
                </a:cubicBezTo>
                <a:lnTo>
                  <a:pt x="3155937" y="506024"/>
                </a:lnTo>
                <a:cubicBezTo>
                  <a:pt x="3155937" y="561917"/>
                  <a:pt x="3110626" y="607228"/>
                  <a:pt x="3054733" y="607228"/>
                </a:cubicBezTo>
                <a:lnTo>
                  <a:pt x="101205" y="607228"/>
                </a:lnTo>
                <a:cubicBezTo>
                  <a:pt x="74364" y="607228"/>
                  <a:pt x="48622" y="596566"/>
                  <a:pt x="29642" y="577586"/>
                </a:cubicBezTo>
                <a:cubicBezTo>
                  <a:pt x="10663" y="558606"/>
                  <a:pt x="0" y="532865"/>
                  <a:pt x="0" y="506024"/>
                </a:cubicBezTo>
                <a:lnTo>
                  <a:pt x="0" y="101205"/>
                </a:lnTo>
                <a:cubicBezTo>
                  <a:pt x="0" y="45311"/>
                  <a:pt x="45311" y="0"/>
                  <a:pt x="101205" y="0"/>
                </a:cubicBezTo>
                <a:close/>
              </a:path>
            </a:pathLst>
          </a:custGeom>
          <a:solidFill>
            <a:srgbClr val="4FC77F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100" b="1" i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理解人物性格</a:t>
            </a:r>
            <a:endParaRPr lang="zh-CN" altLang="en-US" sz="3100" b="1" i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1"/>
          <p:cNvSpPr txBox="1"/>
          <p:nvPr/>
        </p:nvSpPr>
        <p:spPr>
          <a:xfrm>
            <a:off x="1187874" y="2242821"/>
            <a:ext cx="9989185" cy="2119433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但他还是展读着每封由不同角落里投来的青年的信，眼睛不济时，便戴起眼镜来看，常常看到夜里很深的时光。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形状1"/>
          <p:cNvSpPr txBox="1"/>
          <p:nvPr/>
        </p:nvSpPr>
        <p:spPr>
          <a:xfrm>
            <a:off x="2965451" y="4686300"/>
            <a:ext cx="6187016" cy="717551"/>
          </a:xfrm>
          <a:custGeom>
            <a:gdLst>
              <a:gd name="connsiteX0" fmla="*/ 119592 w 6187016"/>
              <a:gd name="connsiteY0" fmla="*/ 0 h 717551"/>
              <a:gd name="connsiteX1" fmla="*/ 6067424 w 6187016"/>
              <a:gd name="connsiteY1" fmla="*/ 0 h 717551"/>
              <a:gd name="connsiteX2" fmla="*/ 6133473 w 6187016"/>
              <a:gd name="connsiteY2" fmla="*/ 0 h 717551"/>
              <a:gd name="connsiteX3" fmla="*/ 6187016 w 6187016"/>
              <a:gd name="connsiteY3" fmla="*/ 597959 h 717551"/>
              <a:gd name="connsiteX4" fmla="*/ 6187016 w 6187016"/>
              <a:gd name="connsiteY4" fmla="*/ 664008 h 717551"/>
              <a:gd name="connsiteX5" fmla="*/ 119592 w 6187016"/>
              <a:gd name="connsiteY5" fmla="*/ 717551 h 717551"/>
              <a:gd name="connsiteX6" fmla="*/ 87874 w 6187016"/>
              <a:gd name="connsiteY6" fmla="*/ 717551 h 717551"/>
              <a:gd name="connsiteX7" fmla="*/ 12600 w 6187016"/>
              <a:gd name="connsiteY7" fmla="*/ 660095 h 717551"/>
              <a:gd name="connsiteX8" fmla="*/ 0 w 6187016"/>
              <a:gd name="connsiteY8" fmla="*/ 119592 h 717551"/>
              <a:gd name="connsiteX9" fmla="*/ 0 w 6187016"/>
              <a:gd name="connsiteY9" fmla="*/ 53543 h 7175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87016" h="717551">
                <a:moveTo>
                  <a:pt x="119592" y="0"/>
                </a:moveTo>
                <a:lnTo>
                  <a:pt x="6067424" y="0"/>
                </a:lnTo>
                <a:cubicBezTo>
                  <a:pt x="6133473" y="0"/>
                  <a:pt x="6187016" y="53543"/>
                  <a:pt x="6187016" y="119592"/>
                </a:cubicBezTo>
                <a:lnTo>
                  <a:pt x="6187016" y="597959"/>
                </a:lnTo>
                <a:cubicBezTo>
                  <a:pt x="6187016" y="664008"/>
                  <a:pt x="6133473" y="717551"/>
                  <a:pt x="6067424" y="717551"/>
                </a:cubicBezTo>
                <a:lnTo>
                  <a:pt x="119592" y="717551"/>
                </a:lnTo>
                <a:cubicBezTo>
                  <a:pt x="87874" y="717551"/>
                  <a:pt x="57455" y="704951"/>
                  <a:pt x="35028" y="682523"/>
                </a:cubicBezTo>
                <a:cubicBezTo>
                  <a:pt x="12600" y="660095"/>
                  <a:pt x="0" y="629677"/>
                  <a:pt x="0" y="597959"/>
                </a:cubicBezTo>
                <a:lnTo>
                  <a:pt x="0" y="119592"/>
                </a:lnTo>
                <a:cubicBezTo>
                  <a:pt x="0" y="53543"/>
                  <a:pt x="53543" y="0"/>
                  <a:pt x="119592" y="0"/>
                </a:cubicBezTo>
                <a:close/>
              </a:path>
            </a:pathLst>
          </a:custGeom>
          <a:solidFill>
            <a:srgbClr val="FADEF6"/>
          </a:solidFill>
          <a:ln w="28575">
            <a:solidFill>
              <a:srgbClr val="FFFFFF">
                <a:alpha val="0"/>
              </a:srgbClr>
            </a:solidFill>
            <a:prstDash val="solid"/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200" b="1" i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对青年严格要求同时深切关爱</a:t>
            </a:r>
            <a:endParaRPr lang="zh-CN" altLang="en-US" sz="3200" b="1" i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2"/>
          <p:cNvSpPr txBox="1"/>
          <p:nvPr/>
        </p:nvSpPr>
        <p:spPr>
          <a:xfrm>
            <a:off x="1187874" y="850054"/>
            <a:ext cx="9989185" cy="1477824"/>
          </a:xfrm>
          <a:prstGeom prst="rect">
            <a:avLst/>
          </a:prstGeom>
          <a:noFill/>
        </p:spPr>
        <p:txBody>
          <a:bodyPr wrap="square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/>
            <a:r>
              <a:rPr lang="zh-CN" altLang="en-US" sz="3465" b="1" i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    青年人写信，写得太草率，鲁迅先生是深恶痛绝之的。</a:t>
            </a:r>
            <a:endParaRPr lang="zh-CN" altLang="en-US" sz="3465" b="1" i="0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形状2"/>
          <p:cNvSpPr txBox="1"/>
          <p:nvPr/>
        </p:nvSpPr>
        <p:spPr>
          <a:xfrm>
            <a:off x="427539" y="140265"/>
            <a:ext cx="3155937" cy="607228"/>
          </a:xfrm>
          <a:custGeom>
            <a:gdLst>
              <a:gd name="connsiteX0" fmla="*/ 101205 w 3155937"/>
              <a:gd name="connsiteY0" fmla="*/ 0 h 607228"/>
              <a:gd name="connsiteX1" fmla="*/ 3054733 w 3155937"/>
              <a:gd name="connsiteY1" fmla="*/ 0 h 607228"/>
              <a:gd name="connsiteX2" fmla="*/ 3110626 w 3155937"/>
              <a:gd name="connsiteY2" fmla="*/ 0 h 607228"/>
              <a:gd name="connsiteX3" fmla="*/ 3155937 w 3155937"/>
              <a:gd name="connsiteY3" fmla="*/ 506024 h 607228"/>
              <a:gd name="connsiteX4" fmla="*/ 3155937 w 3155937"/>
              <a:gd name="connsiteY4" fmla="*/ 561917 h 607228"/>
              <a:gd name="connsiteX5" fmla="*/ 101205 w 3155937"/>
              <a:gd name="connsiteY5" fmla="*/ 607228 h 607228"/>
              <a:gd name="connsiteX6" fmla="*/ 74364 w 3155937"/>
              <a:gd name="connsiteY6" fmla="*/ 607228 h 607228"/>
              <a:gd name="connsiteX7" fmla="*/ 10663 w 3155937"/>
              <a:gd name="connsiteY7" fmla="*/ 558606 h 607228"/>
              <a:gd name="connsiteX8" fmla="*/ 0 w 3155937"/>
              <a:gd name="connsiteY8" fmla="*/ 101205 h 607228"/>
              <a:gd name="connsiteX9" fmla="*/ 0 w 3155937"/>
              <a:gd name="connsiteY9" fmla="*/ 45311 h 6072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155937" h="607228">
                <a:moveTo>
                  <a:pt x="101205" y="0"/>
                </a:moveTo>
                <a:lnTo>
                  <a:pt x="3054733" y="0"/>
                </a:lnTo>
                <a:cubicBezTo>
                  <a:pt x="3110626" y="0"/>
                  <a:pt x="3155937" y="45311"/>
                  <a:pt x="3155937" y="101205"/>
                </a:cubicBezTo>
                <a:lnTo>
                  <a:pt x="3155937" y="506024"/>
                </a:lnTo>
                <a:cubicBezTo>
                  <a:pt x="3155937" y="561917"/>
                  <a:pt x="3110626" y="607228"/>
                  <a:pt x="3054733" y="607228"/>
                </a:cubicBezTo>
                <a:lnTo>
                  <a:pt x="101205" y="607228"/>
                </a:lnTo>
                <a:cubicBezTo>
                  <a:pt x="74364" y="607228"/>
                  <a:pt x="48622" y="596566"/>
                  <a:pt x="29642" y="577586"/>
                </a:cubicBezTo>
                <a:cubicBezTo>
                  <a:pt x="10663" y="558606"/>
                  <a:pt x="0" y="532865"/>
                  <a:pt x="0" y="506024"/>
                </a:cubicBezTo>
                <a:lnTo>
                  <a:pt x="0" y="101205"/>
                </a:lnTo>
                <a:cubicBezTo>
                  <a:pt x="0" y="45311"/>
                  <a:pt x="45311" y="0"/>
                  <a:pt x="101205" y="0"/>
                </a:cubicBezTo>
                <a:close/>
              </a:path>
            </a:pathLst>
          </a:custGeom>
          <a:solidFill>
            <a:srgbClr val="4FC77F"/>
          </a:solidFill>
          <a:ln w="9525">
            <a:solidFill>
              <a:srgbClr val="FFFFFF">
                <a:alpha val="0"/>
              </a:srgbClr>
            </a:solidFill>
          </a:ln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/>
            <a:r>
              <a:rPr lang="zh-CN" altLang="en-US" sz="3100" b="1" i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理解人物性格</a:t>
            </a:r>
            <a:endParaRPr lang="zh-CN" altLang="en-US" sz="3100" b="1" i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https://d.book118.com/305322120102011100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等线 Light</vt:lpstr>
      <vt:lpstr>等线</vt:lpstr>
      <vt:lpstr>华文中宋</vt:lpstr>
      <vt:lpstr>华文行楷</vt:lpstr>
      <vt:lpstr>楷体</vt:lpstr>
      <vt:lpstr>Microsoft YaHei UI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2024-09-08T02:04:14.623</cp:lastPrinted>
  <dcterms:created xsi:type="dcterms:W3CDTF">2024-09-07T18:04:14Z</dcterms:created>
  <dcterms:modified xsi:type="dcterms:W3CDTF">2024-09-07T18:04:15Z</dcterms:modified>
</cp:coreProperties>
</file>