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924417-EDF8-4727-A761-DF7F564B6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439BF-16F1-4CAE-BC6B-B9F71D41F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2AA414-E1FE-4918-913D-66C134434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9AAE60-FEE4-412B-AA78-380FC3887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23F518-3BC5-4137-ABAE-D26FBE21D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59A4F1-333C-425C-B645-641F39556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B884CB-FDF8-455C-A5DE-7FA04C6C43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6206DA-E115-4391-A6A1-6C2F15727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B1D495-05C6-467B-BB86-6A096375A4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308B8-7CEB-4899-BCFE-81CE341DE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CBEE4-7A22-4EE9-A123-C1A9EC26B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32221420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法律救济讲述\n## 1.教育法律救济的基本概念与意义\n### 1.1教育法律救济的定义与类型\n### 1.2教育法律救济的意义和作用\n### 1.3教育法律救济与相关概念的关系\n## 2.教育法律救济的历史发展\n### 2.1教育法律救济的历史沿革\n### 2.2教育法律救济在不同国家和地区的实践\n### 2.3教育法律救济的发展趋势\n## 3.教育法律救济的主体与客体\n### 3.1教育法律救济的主体及其权利和义务\n### 3.2教育法律救济的客体及其范围\n### 3.3教育法律救济主体与客体的关系\n## 4.教育法律救济的途径与方式\n### 4.1教育法律救济的途径及其选择\n### 4.2教育法律救济的方式及其运用\n### 4.3教育法律救济途径与方式的比较与选择\n## 5.教育法律救济的程序与原则\n### 5.1教育法律救济的程序及其运行\n### 5.2教育法律救济的原则及其遵循\n### 5.3教育法律救济程序与原则的关系\n## 6.教育法律救济的实践案例分析\n### 6.1教育法律救济的成功案例分析\n### 6.2教育法律救济的失败案例分析\n### 6.3教育法律救济案例的分析与启示\n## 7.教育法律救济的完善与发展\n### 7.1教育法律救济存在的问题及其原因\n### 7.2教育法律救济的完善措施与发展方向\n### 7.3教育法律救济的未来展望\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教育法律救济讲述</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教育法律救济的基本概念与意义</a:t>
            </a:r>
            <a:endParaRPr/>
          </a:p>
        </p:txBody>
      </p:sp>
      <p:sp>
        <p:nvSpPr>
          <p:cNvPr id="12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grpSp>
        <p:nvGrpSpPr>
          <p:cNvPr id="25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6" name="Group 686"/>
            <p:cNvGrpSpPr/>
            <p:nvPr/>
          </p:nvGrpSpPr>
          <p:grpSpPr>
            <a:xfrm>
              <a:off x="1075314" y="1520189"/>
              <a:ext cx="9868911" cy="2072418"/>
              <a:chOff x="1075314" y="1520189"/>
              <a:chExt cx="9868911" cy="2072418"/>
            </a:xfrm>
          </p:grpSpPr>
          <p:sp>
            <p:nvSpPr>
              <p:cNvPr id="25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教育法律救济是指在教育领域中，当受教育者的合法权益受到侵害时，通过法律途径予以纠正和补救的一种法律制度。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教育法律救济旨在维护教育公平，保障受教育者的合法权益，促进教育事业的健康发展。</a:t>
                </a:r>
                <a:endParaRPr/>
              </a:p>
            </p:txBody>
          </p:sp>
          <p:sp>
            <p:nvSpPr>
              <p:cNvPr id="25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教育法律救济的定义</a:t>
                </a:r>
                <a:endParaRPr/>
              </a:p>
            </p:txBody>
          </p:sp>
          <p:sp>
            <p:nvSpPr>
              <p:cNvPr id="25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1" name="Group 691"/>
            <p:cNvGrpSpPr/>
            <p:nvPr/>
          </p:nvGrpSpPr>
          <p:grpSpPr>
            <a:xfrm>
              <a:off x="1075314" y="3881882"/>
              <a:ext cx="9868911" cy="2072418"/>
              <a:chOff x="1075314" y="3881882"/>
              <a:chExt cx="9868911" cy="2072418"/>
            </a:xfrm>
          </p:grpSpPr>
          <p:sp>
            <p:nvSpPr>
              <p:cNvPr id="26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行政救济：受教育者认为教育行政机关的行政行为侵犯其合法权益，可以向行政机关申请复议或者提起行政诉讼。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诉讼救济：受教育者认为学校、教师等教育主体的行为侵犯其合法权益，可以向人民法院提起诉讼。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仲裁救济：受教育者与教育主体之间发生合同纠纷或者其他民事纠纷，可以依法申请仲裁。</a:t>
                </a:r>
                <a:endParaRPr/>
              </a:p>
            </p:txBody>
          </p:sp>
          <p:sp>
            <p:nvSpPr>
              <p:cNvPr id="26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教育法律救济的类型</a:t>
                </a:r>
                <a:endParaRPr/>
              </a:p>
            </p:txBody>
          </p:sp>
          <p:sp>
            <p:nvSpPr>
              <p:cNvPr id="26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教育法律救济的定义与类型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2" name="" descr="{&quot;isTemplate&quot;:true,&quot;type&quot;:3}"/>
        <p:cNvGrpSpPr/>
        <p:nvPr/>
      </p:nvGrpSpPr>
      <p:grpSpPr>
        <a:xfrm>
          <a:off x="0" y="0"/>
          <a:ext cx="0" cy="0"/>
        </a:xfrm>
      </p:grpSpPr>
      <p:grpSp>
        <p:nvGrpSpPr>
          <p:cNvPr id="27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74" name="Group 686"/>
            <p:cNvGrpSpPr/>
            <p:nvPr/>
          </p:nvGrpSpPr>
          <p:grpSpPr>
            <a:xfrm>
              <a:off x="1075314" y="1520189"/>
              <a:ext cx="9868911" cy="2072418"/>
              <a:chOff x="1075314" y="1520189"/>
              <a:chExt cx="9868911" cy="2072418"/>
            </a:xfrm>
          </p:grpSpPr>
          <p:sp>
            <p:nvSpPr>
              <p:cNvPr id="27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保护受教育者的合法权益：教育法律救济为受教育者提供了一种维护自身权益的法律手段，使受教育者在合法权益受到侵害时能够得到及时有效的救济。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维护教育公平：教育法律救济有助于纠正教育领域的违法行为，维护教育公平，促进教育事业健康发展。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促进教育法治建设：教育法律救济有助于提高教育领域的法治意识，推动教育法治建设，提高教育管理的法治化水平。</a:t>
                </a:r>
                <a:endParaRPr/>
              </a:p>
            </p:txBody>
          </p:sp>
          <p:sp>
            <p:nvSpPr>
              <p:cNvPr id="27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教育法律救济的意义</a:t>
                </a:r>
                <a:endParaRPr/>
              </a:p>
            </p:txBody>
          </p:sp>
          <p:sp>
            <p:nvSpPr>
              <p:cNvPr id="27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79" name="Group 691"/>
            <p:cNvGrpSpPr/>
            <p:nvPr/>
          </p:nvGrpSpPr>
          <p:grpSpPr>
            <a:xfrm>
              <a:off x="1075314" y="3881882"/>
              <a:ext cx="9868911" cy="2072418"/>
              <a:chOff x="1075314" y="3881882"/>
              <a:chExt cx="9868911" cy="2072418"/>
            </a:xfrm>
          </p:grpSpPr>
          <p:sp>
            <p:nvSpPr>
              <p:cNvPr id="28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纠正和补救作用：教育法律救济可以纠正教育领域的违法行为，对受侵害的受教育者进行补救，恢复其合法权益。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预防和威慑作用：教育法律救济可以预防教育领域的违法行为，对教育主体起到威慑作用，减少违法行为的发生。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调解和化解作用：教育法律救济可以通过调解、仲裁等方式，化解教育领域的纠纷，维护教育秩序。</a:t>
                </a:r>
                <a:endParaRPr/>
              </a:p>
            </p:txBody>
          </p:sp>
          <p:sp>
            <p:nvSpPr>
              <p:cNvPr id="28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教育法律救济的作用</a:t>
                </a:r>
                <a:endParaRPr/>
              </a:p>
            </p:txBody>
          </p:sp>
          <p:sp>
            <p:nvSpPr>
              <p:cNvPr id="28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教育法律救济的意义和作用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5" name="" descr="{&quot;isTemplate&quot;:true,&quot;type&quot;:3}"/>
        <p:cNvGrpSpPr/>
        <p:nvPr/>
      </p:nvGrpSpPr>
      <p:grpSpPr>
        <a:xfrm>
          <a:off x="0" y="0"/>
          <a:ext cx="0" cy="0"/>
        </a:xfrm>
      </p:grpSpPr>
      <p:pic>
        <p:nvPicPr>
          <p:cNvPr id="286"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87"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88" name="Group 2"/>
            <p:cNvGrpSpPr/>
            <p:nvPr/>
          </p:nvGrpSpPr>
          <p:grpSpPr>
            <a:xfrm>
              <a:off x="5982796" y="3116804"/>
              <a:ext cx="5783287" cy="1610798"/>
              <a:chOff x="5982796" y="3116804"/>
              <a:chExt cx="5783287" cy="1610798"/>
            </a:xfrm>
          </p:grpSpPr>
          <p:sp>
            <p:nvSpPr>
              <p:cNvPr id="289"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教育法律救济与教育活动的关系</a:t>
                </a:r>
                <a:endParaRPr/>
              </a:p>
            </p:txBody>
          </p:sp>
          <p:sp>
            <p:nvSpPr>
              <p:cNvPr id="290"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教育法律救济是教育活动的重要组成部分，是维护教育秩序、保障受教育者权益的重要手段。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教育法律救济与教育活动相互促进，共同维护教育事业的健康发展。</a:t>
                </a:r>
                <a:endParaRPr/>
              </a:p>
            </p:txBody>
          </p:sp>
        </p:grpSp>
        <p:grpSp>
          <p:nvGrpSpPr>
            <p:cNvPr id="291" name="Group 5"/>
            <p:cNvGrpSpPr/>
            <p:nvPr/>
          </p:nvGrpSpPr>
          <p:grpSpPr>
            <a:xfrm>
              <a:off x="5982796" y="4769459"/>
              <a:ext cx="5783287" cy="1610798"/>
              <a:chOff x="5982796" y="4769459"/>
              <a:chExt cx="5783287" cy="1610798"/>
            </a:xfrm>
          </p:grpSpPr>
          <p:sp>
            <p:nvSpPr>
              <p:cNvPr id="292"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教育法律救济与教育立法的关系</a:t>
                </a:r>
                <a:endParaRPr/>
              </a:p>
            </p:txBody>
          </p:sp>
          <p:sp>
            <p:nvSpPr>
              <p:cNvPr id="293"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教育立法为教育法律救济提供了法律依据，为受教育者提供了维护权益的法律武器。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教育法律救济的实施有助于推动教育立法的完善，促进教育法治建设的深入发展。</a:t>
                </a:r>
                <a:endParaRPr/>
              </a:p>
            </p:txBody>
          </p:sp>
        </p:grpSp>
        <p:grpSp>
          <p:nvGrpSpPr>
            <p:cNvPr id="294" name="Group 407"/>
            <p:cNvGrpSpPr/>
            <p:nvPr/>
          </p:nvGrpSpPr>
          <p:grpSpPr>
            <a:xfrm>
              <a:off x="5982796" y="1468163"/>
              <a:ext cx="5700871" cy="1610798"/>
              <a:chOff x="5982796" y="1468163"/>
              <a:chExt cx="5700871" cy="1610798"/>
            </a:xfrm>
          </p:grpSpPr>
          <p:sp>
            <p:nvSpPr>
              <p:cNvPr id="295"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教育法律救济与教育执法的关系</a:t>
                </a:r>
                <a:endParaRPr/>
              </a:p>
            </p:txBody>
          </p:sp>
          <p:sp>
            <p:nvSpPr>
              <p:cNvPr id="296"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教育执法是教育法律救济得以实施的前提，只有严格执法，才能保障受教育者的合法权益不受侵害。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教育法律救济有助于监督教育执法行为，提高教育执法水平，维护教育法治秩序。</a:t>
                </a:r>
                <a:endParaRPr/>
              </a:p>
            </p:txBody>
          </p:sp>
        </p:grpSp>
      </p:grpSp>
      <p:sp>
        <p:nvSpPr>
          <p:cNvPr id="2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教育法律救济与相关概念的关系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8" name="" descr="{&quot;isTemplate&quot;:true,&quot;type&quot;:2}"/>
        <p:cNvGrpSpPr/>
        <p:nvPr/>
      </p:nvGrpSpPr>
      <p:grpSpPr>
        <a:xfrm>
          <a:off x="0" y="0"/>
          <a:ext cx="0" cy="0"/>
        </a:xfrm>
      </p:grpSpPr>
      <p:sp>
        <p:nvSpPr>
          <p:cNvPr id="29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教育法律救济的历史发展</a:t>
            </a:r>
            <a:endParaRPr/>
          </a:p>
        </p:txBody>
      </p:sp>
      <p:sp>
        <p:nvSpPr>
          <p:cNvPr id="30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1" name="" descr="{&quot;isTemplate&quot;:true,&quot;type&quot;:3}"/>
        <p:cNvGrpSpPr/>
        <p:nvPr/>
      </p:nvGrpSpPr>
      <p:grpSpPr>
        <a:xfrm>
          <a:off x="0" y="0"/>
          <a:ext cx="0" cy="0"/>
        </a:xfrm>
      </p:grpSpPr>
      <p:pic>
        <p:nvPicPr>
          <p:cNvPr id="30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4" name="Group 598"/>
            <p:cNvGrpSpPr/>
            <p:nvPr/>
          </p:nvGrpSpPr>
          <p:grpSpPr>
            <a:xfrm>
              <a:off x="763829" y="1414808"/>
              <a:ext cx="6972294" cy="2337649"/>
              <a:chOff x="763829" y="1414808"/>
              <a:chExt cx="6972294" cy="2337649"/>
            </a:xfrm>
          </p:grpSpPr>
          <p:sp>
            <p:nvSpPr>
              <p:cNvPr id="30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教育法律救济的起源</a:t>
                </a:r>
                <a:endParaRPr/>
              </a:p>
            </p:txBody>
          </p:sp>
          <p:sp>
            <p:nvSpPr>
              <p:cNvPr id="30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教育法律救济起源于古希腊时期，当时的教育法律救济主要表现为对教育纠纷的仲裁和调解。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随着教育的发展，教育法律救济逐渐成为一种独立的法律制度，为受教育者提供法律保障。</a:t>
                </a:r>
                <a:endParaRPr/>
              </a:p>
            </p:txBody>
          </p:sp>
          <p:sp>
            <p:nvSpPr>
              <p:cNvPr id="30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11" name="Group 591"/>
            <p:cNvGrpSpPr/>
            <p:nvPr/>
          </p:nvGrpSpPr>
          <p:grpSpPr>
            <a:xfrm>
              <a:off x="689593" y="3949139"/>
              <a:ext cx="7078256" cy="2128975"/>
              <a:chOff x="689593" y="3949139"/>
              <a:chExt cx="7078256" cy="2128975"/>
            </a:xfrm>
          </p:grpSpPr>
          <p:sp>
            <p:nvSpPr>
              <p:cNvPr id="31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教育法律救济的发展</a:t>
                </a:r>
                <a:endParaRPr/>
              </a:p>
            </p:txBody>
          </p:sp>
          <p:sp>
            <p:nvSpPr>
              <p:cNvPr id="31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文艺复兴时期，教育法律救济在欧洲得到进一步发展，教育领域的法律关系逐渐明确，教育法律救济的途径和方式也不断丰富。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近现代以来，随着教育事业的快速发展，教育法律救济逐渐成为各国教育制度的重要组成部分，受教育者的权益得到了更好的保障。</a:t>
                </a:r>
                <a:endParaRPr/>
              </a:p>
            </p:txBody>
          </p:sp>
          <p:sp>
            <p:nvSpPr>
              <p:cNvPr id="31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教育法律救济的历史沿革</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9" name="" descr="{&quot;isTemplate&quot;:true,&quot;type&quot;:3}"/>
        <p:cNvGrpSpPr/>
        <p:nvPr/>
      </p:nvGrpSpPr>
      <p:grpSpPr>
        <a:xfrm>
          <a:off x="0" y="0"/>
          <a:ext cx="0" cy="0"/>
        </a:xfrm>
      </p:grpSpPr>
      <p:pic>
        <p:nvPicPr>
          <p:cNvPr id="3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2" name="Group 598"/>
            <p:cNvGrpSpPr/>
            <p:nvPr/>
          </p:nvGrpSpPr>
          <p:grpSpPr>
            <a:xfrm>
              <a:off x="763829" y="1414808"/>
              <a:ext cx="6972294" cy="2337649"/>
              <a:chOff x="763829" y="1414808"/>
              <a:chExt cx="6972294" cy="2337649"/>
            </a:xfrm>
          </p:grpSpPr>
          <p:sp>
            <p:nvSpPr>
              <p:cNvPr id="3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发达国家的教育法律救济实践</a:t>
                </a:r>
                <a:endParaRPr/>
              </a:p>
            </p:txBody>
          </p:sp>
          <p:sp>
            <p:nvSpPr>
              <p:cNvPr id="3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发达国家在教育法律救济方面有着较为完善的制度，受教育者的权益得到了较好的保障。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发达国家的教育法律救济主要包括行政复议、行政诉讼、仲裁等多种途径，为受教育者提供了便捷的法律救济手段。</a:t>
                </a:r>
                <a:endParaRPr/>
              </a:p>
            </p:txBody>
          </p:sp>
          <p:sp>
            <p:nvSpPr>
              <p:cNvPr id="3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29" name="Group 591"/>
            <p:cNvGrpSpPr/>
            <p:nvPr/>
          </p:nvGrpSpPr>
          <p:grpSpPr>
            <a:xfrm>
              <a:off x="689593" y="3949139"/>
              <a:ext cx="7078256" cy="2128975"/>
              <a:chOff x="689593" y="3949139"/>
              <a:chExt cx="7078256" cy="2128975"/>
            </a:xfrm>
          </p:grpSpPr>
          <p:sp>
            <p:nvSpPr>
              <p:cNvPr id="3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发展中国家的教育法律救济实践</a:t>
                </a:r>
                <a:endParaRPr/>
              </a:p>
            </p:txBody>
          </p:sp>
          <p:sp>
            <p:nvSpPr>
              <p:cNvPr id="3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发展中国家在教育法律救济方面尚处于不断完善的过程中，受教育者的权益保障还有待提高。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发展中国家的教育法律救济主要包括行政救济、诉讼救济等方式，法律途径相对较少，需要进一步完善。</a:t>
                </a:r>
                <a:endParaRPr/>
              </a:p>
            </p:txBody>
          </p:sp>
          <p:sp>
            <p:nvSpPr>
              <p:cNvPr id="3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教育法律救济在不同国家和地区的实践</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7" name="" descr="{&quot;isTemplate&quot;:true,&quot;type&quot;:3}"/>
        <p:cNvGrpSpPr/>
        <p:nvPr/>
      </p:nvGrpSpPr>
      <p:grpSpPr>
        <a:xfrm>
          <a:off x="0" y="0"/>
          <a:ext cx="0" cy="0"/>
        </a:xfrm>
      </p:grpSpPr>
      <p:pic>
        <p:nvPicPr>
          <p:cNvPr id="338"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339"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340" name="组合 4"/>
            <p:cNvGrpSpPr/>
            <p:nvPr/>
          </p:nvGrpSpPr>
          <p:grpSpPr>
            <a:xfrm>
              <a:off x="660396" y="1892786"/>
              <a:ext cx="5622867" cy="1446014"/>
              <a:chOff x="571500" y="1815543"/>
              <a:chExt cx="5622867" cy="1446014"/>
            </a:xfrm>
          </p:grpSpPr>
          <p:sp>
            <p:nvSpPr>
              <p:cNvPr id="34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教育法律救济的国际化趋势</a:t>
                </a:r>
                <a:endParaRPr lang="en-US" b="1">
                  <a:solidFill>
                    <a:schemeClr val="accent1">
                      <a:alpha val="100000"/>
                    </a:schemeClr>
                  </a:solidFill>
                  <a:latin typeface="微软雅黑"/>
                  <a:ea typeface="微软雅黑"/>
                </a:endParaRPr>
              </a:p>
            </p:txBody>
          </p:sp>
          <p:sp>
            <p:nvSpPr>
              <p:cNvPr id="342"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随着全球化的推进，教育法律救济逐渐呈现出国际化趋势，各国之间的教育法律救济交流与合作不断加强。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国际教育法律救济规则的制定和实施，有助于推动全球范围内的教育法治建设，保障受教育者的国际权益。</a:t>
                </a:r>
                <a:endParaRPr/>
              </a:p>
            </p:txBody>
          </p:sp>
          <p:sp>
            <p:nvSpPr>
              <p:cNvPr id="343"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44" name="组合 8"/>
            <p:cNvGrpSpPr/>
            <p:nvPr/>
          </p:nvGrpSpPr>
          <p:grpSpPr>
            <a:xfrm>
              <a:off x="660396" y="3478749"/>
              <a:ext cx="5622868" cy="1446014"/>
              <a:chOff x="571500" y="1815543"/>
              <a:chExt cx="5622868" cy="1446014"/>
            </a:xfrm>
          </p:grpSpPr>
          <p:sp>
            <p:nvSpPr>
              <p:cNvPr id="34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教育法律救济的多元化趋势</a:t>
                </a:r>
                <a:endParaRPr lang="en-US" b="1">
                  <a:solidFill>
                    <a:schemeClr val="accent1">
                      <a:alpha val="100000"/>
                    </a:schemeClr>
                  </a:solidFill>
                  <a:latin typeface="微软雅黑"/>
                  <a:ea typeface="微软雅黑"/>
                </a:endParaRPr>
              </a:p>
            </p:txBody>
          </p:sp>
          <p:sp>
            <p:nvSpPr>
              <p:cNvPr id="346"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随着教育领域的发展，教育法律救济的途径和方式逐渐多元化，包括仲裁、调解、行政复议等多种方式。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教育法律救济的多元化有助于满足不同受教育者的需求，更好地维护受教育者的合法权益。</a:t>
                </a:r>
                <a:endParaRPr/>
              </a:p>
            </p:txBody>
          </p:sp>
          <p:sp>
            <p:nvSpPr>
              <p:cNvPr id="347"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48" name="组合 12"/>
            <p:cNvGrpSpPr/>
            <p:nvPr/>
          </p:nvGrpSpPr>
          <p:grpSpPr>
            <a:xfrm>
              <a:off x="660396" y="5064711"/>
              <a:ext cx="5622867" cy="1446014"/>
              <a:chOff x="571500" y="1815543"/>
              <a:chExt cx="5622867" cy="1446014"/>
            </a:xfrm>
          </p:grpSpPr>
          <p:sp>
            <p:nvSpPr>
              <p:cNvPr id="34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教育法律救济的信息化趋势</a:t>
                </a:r>
                <a:endParaRPr lang="en-US" b="1">
                  <a:solidFill>
                    <a:schemeClr val="accent1">
                      <a:alpha val="100000"/>
                    </a:schemeClr>
                  </a:solidFill>
                  <a:latin typeface="微软雅黑"/>
                  <a:ea typeface="微软雅黑"/>
                </a:endParaRPr>
              </a:p>
            </p:txBody>
          </p:sp>
          <p:sp>
            <p:nvSpPr>
              <p:cNvPr id="350"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随着信息技术的普及，教育法律救济逐渐向信息化发展，在线教育法律救济平台、法律数据库等信息化手段的应用，为受教育者提供了便捷的法律救济服务。</a:t>
                </a:r>
                <a:endParaRPr/>
              </a:p>
            </p:txBody>
          </p:sp>
          <p:sp>
            <p:nvSpPr>
              <p:cNvPr id="351"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5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教育法律救济的发展趋势</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教育法律救济的主体与客体</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教育法律救济的主体及其权利和义务</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2" name=""/>
            <p:cNvGrpSpPr/>
            <p:nvPr/>
          </p:nvGrpSpPr>
          <p:grpSpPr>
            <a:xfrm>
              <a:off x="646709" y="2074672"/>
              <a:ext cx="3384000" cy="4063380"/>
              <a:chOff x="646710" y="2074672"/>
              <a:chExt cx="3384000" cy="4063380"/>
            </a:xfrm>
          </p:grpSpPr>
          <p:sp>
            <p:nvSpPr>
              <p:cNvPr id="1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教育法律救济的主体</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教育法律救济的主体主要包括受教育者、教育行政机关、学校、教师等教育主体。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教育法律救济的主体在救济过程中享有相应的权利，并承担相应的义务。</a:t>
                </a:r>
                <a:endParaRPr/>
              </a:p>
            </p:txBody>
          </p:sp>
          <p:pic>
            <p:nvPicPr>
              <p:cNvPr id="16"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7" name=""/>
            <p:cNvGrpSpPr/>
            <p:nvPr/>
          </p:nvGrpSpPr>
          <p:grpSpPr>
            <a:xfrm>
              <a:off x="4397155" y="2074672"/>
              <a:ext cx="3384000" cy="4063380"/>
              <a:chOff x="646710" y="2074672"/>
              <a:chExt cx="3384000" cy="4063380"/>
            </a:xfrm>
          </p:grpSpPr>
          <p:sp>
            <p:nvSpPr>
              <p:cNvPr id="1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教育法律救济主体的权利</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教育法律救济主体享有知情权、参与权、申诉权、诉讼权等基本权利，以确保教育法律救济的顺利进行。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教育法律救济主体还享有要求赔偿权、要求道歉权等衍生权利，以保障受教育者的合法权益。</a:t>
                </a:r>
                <a:endParaRPr/>
              </a:p>
            </p:txBody>
          </p:sp>
          <p:pic>
            <p:nvPicPr>
              <p:cNvPr id="21"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2" name=""/>
            <p:cNvGrpSpPr/>
            <p:nvPr/>
          </p:nvGrpSpPr>
          <p:grpSpPr>
            <a:xfrm>
              <a:off x="8147601" y="2074672"/>
              <a:ext cx="3384000" cy="4063380"/>
              <a:chOff x="646710" y="2074672"/>
              <a:chExt cx="3384000" cy="4063380"/>
            </a:xfrm>
          </p:grpSpPr>
          <p:sp>
            <p:nvSpPr>
              <p:cNvPr id="2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教育法律救济主体的义务</a:t>
                </a:r>
                <a:endParaRPr lang="en-US" altLang="zh-CN" sz="2000" b="1">
                  <a:latin typeface="Microsoft YaHei" panose="020b0503020204020204" pitchFamily="34" charset="-122"/>
                  <a:ea typeface="Microsoft YaHei" panose="020b0503020204020204" pitchFamily="34" charset="-122"/>
                </a:endParaRPr>
              </a:p>
            </p:txBody>
          </p:sp>
          <p:sp>
            <p:nvSpPr>
              <p:cNvPr id="2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教育法律救济主体负有遵守法律、维护教育秩序、保护受教育者权益等基本义务。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教育法律救济主体还负有提供证据、配合调查、履行判决等衍生义务，以确保教育法律救济的有效实施。</a:t>
                </a:r>
                <a:endParaRPr/>
              </a:p>
            </p:txBody>
          </p:sp>
          <p:pic>
            <p:nvPicPr>
              <p:cNvPr id="26"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pic>
        <p:nvPicPr>
          <p:cNvPr id="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 name="Group 598"/>
            <p:cNvGrpSpPr/>
            <p:nvPr/>
          </p:nvGrpSpPr>
          <p:grpSpPr>
            <a:xfrm>
              <a:off x="763829" y="1414808"/>
              <a:ext cx="6972294" cy="2337649"/>
              <a:chOff x="763829" y="1414808"/>
              <a:chExt cx="6972294" cy="2337649"/>
            </a:xfrm>
          </p:grpSpPr>
          <p:sp>
            <p:nvSpPr>
              <p:cNvPr id="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教育法律救济的客体</a:t>
                </a:r>
                <a:endParaRPr/>
              </a:p>
            </p:txBody>
          </p:sp>
          <p:sp>
            <p:nvSpPr>
              <p:cNvPr id="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教育法律救济的客体是指教育法律救济主体的权利和义务所指向的对象，包括受教育者的合法权益和教育领域的违法行为。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教育法律救济的客体是教育法律救济的核心内容，决定了教育法律救济的范围和方向。</a:t>
                </a:r>
                <a:endParaRPr/>
              </a:p>
            </p:txBody>
          </p:sp>
          <p:sp>
            <p:nvSpPr>
              <p:cNvPr id="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7" name="Group 591"/>
            <p:cNvGrpSpPr/>
            <p:nvPr/>
          </p:nvGrpSpPr>
          <p:grpSpPr>
            <a:xfrm>
              <a:off x="689593" y="3949139"/>
              <a:ext cx="7078256" cy="2128975"/>
              <a:chOff x="689593" y="3949139"/>
              <a:chExt cx="7078256" cy="2128975"/>
            </a:xfrm>
          </p:grpSpPr>
          <p:sp>
            <p:nvSpPr>
              <p:cNvPr id="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教育法律救济客体的范围</a:t>
                </a:r>
                <a:endParaRPr/>
              </a:p>
            </p:txBody>
          </p:sp>
          <p:sp>
            <p:nvSpPr>
              <p:cNvPr id="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教育法律救济的客体范围包括受教育者的受教育权、人身权、财产权等合法权益。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教育法律救济的客体范围还包括教育领域的行政行为、民事行为等违法行为，以确保教育秩序的正常维护。</a:t>
                </a:r>
                <a:endParaRPr/>
              </a:p>
            </p:txBody>
          </p:sp>
          <p:sp>
            <p:nvSpPr>
              <p:cNvPr id="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教育法律救济的客体及其范围</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5" name="" descr="{&quot;isTemplate&quot;:true,&quot;type&quot;:3}"/>
        <p:cNvGrpSpPr/>
        <p:nvPr/>
      </p:nvGrpSpPr>
      <p:grpSpPr>
        <a:xfrm>
          <a:off x="0" y="0"/>
          <a:ext cx="0" cy="0"/>
        </a:xfrm>
      </p:grpSpPr>
      <p:pic>
        <p:nvPicPr>
          <p:cNvPr id="4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8" name="Group 598"/>
            <p:cNvGrpSpPr/>
            <p:nvPr/>
          </p:nvGrpSpPr>
          <p:grpSpPr>
            <a:xfrm>
              <a:off x="763829" y="1414808"/>
              <a:ext cx="6972294" cy="2337649"/>
              <a:chOff x="763829" y="1414808"/>
              <a:chExt cx="6972294" cy="2337649"/>
            </a:xfrm>
          </p:grpSpPr>
          <p:sp>
            <p:nvSpPr>
              <p:cNvPr id="4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教育法律救济主体与客体的关系</a:t>
                </a:r>
                <a:endParaRPr/>
              </a:p>
            </p:txBody>
          </p:sp>
          <p:sp>
            <p:nvSpPr>
              <p:cNvPr id="5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教育法律救济主体与客体之间存在一定的权利义务关系，教育法律救济主体的权利和义务是相对于客体而言的。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教育法律救济主体的权利和义务是相互对应的，享有权利的同时需要履行相应的义务，反之亦然。</a:t>
                </a:r>
                <a:endParaRPr/>
              </a:p>
            </p:txBody>
          </p:sp>
          <p:sp>
            <p:nvSpPr>
              <p:cNvPr id="5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5" name="Group 591"/>
            <p:cNvGrpSpPr/>
            <p:nvPr/>
          </p:nvGrpSpPr>
          <p:grpSpPr>
            <a:xfrm>
              <a:off x="689593" y="3949139"/>
              <a:ext cx="7078256" cy="2128975"/>
              <a:chOff x="689593" y="3949139"/>
              <a:chExt cx="7078256" cy="2128975"/>
            </a:xfrm>
          </p:grpSpPr>
          <p:sp>
            <p:nvSpPr>
              <p:cNvPr id="5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教育法律救济主体与客体的互动</a:t>
                </a:r>
                <a:endParaRPr/>
              </a:p>
            </p:txBody>
          </p:sp>
          <p:sp>
            <p:nvSpPr>
              <p:cNvPr id="5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教育法律救济主体与客体之间存在互动关系，教育法律救济主体的权利和义务的实现需要依赖于客体的存在和履行。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教育法律救济主体与客体的互动有助于维护教育秩序，保障受教育者的合法权益，促进教育事业的健康发展。</a:t>
                </a:r>
                <a:endParaRPr/>
              </a:p>
            </p:txBody>
          </p:sp>
          <p:sp>
            <p:nvSpPr>
              <p:cNvPr id="5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教育法律救济主体与客体的关系</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3" name="" descr="{&quot;isTemplate&quot;:true,&quot;type&quot;:2}"/>
        <p:cNvGrpSpPr/>
        <p:nvPr/>
      </p:nvGrpSpPr>
      <p:grpSpPr>
        <a:xfrm>
          <a:off x="0" y="0"/>
          <a:ext cx="0" cy="0"/>
        </a:xfrm>
      </p:grpSpPr>
      <p:sp>
        <p:nvSpPr>
          <p:cNvPr id="64"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教育法律救济的途径与方式</a:t>
            </a:r>
            <a:endParaRPr/>
          </a:p>
        </p:txBody>
      </p:sp>
      <p:sp>
        <p:nvSpPr>
          <p:cNvPr id="65"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04</a:t>
            </a:r>
            <a:endParaRPr lang="zh-CN" sz="66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6" name="" descr="{&quot;isTemplate&quot;:true,&quot;type&quot;:3}"/>
        <p:cNvGrpSpPr/>
        <p:nvPr/>
      </p:nvGrpSpPr>
      <p:grpSpPr>
        <a:xfrm>
          <a:off x="0" y="0"/>
          <a:ext cx="0" cy="0"/>
        </a:xfrm>
      </p:grpSpPr>
      <p:sp>
        <p:nvSpPr>
          <p:cNvPr id="6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教育法律救济的途径及其选择</a:t>
            </a:r>
            <a:endParaRPr lang="en-US" altLang="zh-CN" sz="2800" b="1">
              <a:latin typeface="+mj-ea"/>
              <a:ea typeface="+mj-ea"/>
            </a:endParaRPr>
          </a:p>
        </p:txBody>
      </p:sp>
      <p:grpSp>
        <p:nvGrpSpPr>
          <p:cNvPr id="6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69" name=""/>
            <p:cNvGrpSpPr/>
            <p:nvPr/>
          </p:nvGrpSpPr>
          <p:grpSpPr>
            <a:xfrm>
              <a:off x="660399" y="2074672"/>
              <a:ext cx="5100082" cy="4536540"/>
              <a:chOff x="660399" y="2074672"/>
              <a:chExt cx="5100082" cy="4536540"/>
            </a:xfrm>
          </p:grpSpPr>
          <p:sp>
            <p:nvSpPr>
              <p:cNvPr id="7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教育法律救济的途径</a:t>
                </a:r>
                <a:endParaRPr lang="en-US" altLang="zh-CN" sz="2000" b="1">
                  <a:latin typeface="Microsoft YaHei" panose="020b0503020204020204" pitchFamily="34" charset="-122"/>
                  <a:ea typeface="Microsoft YaHei" panose="020b0503020204020204" pitchFamily="34" charset="-122"/>
                </a:endParaRPr>
              </a:p>
            </p:txBody>
          </p:sp>
          <p:sp>
            <p:nvSpPr>
              <p:cNvPr id="7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教育法律救济的途径主要包括行政复议、行政诉讼、仲裁、调解等方式。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教育法律救济途径的选择需要根据具体情况和需求进行，以确保教育法律救济的有效实施。</a:t>
                </a:r>
                <a:endParaRPr/>
              </a:p>
            </p:txBody>
          </p:sp>
          <p:pic>
            <p:nvPicPr>
              <p:cNvPr id="7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74" name=""/>
            <p:cNvGrpSpPr/>
            <p:nvPr/>
          </p:nvGrpSpPr>
          <p:grpSpPr>
            <a:xfrm>
              <a:off x="6431519" y="2074672"/>
              <a:ext cx="5100082" cy="4536540"/>
              <a:chOff x="660399" y="2074672"/>
              <a:chExt cx="5100082" cy="4536540"/>
            </a:xfrm>
          </p:grpSpPr>
          <p:sp>
            <p:nvSpPr>
              <p:cNvPr id="7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教育法律救济途径的选择</a:t>
                </a:r>
                <a:endParaRPr lang="en-US" altLang="zh-CN" sz="2000" b="1">
                  <a:latin typeface="Microsoft YaHei" panose="020b0503020204020204" pitchFamily="34" charset="-122"/>
                  <a:ea typeface="Microsoft YaHei" panose="020b0503020204020204" pitchFamily="34" charset="-122"/>
                </a:endParaRPr>
              </a:p>
            </p:txBody>
          </p:sp>
          <p:sp>
            <p:nvSpPr>
              <p:cNvPr id="7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教育法律救济途径的选择需要考虑受教育者的权益、教育领域的违法行为、法律途径的可行性等因素。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教育法律救济途径的选择应当遵循法律规定的程序和要求，确保教育法律救济的合法性。</a:t>
                </a:r>
                <a:endParaRPr/>
              </a:p>
            </p:txBody>
          </p:sp>
          <p:pic>
            <p:nvPicPr>
              <p:cNvPr id="7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https://d.book118.com/305322214204011113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教育法律救济讲述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2024-09-20T08:02:15.201</cp:lastPrinted>
  <dcterms:created xsi:type="dcterms:W3CDTF">2024-09-20T00:02:15Z</dcterms:created>
  <dcterms:modified xsi:type="dcterms:W3CDTF">2024-09-20T00:02:17Z</dcterms:modified>
</cp:coreProperties>
</file>