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34818" name="Rectangle 2"/>
          <p:cNvSpPr/>
          <p:nvPr>
            <p:ph type="sldImg" idx="2"/>
          </p:nvPr>
        </p:nvSpPr>
        <p:spPr>
          <a:xfrm>
            <a:off x="1050925" y="754063"/>
            <a:ext cx="4572000" cy="3294062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4099" name="Rectangle 3"/>
          <p:cNvSpPr>
            <a:spLocks noChangeArrowheads="1"/>
          </p:cNvSpPr>
          <p:nvPr>
            <p:ph type="body" sz="quarter" idx="3"/>
          </p:nvPr>
        </p:nvSpPr>
        <p:spPr bwMode="auto">
          <a:xfrm>
            <a:off x="538163" y="4387850"/>
            <a:ext cx="5780088" cy="39528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/>
              <a:t>单击此处编辑母版文本样式
第二级
第三级
第四级
第五级</a:t>
            </a:r>
            <a:endParaRPr lang="zh-CN" altLang="en-US"/>
          </a:p>
        </p:txBody>
      </p:sp>
      <p:sp>
        <p:nvSpPr>
          <p:cNvPr id="4100" name="Rectangle 4"/>
          <p:cNvSpPr>
            <a:spLocks noChangeArrowheads="1"/>
          </p:cNvSpPr>
          <p:nvPr>
            <p:ph type="hdr" sz="quarter"/>
          </p:nvPr>
        </p:nvSpPr>
        <p:spPr bwMode="auto">
          <a:xfrm>
            <a:off x="0" y="0"/>
            <a:ext cx="2973388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 sz="12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101" name="Rectangle 5"/>
          <p:cNvSpPr>
            <a:spLocks noChangeArrowheads="1"/>
          </p:cNvSpPr>
          <p:nvPr>
            <p:ph type="dt" idx="1"/>
          </p:nvPr>
        </p:nvSpPr>
        <p:spPr bwMode="auto">
          <a:xfrm>
            <a:off x="3883025" y="0"/>
            <a:ext cx="2974975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 algn="r">
              <a:defRPr sz="1200"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102" name="Rectangle 6"/>
          <p:cNvSpPr>
            <a:spLocks noChangeArrowheads="1"/>
          </p:cNvSpPr>
          <p:nvPr>
            <p:ph type="ftr" sz="quarter" idx="4"/>
          </p:nvPr>
        </p:nvSpPr>
        <p:spPr bwMode="auto">
          <a:xfrm>
            <a:off x="0" y="8686800"/>
            <a:ext cx="2973388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lvl1pPr>
              <a:defRPr sz="12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103" name="Rectangle 7"/>
          <p:cNvSpPr>
            <a:spLocks noChangeArrowheads="1"/>
          </p:cNvSpPr>
          <p:nvPr>
            <p:ph type="sldNum" sz="quarter" idx="5"/>
          </p:nvPr>
        </p:nvSpPr>
        <p:spPr bwMode="auto">
          <a:xfrm>
            <a:off x="3883025" y="8686800"/>
            <a:ext cx="2974975" cy="4572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/>
          <a:p>
            <a:pPr lvl="0" algn="r" eaLnBrk="1" hangingPunct="1"/>
            <a:fld id="{9A0DB2DC-4C9A-4742-B13C-FB6460FD3503}" type="slidenum">
              <a:rPr lang="zh-CN" altLang="en-US" sz="1200"/>
              <a:t/>
            </a:fld>
            <a:endParaRPr lang="zh-CN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2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370013" y="1141413"/>
            <a:ext cx="4114800" cy="3086100"/>
          </a:xfrm>
          <a:ln>
            <a:solidFill>
              <a:srgbClr val="000000">
                <a:alpha val="100000"/>
              </a:srgbClr>
            </a:solidFill>
            <a:miter/>
          </a:ln>
        </p:spPr>
      </p:sp>
      <p:sp>
        <p:nvSpPr>
          <p:cNvPr id="35843" name="备注占位符 2"/>
          <p:cNvSpPr>
            <a:spLocks noGrp="1"/>
          </p:cNvSpPr>
          <p:nvPr>
            <p:ph type="body" idx="1"/>
          </p:nvPr>
        </p:nvSpPr>
        <p:spPr>
          <a:xfrm>
            <a:off x="684213" y="4398963"/>
            <a:ext cx="5486400" cy="3600450"/>
          </a:xfrm>
        </p:spPr>
        <p:txBody>
          <a:bodyPr wrap="square" lIns="91440" tIns="45720" rIns="91440" bIns="45720" anchor="t" anchorCtr="0"/>
          <a:lstStyle/>
          <a:p>
            <a:pPr lvl="0" eaLnBrk="1" hangingPunct="1">
              <a:spcBef>
                <a:spcPct val="0"/>
              </a:spcBef>
            </a:pPr>
            <a:r>
              <a:rPr lang="zh-CN" altLang="en-US"/>
              <a:t>模板来自于 </a:t>
            </a:r>
            <a:r>
              <a:rPr lang="en-US" altLang="zh-CN"/>
              <a:t>http://meihua.docer.com/</a:t>
            </a:r>
            <a:endParaRPr lang="zh-CN" altLang="en-US"/>
          </a:p>
        </p:txBody>
      </p:sp>
      <p:sp>
        <p:nvSpPr>
          <p:cNvPr id="35844" name="灯片编号占位符 3"/>
          <p:cNvSpPr txBox="1">
            <a:spLocks noGrp="1"/>
          </p:cNvSpPr>
          <p:nvPr/>
        </p:nvSpPr>
        <p:spPr>
          <a:xfrm>
            <a:off x="3883025" y="8683625"/>
            <a:ext cx="2971800" cy="458788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>
                <a:latin typeface="Calibri" panose="020f0502020204030204" pitchFamily="34" charset="0"/>
              </a:rPr>
              <a:t>2</a:t>
            </a:fld>
            <a:endParaRPr lang="zh-CN" altLang="en-US" sz="1200">
              <a:latin typeface="Calibri" panose="020f0502020204030204" pitchFamily="34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6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370013" y="1141413"/>
            <a:ext cx="4114800" cy="3086100"/>
          </a:xfrm>
          <a:ln>
            <a:solidFill>
              <a:srgbClr val="000000">
                <a:alpha val="100000"/>
              </a:srgbClr>
            </a:solidFill>
            <a:miter/>
          </a:ln>
        </p:spPr>
      </p:sp>
      <p:sp>
        <p:nvSpPr>
          <p:cNvPr id="36867" name="备注占位符 2"/>
          <p:cNvSpPr>
            <a:spLocks noGrp="1"/>
          </p:cNvSpPr>
          <p:nvPr>
            <p:ph type="body" idx="1"/>
          </p:nvPr>
        </p:nvSpPr>
        <p:spPr>
          <a:xfrm>
            <a:off x="684213" y="4398963"/>
            <a:ext cx="5486400" cy="3600450"/>
          </a:xfrm>
        </p:spPr>
        <p:txBody>
          <a:bodyPr wrap="square" lIns="91440" tIns="45720" rIns="91440" bIns="45720" anchor="t" anchorCtr="0"/>
          <a:lstStyle/>
          <a:p>
            <a:pPr lvl="0" eaLnBrk="1" hangingPunct="1">
              <a:spcBef>
                <a:spcPct val="0"/>
              </a:spcBef>
            </a:pPr>
            <a:r>
              <a:rPr lang="zh-CN" altLang="en-US"/>
              <a:t>模板来自于 </a:t>
            </a:r>
            <a:r>
              <a:rPr lang="en-US" altLang="zh-CN"/>
              <a:t>http://meihua.docer.com/</a:t>
            </a:r>
            <a:endParaRPr lang="zh-CN" altLang="en-US"/>
          </a:p>
        </p:txBody>
      </p:sp>
      <p:sp>
        <p:nvSpPr>
          <p:cNvPr id="36868" name="灯片编号占位符 3"/>
          <p:cNvSpPr txBox="1">
            <a:spLocks noGrp="1"/>
          </p:cNvSpPr>
          <p:nvPr/>
        </p:nvSpPr>
        <p:spPr>
          <a:xfrm>
            <a:off x="3883025" y="8683625"/>
            <a:ext cx="2971800" cy="458788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 eaLnBrk="1" hangingPunct="1"/>
            <a:fld id="{9A0DB2DC-4C9A-4742-B13C-FB6460FD3503}" type="slidenum">
              <a:rPr lang="zh-CN" altLang="en-US" sz="1200">
                <a:latin typeface="Calibri" panose="020f0502020204030204" pitchFamily="34" charset="0"/>
              </a:rPr>
              <a:t>7</a:t>
            </a:fld>
            <a:endParaRPr lang="zh-CN" altLang="en-US" sz="1200">
              <a:latin typeface="Calibri" panose="020f0502020204030204" pitchFamily="34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387AE-D61D-4C63-B583-C584E9598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46583-BF30-4548-B7F2-FA83FF221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8E8B4-F910-4FBE-A85D-C3D540F86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8F210D-130A-425C-801D-05484EC38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08B82A-BD6A-4519-9412-1AF60516A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7FE010-1F44-494C-90EB-C4CD3800C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4CB4C8-2FA2-4835-8770-E13269786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A6AD1F-F54E-45D4-B89F-66A8A1343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1CB282-EA6A-45A5-8CD6-58E01EEFB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FC1D0-58AF-4B78-8B0B-D966F4D41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A144FA-0131-48E4-B023-55AE4F1ED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122" name="组合 7"/>
          <p:cNvGrpSpPr/>
          <p:nvPr userDrawn="1"/>
        </p:nvGrpSpPr>
        <p:grpSpPr>
          <a:xfrm>
            <a:off x="0" y="0"/>
            <a:ext cx="9144000" cy="6858000"/>
            <a:chExt cx="9144000" cy="6858000"/>
          </a:xfrm>
        </p:grpSpPr>
        <p:pic>
          <p:nvPicPr>
            <p:cNvPr id="5128" name="图片 8"/>
            <p:cNvPicPr>
              <a:picLocks noChangeAspect="1"/>
            </p:cNvPicPr>
            <p:nvPr/>
          </p:nvPicPr>
          <p:blipFill>
            <a:blip r:embed="rId1"/>
            <a:srcRect l="6349" t="26843" r="2094" b="1140"/>
            <a:stretch>
              <a:fillRect/>
            </a:stretch>
          </p:blipFill>
          <p:spPr>
            <a:xfrm>
              <a:off x="0" y="0"/>
              <a:ext cx="9129486" cy="5174124"/>
            </a:xfrm>
            <a:prstGeom prst="rect">
              <a:avLst/>
            </a:prstGeom>
            <a:noFill/>
            <a:ln w="9525">
              <a:noFill/>
            </a:ln>
          </p:spPr>
        </p:pic>
        <p:grpSp>
          <p:nvGrpSpPr>
            <p:cNvPr id="5129" name="矩形 9"/>
            <p:cNvGrpSpPr/>
            <p:nvPr userDrawn="1"/>
          </p:nvGrpSpPr>
          <p:grpSpPr>
            <a:xfrm>
              <a:off x="0" y="2822448"/>
              <a:ext cx="9144000" cy="4035552"/>
              <a:chExt cx="9144000" cy="4035552"/>
            </a:xfrm>
          </p:grpSpPr>
          <p:pic>
            <p:nvPicPr>
              <p:cNvPr id="5130" name="矩形 9"/>
              <p:cNvPicPr/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0" y="0"/>
                <a:ext cx="9144000" cy="4035552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sp>
            <p:nvSpPr>
              <p:cNvPr id="12" name="Text Box 6"/>
              <p:cNvSpPr txBox="1">
                <a:spLocks noChangeArrowheads="1"/>
              </p:cNvSpPr>
              <p:nvPr/>
            </p:nvSpPr>
            <p:spPr bwMode="auto">
              <a:xfrm>
                <a:off x="0" y="2176"/>
                <a:ext cx="9144000" cy="4033376"/>
              </a:xfrm>
              <a:prstGeom prst="rect">
                <a:avLst/>
              </a:prstGeom>
              <a:noFill/>
              <a:ln w="9525">
                <a:noFill/>
                <a:miter lim="800000"/>
              </a:ln>
            </p:spPr>
            <p:txBody>
              <a:bodyPr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marR="0" lvl="0" indent="0" algn="ctr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 typeface="Arial" pitchFamily="34" charset="0"/>
                  <a:buNone/>
                  <a:defRPr/>
                </a:pPr>
                <a:endParaRPr kumimoji="0" lang="zh-CN" altLang="en-US" sz="1800" b="0" i="0" u="none" strike="noStrike" kern="1200" cap="none" spc="0" normalizeH="0" baseline="0" noProof="0" smtClean="0">
                  <a:ln>
                    <a:noFill/>
                  </a:ln>
                  <a:solidFill>
                    <a:srgbClr val="FFFFFF"/>
                  </a:solidFill>
                  <a:effectLst/>
                  <a:uLnTx/>
                  <a:uFillTx/>
                  <a:latin typeface="Arial" pitchFamily="34" charset="0"/>
                  <a:ea typeface="宋体" panose="02010600030101010101" pitchFamily="2" charset="-122"/>
                  <a:cs typeface="+mn-cs"/>
                </a:endParaRPr>
              </a:p>
            </p:txBody>
          </p:sp>
        </p:grpSp>
      </p:grpSp>
      <p:sp>
        <p:nvSpPr>
          <p:cNvPr id="3082" name="KSO_BT1"/>
          <p:cNvSpPr>
            <a:spLocks noGrp="1" noChangeArrowheads="1"/>
          </p:cNvSpPr>
          <p:nvPr>
            <p:ph type="ctrTitle"/>
          </p:nvPr>
        </p:nvSpPr>
        <p:spPr>
          <a:xfrm>
            <a:off x="685800" y="3740150"/>
            <a:ext cx="7772400" cy="1470025"/>
          </a:xfrm>
        </p:spPr>
        <p:txBody>
          <a:bodyPr/>
          <a:lstStyle>
            <a:lvl1pPr algn="ctr">
              <a:defRPr/>
            </a:lvl1pPr>
          </a:lstStyle>
          <a:p>
            <a:r>
              <a:rPr lang="zh-CN"/>
              <a:t>单击此处编辑母版标题样式</a:t>
            </a:r>
            <a:endParaRPr lang="zh-CN"/>
          </a:p>
        </p:txBody>
      </p:sp>
      <p:sp>
        <p:nvSpPr>
          <p:cNvPr id="3083" name="KSO_BC1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5219700"/>
            <a:ext cx="6400800" cy="476250"/>
          </a:xfrm>
        </p:spPr>
        <p:txBody>
          <a:bodyPr/>
          <a:lstStyle>
            <a:lvl1pPr marL="0" indent="0" algn="ctr">
              <a:buFont typeface="Wingdings" panose="05000000000000000000" pitchFamily="2" charset="2"/>
              <a:buNone/>
              <a:defRPr sz="1800">
                <a:solidFill>
                  <a:srgbClr val="6D6D6D"/>
                </a:solidFill>
              </a:defRPr>
            </a:lvl1pPr>
          </a:lstStyle>
          <a:p>
            <a:r>
              <a:rPr lang="zh-CN"/>
              <a:t>单击此处编辑母版副标题样式</a:t>
            </a:r>
            <a:endParaRPr lang="zh-CN"/>
          </a:p>
        </p:txBody>
      </p:sp>
      <p:sp>
        <p:nvSpPr>
          <p:cNvPr id="13" name="KSO_FD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 smtClean="0">
              <a:ln>
                <a:noFill/>
              </a:ln>
              <a:solidFill>
                <a:srgbClr val="949596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4" name="KSO_FT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lvl1pPr>
              <a:defRPr/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 smtClean="0">
              <a:ln>
                <a:noFill/>
              </a:ln>
              <a:solidFill>
                <a:srgbClr val="949596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5" name="KSO_FN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miter lim="800000"/>
          </a:ln>
        </p:spPr>
        <p:txBody>
          <a:bodyPr vert="horz" wrap="square" lIns="91440" tIns="45720" rIns="91440" bIns="45720" numCol="1" anchor="ctr" anchorCtr="0" compatLnSpc="1"/>
          <a:lstStyle/>
          <a:p>
            <a:pPr algn="r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 smtClean="0">
              <a:ln>
                <a:noFill/>
              </a:ln>
              <a:solidFill>
                <a:srgbClr val="949596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 smtClean="0">
              <a:ln>
                <a:noFill/>
              </a:ln>
              <a:solidFill>
                <a:srgbClr val="949596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 smtClean="0">
              <a:ln>
                <a:noFill/>
              </a:ln>
              <a:solidFill>
                <a:srgbClr val="949596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 smtClean="0">
              <a:ln>
                <a:noFill/>
              </a:ln>
              <a:solidFill>
                <a:srgbClr val="949596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19100" y="1184275"/>
            <a:ext cx="4068763" cy="5059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0263" y="1184275"/>
            <a:ext cx="4070350" cy="50593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 smtClean="0">
              <a:ln>
                <a:noFill/>
              </a:ln>
              <a:solidFill>
                <a:srgbClr val="949596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 smtClean="0">
              <a:ln>
                <a:noFill/>
              </a:ln>
              <a:solidFill>
                <a:srgbClr val="949596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 smtClean="0">
              <a:ln>
                <a:noFill/>
              </a:ln>
              <a:solidFill>
                <a:srgbClr val="949596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 smtClean="0">
              <a:ln>
                <a:noFill/>
              </a:ln>
              <a:solidFill>
                <a:srgbClr val="949596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 smtClean="0">
              <a:ln>
                <a:noFill/>
              </a:ln>
              <a:solidFill>
                <a:srgbClr val="949596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 smtClean="0">
              <a:ln>
                <a:noFill/>
              </a:ln>
              <a:solidFill>
                <a:srgbClr val="949596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 smtClean="0">
              <a:ln>
                <a:noFill/>
              </a:ln>
              <a:solidFill>
                <a:srgbClr val="949596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 smtClean="0">
              <a:ln>
                <a:noFill/>
              </a:ln>
              <a:solidFill>
                <a:srgbClr val="949596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 smtClean="0">
              <a:ln>
                <a:noFill/>
              </a:ln>
              <a:solidFill>
                <a:srgbClr val="949596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 smtClean="0">
              <a:ln>
                <a:noFill/>
              </a:ln>
              <a:solidFill>
                <a:srgbClr val="949596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just" defTabSz="914400" rtl="0" eaLnBrk="1" fontAlgn="base" latinLnBrk="0" hangingPunct="1">
              <a:lnSpc>
                <a:spcPct val="110000"/>
              </a:lnSpc>
              <a:spcBef>
                <a:spcPts val="6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anose="05000000000000000000" pitchFamily="2" charset="2"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 smtClean="0">
              <a:ln>
                <a:noFill/>
              </a:ln>
              <a:solidFill>
                <a:srgbClr val="949596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 smtClean="0">
              <a:ln>
                <a:noFill/>
              </a:ln>
              <a:solidFill>
                <a:srgbClr val="949596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 smtClean="0">
              <a:ln>
                <a:noFill/>
              </a:ln>
              <a:solidFill>
                <a:srgbClr val="949596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 smtClean="0">
              <a:ln>
                <a:noFill/>
              </a:ln>
              <a:solidFill>
                <a:srgbClr val="949596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37338" y="254000"/>
            <a:ext cx="2073275" cy="59896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15925" y="254000"/>
            <a:ext cx="6069013" cy="59896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 smtClean="0">
              <a:ln>
                <a:noFill/>
              </a:ln>
              <a:solidFill>
                <a:srgbClr val="949596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 smtClean="0">
              <a:ln>
                <a:noFill/>
              </a:ln>
              <a:solidFill>
                <a:srgbClr val="949596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4098" name="图片 12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51" name="KSO_FD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28650" y="6356350"/>
            <a:ext cx="20574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>
                <a:solidFill>
                  <a:srgbClr val="94959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 smtClean="0">
              <a:ln>
                <a:noFill/>
              </a:ln>
              <a:solidFill>
                <a:srgbClr val="949596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052" name="KSO_FT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028950" y="6356350"/>
            <a:ext cx="30861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>
                <a:solidFill>
                  <a:srgbClr val="94959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sz="1200" b="0" i="0" u="none" strike="noStrike" kern="1200" cap="none" spc="0" normalizeH="0" baseline="0" noProof="0" smtClean="0">
              <a:ln>
                <a:noFill/>
              </a:ln>
              <a:solidFill>
                <a:srgbClr val="949596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053" name="KSO_FN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457950" y="6356350"/>
            <a:ext cx="2057400" cy="3651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>
                <a:solidFill>
                  <a:srgbClr val="949596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4102" name="KSO_BT1"/>
          <p:cNvSpPr>
            <a:spLocks noGrp="1"/>
          </p:cNvSpPr>
          <p:nvPr>
            <p:ph type="title"/>
          </p:nvPr>
        </p:nvSpPr>
        <p:spPr>
          <a:xfrm>
            <a:off x="415925" y="254000"/>
            <a:ext cx="8291513" cy="709613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103" name="KSO_BC1"/>
          <p:cNvSpPr>
            <a:spLocks noGrp="1"/>
          </p:cNvSpPr>
          <p:nvPr>
            <p:ph type="body" idx="1"/>
          </p:nvPr>
        </p:nvSpPr>
        <p:spPr>
          <a:xfrm>
            <a:off x="419100" y="1184275"/>
            <a:ext cx="8291513" cy="50593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chemeClr val="accent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chemeClr val="accent1"/>
          </a:solidFill>
          <a:latin typeface="微软雅黑" panose="020b0503020204020204" pitchFamily="34" charset="-122"/>
          <a:ea typeface="微软雅黑" panose="020b0503020204020204" pitchFamily="34" charset="-122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chemeClr val="accent1"/>
          </a:solidFill>
          <a:latin typeface="微软雅黑" panose="020b0503020204020204" pitchFamily="34" charset="-122"/>
          <a:ea typeface="微软雅黑" panose="020b0503020204020204" pitchFamily="34" charset="-122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chemeClr val="accent1"/>
          </a:solidFill>
          <a:latin typeface="微软雅黑" panose="020b0503020204020204" pitchFamily="34" charset="-122"/>
          <a:ea typeface="微软雅黑" panose="020b0503020204020204" pitchFamily="34" charset="-122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chemeClr val="accent1"/>
          </a:solidFill>
          <a:latin typeface="微软雅黑" panose="020b0503020204020204" pitchFamily="34" charset="-122"/>
          <a:ea typeface="微软雅黑" panose="020b0503020204020204" pitchFamily="34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chemeClr val="accent1"/>
          </a:solidFill>
          <a:latin typeface="微软雅黑" panose="020b0503020204020204" pitchFamily="34" charset="-122"/>
          <a:ea typeface="微软雅黑" panose="020b0503020204020204" pitchFamily="34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chemeClr val="accent1"/>
          </a:solidFill>
          <a:latin typeface="微软雅黑" panose="020b0503020204020204" pitchFamily="34" charset="-122"/>
          <a:ea typeface="微软雅黑" panose="020b0503020204020204" pitchFamily="34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chemeClr val="accent1"/>
          </a:solidFill>
          <a:latin typeface="微软雅黑" panose="020b0503020204020204" pitchFamily="34" charset="-122"/>
          <a:ea typeface="微软雅黑" panose="020b0503020204020204" pitchFamily="34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chemeClr val="accent1"/>
          </a:solidFill>
          <a:latin typeface="微软雅黑" panose="020b0503020204020204" pitchFamily="34" charset="-122"/>
          <a:ea typeface="微软雅黑" panose="020b0503020204020204" pitchFamily="34" charset="-122"/>
        </a:defRPr>
      </a:lvl9pPr>
    </p:titleStyle>
    <p:bodyStyle>
      <a:lvl1pPr marL="357505" indent="-357505" algn="just" rtl="0" fontAlgn="base">
        <a:lnSpc>
          <a:spcPct val="110000"/>
        </a:lnSpc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" panose="05000000000000000000" pitchFamily="2" charset="2"/>
        <a:buChar char=""/>
        <a:defRPr sz="2400">
          <a:solidFill>
            <a:schemeClr val="accent1"/>
          </a:solidFill>
          <a:latin typeface="+mn-lt"/>
          <a:ea typeface="+mn-ea"/>
          <a:cs typeface="+mn-cs"/>
        </a:defRPr>
      </a:lvl1pPr>
      <a:lvl2pPr marL="357505" indent="-357505" algn="l" rtl="0" fontAlgn="base">
        <a:lnSpc>
          <a:spcPct val="120000"/>
        </a:lnSpc>
        <a:spcBef>
          <a:spcPct val="0"/>
        </a:spcBef>
        <a:spcAft>
          <a:spcPts val="600"/>
        </a:spcAft>
        <a:buClr>
          <a:srgbClr val="83BBDD"/>
        </a:buClr>
        <a:buFont typeface="幼圆" panose="02010509060101010101" pitchFamily="1" charset="-122"/>
        <a:buChar char=" "/>
        <a:defRPr sz="16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Arial" pitchFamily="34" charset="0"/>
          <a:ea typeface="+mn-ea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Arial" pitchFamily="34" charset="0"/>
          <a:ea typeface="+mn-ea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Arial" pitchFamily="34" charset="0"/>
          <a:ea typeface="+mn-ea"/>
        </a:defRPr>
      </a:lvl5pPr>
      <a:lvl6pPr marL="25146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Arial" pitchFamily="34" charset="0"/>
          <a:ea typeface="+mn-ea"/>
        </a:defRPr>
      </a:lvl6pPr>
      <a:lvl7pPr marL="2971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Arial" pitchFamily="34" charset="0"/>
          <a:ea typeface="+mn-ea"/>
        </a:defRPr>
      </a:lvl7pPr>
      <a:lvl8pPr marL="3429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Arial" pitchFamily="34" charset="0"/>
          <a:ea typeface="+mn-ea"/>
        </a:defRPr>
      </a:lvl8pPr>
      <a:lvl9pPr marL="3886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Arial" pitchFamily="34" charset="0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hyperlink" Target="http://baike.baidu.com/subview/29121/29121.htm" TargetMode="Externa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hyperlink" Target="http://baike.baidu.com/subview/280633/280633.htm" TargetMode="External" /><Relationship Id="rId3" Type="http://schemas.openxmlformats.org/officeDocument/2006/relationships/hyperlink" Target="http://baike.baidu.com/subview/280634/280634.htm" TargetMode="External" /><Relationship Id="rId4" Type="http://schemas.openxmlformats.org/officeDocument/2006/relationships/hyperlink" Target="http://baike.baidu.com/subview/124825/124825.htm" TargetMode="Externa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8.gif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11.jpeg" /><Relationship Id="rId7" Type="http://schemas.openxmlformats.org/officeDocument/2006/relationships/image" Target="../media/image12.jpeg" /><Relationship Id="rId8" Type="http://schemas.openxmlformats.org/officeDocument/2006/relationships/image" Target="../media/image13.jpeg" /><Relationship Id="rId9" Type="http://schemas.openxmlformats.org/officeDocument/2006/relationships/image" Target="../media/image1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33121230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2"/>
          <p:cNvSpPr>
            <a:spLocks noGrp="1"/>
          </p:cNvSpPr>
          <p:nvPr>
            <p:ph type="ctrTitle"/>
          </p:nvPr>
        </p:nvSpPr>
        <p:spPr>
          <a:xfrm>
            <a:off x="468313" y="3933825"/>
            <a:ext cx="7777162" cy="1492250"/>
          </a:xfrm>
        </p:spPr>
        <p:txBody>
          <a:bodyPr vert="horz" wrap="square" lIns="91440" tIns="45720" rIns="91440" bIns="45720" anchor="b" anchorCtr="0"/>
          <a:lstStyle/>
          <a:p>
            <a:pPr eaLnBrk="1" hangingPunct="1">
              <a:buClrTx/>
              <a:buSzTx/>
              <a:buFontTx/>
            </a:pPr>
            <a:r>
              <a:rPr lang="zh-CN" altLang="en-US">
                <a:latin typeface="+mj-lt"/>
                <a:ea typeface="+mj-ea"/>
                <a:cs typeface="+mj-cs"/>
              </a:rPr>
              <a:t>基础生命支持注意事项</a:t>
            </a:r>
            <a:br>
              <a:rPr lang="zh-CN" altLang="en-US">
                <a:latin typeface="+mj-lt"/>
                <a:ea typeface="+mj-ea"/>
                <a:cs typeface="+mj-cs"/>
              </a:rPr>
            </a:br>
            <a:endParaRPr lang="zh-CN" altLang="en-US">
              <a:latin typeface="+mj-lt"/>
              <a:ea typeface="+mj-ea"/>
              <a:cs typeface="+mj-cs"/>
            </a:endParaRPr>
          </a:p>
        </p:txBody>
      </p:sp>
      <p:sp>
        <p:nvSpPr>
          <p:cNvPr id="6147" name="Rectangle 3"/>
          <p:cNvSpPr>
            <a:spLocks noGrp="1"/>
          </p:cNvSpPr>
          <p:nvPr>
            <p:ph type="subTitle" idx="1"/>
          </p:nvPr>
        </p:nvSpPr>
        <p:spPr>
          <a:xfrm>
            <a:off x="1258888" y="5084763"/>
            <a:ext cx="6400800" cy="476250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buSzPct val="80000"/>
            </a:pPr>
            <a:r>
              <a:rPr lang="zh-CN" altLang="en-US">
                <a:solidFill>
                  <a:srgbClr val="6D6D6D"/>
                </a:solidFill>
                <a:latin typeface="+mn-lt"/>
                <a:ea typeface="+mn-ea"/>
                <a:cs typeface="+mn-cs"/>
              </a:rPr>
              <a:t>急诊医学科</a:t>
            </a:r>
            <a:endParaRPr lang="zh-CN" altLang="en-US">
              <a:solidFill>
                <a:srgbClr val="6D6D6D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矩形 2"/>
          <p:cNvSpPr/>
          <p:nvPr/>
        </p:nvSpPr>
        <p:spPr>
          <a:xfrm>
            <a:off x="0" y="0"/>
            <a:ext cx="2114550" cy="1371600"/>
          </a:xfrm>
          <a:prstGeom prst="rect">
            <a:avLst/>
          </a:prstGeom>
          <a:solidFill>
            <a:srgbClr val="7DC032"/>
          </a:solidFill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4800">
                <a:solidFill>
                  <a:srgbClr val="FFFFFF"/>
                </a:solidFill>
                <a:latin typeface="Impact" panose="020b0806030902050204" pitchFamily="34" charset="0"/>
              </a:rPr>
              <a:t>Part 1</a:t>
            </a:r>
            <a:endParaRPr lang="zh-CN" altLang="en-US" sz="4800">
              <a:solidFill>
                <a:srgbClr val="FFFFFF"/>
              </a:solidFill>
              <a:latin typeface="Impact" panose="020b0806030902050204" pitchFamily="34" charset="0"/>
            </a:endParaRPr>
          </a:p>
        </p:txBody>
      </p:sp>
      <p:sp>
        <p:nvSpPr>
          <p:cNvPr id="7171" name="直角三角形 3"/>
          <p:cNvSpPr/>
          <p:nvPr/>
        </p:nvSpPr>
        <p:spPr>
          <a:xfrm>
            <a:off x="2124075" y="-26987"/>
            <a:ext cx="104775" cy="180975"/>
          </a:xfrm>
          <a:prstGeom prst="rtTriangle">
            <a:avLst/>
          </a:prstGeom>
          <a:solidFill>
            <a:srgbClr val="477220"/>
          </a:solidFill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Calibri" panose="020f0502020204030204" pitchFamily="34" charset="0"/>
            </a:endParaRPr>
          </a:p>
        </p:txBody>
      </p:sp>
      <p:sp>
        <p:nvSpPr>
          <p:cNvPr id="7172" name="直角三角形 4"/>
          <p:cNvSpPr/>
          <p:nvPr/>
        </p:nvSpPr>
        <p:spPr>
          <a:xfrm flipV="1">
            <a:off x="2124075" y="1123950"/>
            <a:ext cx="104775" cy="180975"/>
          </a:xfrm>
          <a:prstGeom prst="rtTriangle">
            <a:avLst/>
          </a:prstGeom>
          <a:solidFill>
            <a:srgbClr val="477220"/>
          </a:solidFill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Calibri" panose="020f0502020204030204" pitchFamily="34" charset="0"/>
            </a:endParaRPr>
          </a:p>
        </p:txBody>
      </p:sp>
      <p:sp>
        <p:nvSpPr>
          <p:cNvPr id="7173" name="矩形 5"/>
          <p:cNvSpPr/>
          <p:nvPr/>
        </p:nvSpPr>
        <p:spPr>
          <a:xfrm>
            <a:off x="2124075" y="117475"/>
            <a:ext cx="6905625" cy="714375"/>
          </a:xfrm>
          <a:prstGeom prst="rect">
            <a:avLst/>
          </a:prstGeom>
          <a:solidFill>
            <a:srgbClr val="00B0F0"/>
          </a:solidFill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rgbClr val="FFFFFF"/>
                </a:solidFill>
                <a:latin typeface="微软雅黑" panose="020b0503020204020204" pitchFamily="34" charset="-122"/>
              </a:rPr>
              <a:t>心脏骤停的概念</a:t>
            </a:r>
            <a:endParaRPr lang="zh-CN" altLang="en-US" sz="3600">
              <a:solidFill>
                <a:srgbClr val="FFFFFF"/>
              </a:solidFill>
              <a:latin typeface="微软雅黑" panose="020b0503020204020204" pitchFamily="34" charset="-122"/>
            </a:endParaRPr>
          </a:p>
        </p:txBody>
      </p:sp>
      <p:sp>
        <p:nvSpPr>
          <p:cNvPr id="7174" name="矩形 6"/>
          <p:cNvSpPr/>
          <p:nvPr/>
        </p:nvSpPr>
        <p:spPr>
          <a:xfrm>
            <a:off x="2124075" y="836613"/>
            <a:ext cx="6905625" cy="295275"/>
          </a:xfrm>
          <a:prstGeom prst="rect">
            <a:avLst/>
          </a:prstGeom>
          <a:solidFill>
            <a:srgbClr val="69D8FF"/>
          </a:solidFill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endParaRPr lang="en-US" altLang="zh-CN" sz="1500">
              <a:solidFill>
                <a:srgbClr val="FFFFFF"/>
              </a:solidFill>
              <a:latin typeface="微软雅黑" panose="020b0503020204020204" pitchFamily="34" charset="-122"/>
            </a:endParaRPr>
          </a:p>
        </p:txBody>
      </p:sp>
      <p:sp>
        <p:nvSpPr>
          <p:cNvPr id="7175" name="矩形 7"/>
          <p:cNvSpPr/>
          <p:nvPr/>
        </p:nvSpPr>
        <p:spPr>
          <a:xfrm>
            <a:off x="9036050" y="-26987"/>
            <a:ext cx="133350" cy="1371600"/>
          </a:xfrm>
          <a:prstGeom prst="rect">
            <a:avLst/>
          </a:prstGeom>
          <a:solidFill>
            <a:srgbClr val="FABE05"/>
          </a:solidFill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Calibri" panose="020f0502020204030204" pitchFamily="34" charset="0"/>
            </a:endParaRPr>
          </a:p>
        </p:txBody>
      </p:sp>
      <p:sp>
        <p:nvSpPr>
          <p:cNvPr id="7176" name="直角三角形 8"/>
          <p:cNvSpPr/>
          <p:nvPr/>
        </p:nvSpPr>
        <p:spPr>
          <a:xfrm flipH="1">
            <a:off x="8964613" y="-98425"/>
            <a:ext cx="104775" cy="180975"/>
          </a:xfrm>
          <a:prstGeom prst="rtTriangle">
            <a:avLst/>
          </a:prstGeom>
          <a:solidFill>
            <a:srgbClr val="AC793B"/>
          </a:solidFill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Calibri" panose="020f0502020204030204" pitchFamily="34" charset="0"/>
            </a:endParaRPr>
          </a:p>
        </p:txBody>
      </p:sp>
      <p:sp>
        <p:nvSpPr>
          <p:cNvPr id="7177" name="直角三角形 9"/>
          <p:cNvSpPr/>
          <p:nvPr/>
        </p:nvSpPr>
        <p:spPr>
          <a:xfrm flipH="1" flipV="1">
            <a:off x="8964613" y="1123950"/>
            <a:ext cx="104775" cy="180975"/>
          </a:xfrm>
          <a:prstGeom prst="rtTriangle">
            <a:avLst/>
          </a:prstGeom>
          <a:solidFill>
            <a:srgbClr val="AC793B"/>
          </a:solidFill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Calibri" panose="020f0502020204030204" pitchFamily="34" charset="0"/>
            </a:endParaRPr>
          </a:p>
        </p:txBody>
      </p:sp>
      <p:sp>
        <p:nvSpPr>
          <p:cNvPr id="49" name="矩形 48"/>
          <p:cNvSpPr/>
          <p:nvPr/>
        </p:nvSpPr>
        <p:spPr>
          <a:xfrm>
            <a:off x="395288" y="1916113"/>
            <a:ext cx="8640763" cy="4156075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      心脏骤停：</a:t>
            </a:r>
            <a:r>
              <a:rPr kumimoji="0" lang="zh-CN" altLang="en-US" sz="2400" b="0" i="0" u="dbl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>
                  <a:solidFill>
                    <a:srgbClr val="FF0000"/>
                  </a:solidFill>
                </a:uFill>
                <a:latin typeface="Arial" pitchFamily="34" charset="0"/>
                <a:ea typeface="宋体" panose="02010600030101010101" pitchFamily="2" charset="-122"/>
                <a:cs typeface="+mn-cs"/>
              </a:rPr>
              <a:t>是指心脏射血功能的突然终止，大动脉搏动与心音消失，重要器官（如脑）严重缺血、缺氧，导致生命终止。</a:t>
            </a:r>
            <a:endParaRPr kumimoji="0" lang="en-US" altLang="zh-CN" sz="2400" b="0" i="0" u="dbl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>
                <a:solidFill>
                  <a:srgbClr val="FF0000"/>
                </a:solidFill>
              </a:uFill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       </a:t>
            </a:r>
            <a:endParaRPr kumimoji="0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      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这种出乎意料的突然死亡，医学上又称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  <a:hlinkClick r:id="rId3"/>
              </a:rPr>
              <a:t>猝死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。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chemeClr val="bg2">
                    <a:lumMod val="50000"/>
                  </a:schemeClr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引起心跳骤停最常见的是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心室纤维颤动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。</a:t>
            </a:r>
            <a:endParaRPr kumimoji="0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      </a:t>
            </a:r>
            <a:endParaRPr kumimoji="0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4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       </a:t>
            </a:r>
            <a:r>
              <a:rPr kumimoji="0" lang="zh-CN" altLang="en-US" sz="24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症状：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若呼唤病人无回应，压迫眶上、眶下无反应，即可确定病人已处于昏迷状态。再注意观察病人胸腹部有无起伏呼吸运动。如触颈动脉和股动脉无搏动，心前区听不到心跳，可判定病人已发生心跳骤停。 </a:t>
            </a:r>
            <a:endParaRPr kumimoji="0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     </a:t>
            </a:r>
            <a:endParaRPr kumimoji="0" lang="zh-CN" altLang="en-US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684213" y="404813"/>
            <a:ext cx="7991475" cy="489426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《2005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年美国心脏学会心肺复苏和心血管急救指南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》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中</a:t>
            </a:r>
            <a:r>
              <a:rPr kumimoji="0" lang="zh-CN" altLang="en-US" sz="2400" b="0" i="0" u="dbl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>
                  <a:solidFill>
                    <a:srgbClr val="FF0000"/>
                  </a:solidFill>
                </a:uFill>
                <a:latin typeface="Arial" pitchFamily="34" charset="0"/>
                <a:ea typeface="宋体" panose="02010600030101010101" pitchFamily="2" charset="-122"/>
                <a:cs typeface="+mn-cs"/>
              </a:rPr>
              <a:t>心脏骤停的常见可逆性原因总结为（</a:t>
            </a:r>
            <a:r>
              <a:rPr kumimoji="0" lang="en-US" altLang="zh-CN" sz="2400" b="0" i="0" u="dbl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FF0000"/>
                  </a:solidFill>
                </a:uFill>
                <a:latin typeface="Arial" pitchFamily="34" charset="0"/>
                <a:ea typeface="宋体" panose="02010600030101010101" pitchFamily="2" charset="-122"/>
                <a:cs typeface="+mn-cs"/>
              </a:rPr>
              <a:t>5H5T</a:t>
            </a:r>
            <a:r>
              <a:rPr kumimoji="0" lang="zh-CN" altLang="en-US" sz="2400" b="0" i="0" u="dbl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>
                  <a:solidFill>
                    <a:srgbClr val="FF0000"/>
                  </a:solidFill>
                </a:uFill>
                <a:latin typeface="Arial" pitchFamily="34" charset="0"/>
                <a:ea typeface="宋体" panose="02010600030101010101" pitchFamily="2" charset="-122"/>
                <a:cs typeface="+mn-cs"/>
              </a:rPr>
              <a:t>）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:</a:t>
            </a:r>
            <a:endParaRPr kumimoji="0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①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低血容量（</a:t>
            </a:r>
            <a:r>
              <a:rPr kumimoji="0" lang="en-US" altLang="zh-CN" sz="2400" b="0" i="0" u="none" strike="noStrike" kern="1200" cap="none" spc="0" normalizeH="0" baseline="0" noProof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H</a:t>
            </a:r>
            <a:r>
              <a:rPr kumimoji="0" lang="en-US" altLang="zh-CN" sz="2400" b="0" i="0" u="none" strike="noStrike" kern="1200" cap="none" spc="0" normalizeH="0" baseline="0" noProof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ypovolemia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）</a:t>
            </a:r>
            <a:endParaRPr kumimoji="0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②缺氧（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H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ypoxia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）</a:t>
            </a:r>
            <a:endParaRPr kumimoji="0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③氢离子（酸中毒）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(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H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ydrogen ion)</a:t>
            </a:r>
            <a:endParaRPr kumimoji="0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④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  <a:hlinkClick r:id="rId2"/>
              </a:rPr>
              <a:t>低钾血症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/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  <a:hlinkClick r:id="rId3"/>
              </a:rPr>
              <a:t>高钾血症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及其他的电解质异常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(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H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ypo-/hyperkalemia)</a:t>
            </a:r>
            <a:endParaRPr kumimoji="0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⑤低体温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(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H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ypothermia)</a:t>
            </a:r>
            <a:endParaRPr kumimoji="0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⑥张力性气胸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(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T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ension pneumothorax)</a:t>
            </a:r>
            <a:endParaRPr kumimoji="0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⑦心包填塞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(</a:t>
            </a:r>
            <a:r>
              <a:rPr kumimoji="0" lang="en-US" altLang="zh-CN" sz="2400" b="0" i="0" u="none" strike="noStrike" kern="1200" cap="none" spc="0" normalizeH="0" baseline="0" noProof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T</a:t>
            </a:r>
            <a:r>
              <a:rPr kumimoji="0" lang="en-US" altLang="zh-CN" sz="2400" b="0" i="0" u="none" strike="noStrike" kern="1200" cap="none" spc="0" normalizeH="0" baseline="0" noProof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amponade,cardiac)</a:t>
            </a:r>
            <a:endParaRPr kumimoji="0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⑧</a:t>
            </a: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  <a:hlinkClick r:id="rId4"/>
              </a:rPr>
              <a:t>肺栓塞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(</a:t>
            </a:r>
            <a:r>
              <a:rPr kumimoji="0" lang="en-US" altLang="zh-CN" sz="2400" b="0" i="0" u="none" strike="noStrike" kern="1200" cap="none" spc="0" normalizeH="0" baseline="0" noProof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T</a:t>
            </a:r>
            <a:r>
              <a:rPr kumimoji="0" lang="en-US" altLang="zh-CN" sz="2400" b="0" i="0" u="none" strike="noStrike" kern="1200" cap="none" spc="0" normalizeH="0" baseline="0" noProof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hrombosis,pulmonary)</a:t>
            </a:r>
            <a:endParaRPr kumimoji="0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⑨冠状血管栓塞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(</a:t>
            </a:r>
            <a:r>
              <a:rPr kumimoji="0" lang="en-US" altLang="zh-CN" sz="2400" b="0" i="0" u="none" strike="noStrike" kern="1200" cap="none" spc="0" normalizeH="0" baseline="0" noProof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T</a:t>
            </a:r>
            <a:r>
              <a:rPr kumimoji="0" lang="en-US" altLang="zh-CN" sz="2400" b="0" i="0" u="none" strike="noStrike" kern="1200" cap="none" spc="0" normalizeH="0" baseline="0" noProof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hrombosis,coronary)</a:t>
            </a:r>
            <a:endParaRPr kumimoji="0" lang="en-US" altLang="zh-CN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⑩毒素 </a:t>
            </a:r>
            <a:r>
              <a:rPr kumimoji="0" lang="en-US" altLang="zh-CN" sz="2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(</a:t>
            </a:r>
            <a:r>
              <a:rPr kumimoji="0" lang="en-US" altLang="zh-CN" sz="2400" b="0" i="0" u="none" strike="noStrike" kern="1200" cap="none" spc="0" normalizeH="0" baseline="0" noProof="0" err="1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T</a:t>
            </a:r>
            <a:r>
              <a:rPr kumimoji="0" lang="en-US" altLang="zh-CN" sz="2400" b="0" i="0" u="none" strike="noStrike" kern="1200" cap="none" spc="0" normalizeH="0" baseline="0" noProof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pxins)</a:t>
            </a:r>
            <a:endParaRPr kumimoji="0" lang="zh-CN" altLang="en-US" sz="2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Text Box 2"/>
          <p:cNvSpPr txBox="1"/>
          <p:nvPr/>
        </p:nvSpPr>
        <p:spPr>
          <a:xfrm>
            <a:off x="2286000" y="3505200"/>
            <a:ext cx="354013" cy="4572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9219" name="Text Box 3"/>
          <p:cNvSpPr txBox="1"/>
          <p:nvPr/>
        </p:nvSpPr>
        <p:spPr>
          <a:xfrm>
            <a:off x="1660525" y="722313"/>
            <a:ext cx="184150" cy="3667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400">
              <a:latin typeface="Times New Roman" panose="02020603050405020304" pitchFamily="18" charset="0"/>
            </a:endParaRPr>
          </a:p>
        </p:txBody>
      </p:sp>
      <p:sp>
        <p:nvSpPr>
          <p:cNvPr id="41990" name="Text Box 6"/>
          <p:cNvSpPr txBox="1">
            <a:spLocks noChangeArrowheads="1"/>
          </p:cNvSpPr>
          <p:nvPr/>
        </p:nvSpPr>
        <p:spPr bwMode="auto">
          <a:xfrm>
            <a:off x="571500" y="285750"/>
            <a:ext cx="8153400" cy="5410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kern="1200" cap="none" spc="0" normalizeH="0" baseline="0" noProof="0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  <a:cs typeface="+mn-cs"/>
              </a:rPr>
              <a:t>                </a:t>
            </a:r>
            <a:r>
              <a:rPr kumimoji="0" lang="zh-CN" altLang="en-US" kern="1200" cap="none" spc="0" normalizeH="0" baseline="0" noProof="0"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  <a:cs typeface="+mn-cs"/>
              </a:rPr>
              <a:t>    </a:t>
            </a:r>
            <a:r>
              <a:rPr kumimoji="0" lang="zh-CN" altLang="en-US" sz="4400" b="1" kern="1200" cap="none" spc="0" normalizeH="0" baseline="0" noProof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  <a:ea typeface="+mn-ea"/>
                <a:cs typeface="+mn-cs"/>
              </a:rPr>
              <a:t>病</a:t>
            </a:r>
            <a:r>
              <a:rPr kumimoji="0" lang="zh-CN" altLang="en-US" sz="4400" b="1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  <a:ea typeface="+mn-ea"/>
                <a:cs typeface="+mn-cs"/>
              </a:rPr>
              <a:t>理生理 </a:t>
            </a:r>
            <a:endParaRPr kumimoji="0" lang="zh-CN" altLang="en-US" sz="4400" b="1" kern="1200" cap="none" spc="0" normalizeH="0" baseline="0" noProof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+mn-ea"/>
              <a:ea typeface="+mn-ea"/>
              <a:cs typeface="+mn-cs"/>
            </a:endParaRPr>
          </a:p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1200" b="1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 </a:t>
            </a:r>
            <a:endParaRPr kumimoji="0" lang="zh-CN" altLang="en-US" sz="3200" b="1" kern="1200" cap="none" spc="0" normalizeH="0" baseline="0" noProof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marR="0" defTabSz="914400" fontAlgn="auto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anose="05000000000000000000" pitchFamily="2" charset="2"/>
              <a:buNone/>
              <a:defRPr/>
            </a:pPr>
            <a:r>
              <a:rPr kumimoji="0" lang="zh-CN" altLang="en-US" sz="2800" b="1" kern="1200" cap="none" spc="0" normalizeH="0" baseline="0" noProof="0">
                <a:solidFill>
                  <a:schemeClr val="fol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心脏骤停后，主要损害（缺氧所致）依次为</a:t>
            </a:r>
            <a:endParaRPr kumimoji="0" lang="zh-CN" altLang="en-US" sz="2800" b="1" kern="1200" cap="none" spc="0" normalizeH="0" baseline="0" noProof="0">
              <a:solidFill>
                <a:schemeClr val="folHlink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marR="0" defTabSz="914400" fontAlgn="auto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anose="05000000000000000000" pitchFamily="2" charset="2"/>
              <a:buNone/>
              <a:defRPr/>
            </a:pPr>
            <a:r>
              <a:rPr kumimoji="0" lang="zh-CN" altLang="en-US" sz="2800" b="1" kern="1200" cap="none" spc="0" normalizeH="0" baseline="0" noProof="0"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  <a:cs typeface="+mn-cs"/>
              </a:rPr>
              <a:t>   </a:t>
            </a:r>
            <a:r>
              <a:rPr kumimoji="0" lang="zh-CN" altLang="en-US" sz="3200" b="1" kern="1200" cap="none" spc="0" normalizeH="0" baseline="0" noProof="0">
                <a:solidFill>
                  <a:srgbClr val="FF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  <a:cs typeface="+mn-cs"/>
              </a:rPr>
              <a:t>大脑 -→心肺系统 -→肾脏及内分泌</a:t>
            </a:r>
            <a:r>
              <a:rPr kumimoji="0" lang="zh-CN" altLang="en-US" sz="3200" b="1" kern="1200" cap="none" spc="0" normalizeH="0" baseline="0" noProof="0">
                <a:solidFill>
                  <a:srgbClr val="FF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/>
                <a:ea typeface="楷体_GB2312" pitchFamily="49" charset="-122"/>
                <a:cs typeface="+mn-cs"/>
              </a:rPr>
              <a:t>……</a:t>
            </a:r>
            <a:endParaRPr kumimoji="0" lang="zh-CN" altLang="en-US" sz="3200" kern="1200" cap="none" spc="0" normalizeH="0" baseline="0" noProof="0">
              <a:solidFill>
                <a:srgbClr val="FF00FF"/>
              </a:solidFill>
              <a:latin typeface="宋体" panose="02010600030101010101" pitchFamily="2" charset="-122"/>
              <a:ea typeface="+mn-ea"/>
              <a:cs typeface="+mn-cs"/>
            </a:endParaRPr>
          </a:p>
          <a:p>
            <a:pPr marR="0" defTabSz="914400" fontAlgn="auto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anose="05000000000000000000" pitchFamily="2" charset="2"/>
              <a:buNone/>
              <a:defRPr/>
            </a:pPr>
            <a:r>
              <a:rPr kumimoji="0" lang="zh-CN" altLang="en-US" sz="2400" kern="1200" cap="none" spc="0" normalizeH="0" baseline="0" noProof="0">
                <a:solidFill>
                  <a:srgbClr val="99FF99"/>
                </a:solidFill>
                <a:latin typeface="宋体" panose="02010600030101010101" pitchFamily="2" charset="-122"/>
                <a:ea typeface="+mn-ea"/>
                <a:cs typeface="+mn-cs"/>
              </a:rPr>
              <a:t>     </a:t>
            </a:r>
            <a:r>
              <a:rPr kumimoji="0" lang="zh-CN" altLang="en-US" sz="2800" b="1" kern="1200" cap="none" spc="0" normalizeH="0" baseline="0" noProof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+mn-ea"/>
                <a:cs typeface="+mn-cs"/>
              </a:rPr>
              <a:t>脑组织占体重的 </a:t>
            </a:r>
            <a:r>
              <a:rPr kumimoji="0" lang="zh-CN" altLang="en-US" sz="2800" b="1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+mn-ea"/>
                <a:cs typeface="+mn-cs"/>
              </a:rPr>
              <a:t>2%</a:t>
            </a:r>
            <a:endParaRPr kumimoji="0" lang="zh-CN" altLang="en-US" sz="2800" b="1" kern="1200" cap="none" spc="0" normalizeH="0" baseline="0" noProof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宋体" panose="02010600030101010101" pitchFamily="2" charset="-122"/>
              <a:ea typeface="+mn-ea"/>
              <a:cs typeface="+mn-cs"/>
            </a:endParaRPr>
          </a:p>
          <a:p>
            <a:pPr marR="0" defTabSz="914400" fontAlgn="auto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anose="05000000000000000000" pitchFamily="2" charset="2"/>
              <a:buNone/>
              <a:defRPr/>
            </a:pPr>
            <a:r>
              <a:rPr kumimoji="0" lang="zh-CN" altLang="en-US" sz="2800" b="1" kern="1200" cap="none" spc="0" normalizeH="0" baseline="0" noProof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+mn-ea"/>
                <a:cs typeface="+mn-cs"/>
              </a:rPr>
              <a:t>    静息时耗氧量占人体氧总摄取量的 </a:t>
            </a:r>
            <a:r>
              <a:rPr kumimoji="0" lang="zh-CN" altLang="en-US" sz="2800" b="1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+mn-ea"/>
                <a:cs typeface="+mn-cs"/>
              </a:rPr>
              <a:t>20%</a:t>
            </a:r>
            <a:endParaRPr kumimoji="0" lang="zh-CN" altLang="en-US" sz="2800" b="1" kern="1200" cap="none" spc="0" normalizeH="0" baseline="0" noProof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宋体" panose="02010600030101010101" pitchFamily="2" charset="-122"/>
              <a:ea typeface="+mn-ea"/>
              <a:cs typeface="+mn-cs"/>
            </a:endParaRPr>
          </a:p>
          <a:p>
            <a:pPr marR="0" defTabSz="914400" fontAlgn="auto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anose="05000000000000000000" pitchFamily="2" charset="2"/>
              <a:buNone/>
              <a:defRPr/>
            </a:pPr>
            <a:r>
              <a:rPr kumimoji="0" lang="zh-CN" altLang="en-US" sz="2800" b="1" kern="1200" cap="none" spc="0" normalizeH="0" baseline="0" noProof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+mn-ea"/>
                <a:cs typeface="+mn-cs"/>
              </a:rPr>
              <a:t>    血液供应量为心排出量的 </a:t>
            </a:r>
            <a:r>
              <a:rPr kumimoji="0" lang="zh-CN" altLang="en-US" sz="2800" b="1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+mn-ea"/>
                <a:cs typeface="+mn-cs"/>
              </a:rPr>
              <a:t>15%</a:t>
            </a:r>
            <a:endParaRPr kumimoji="0" lang="zh-CN" altLang="en-US" sz="2800" b="1" kern="1200" cap="none" spc="0" normalizeH="0" baseline="0" noProof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宋体" panose="02010600030101010101" pitchFamily="2" charset="-122"/>
              <a:ea typeface="+mn-ea"/>
              <a:cs typeface="+mn-cs"/>
            </a:endParaRPr>
          </a:p>
          <a:p>
            <a:pPr marR="0" defTabSz="914400" fontAlgn="auto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anose="05000000000000000000" pitchFamily="2" charset="2"/>
              <a:buNone/>
              <a:defRPr/>
            </a:pPr>
            <a:r>
              <a:rPr kumimoji="0" lang="zh-CN" altLang="en-US" sz="2800" b="1" kern="1200" cap="none" spc="0" normalizeH="0" baseline="0" noProof="0">
                <a:effectLst>
                  <a:outerShdw blurRad="38100" dist="38100" dir="2700000" algn="tl">
                    <a:srgbClr val="C0C0C0"/>
                  </a:outerShdw>
                </a:effectLst>
                <a:latin typeface="宋体" panose="02010600030101010101" pitchFamily="2" charset="-122"/>
                <a:ea typeface="+mn-ea"/>
                <a:cs typeface="+mn-cs"/>
              </a:rPr>
              <a:t>    大脑只能有氧代谢，没有氧储备。</a:t>
            </a:r>
            <a:endParaRPr kumimoji="0" lang="zh-CN" altLang="en-US" sz="2800" b="1" kern="1200" cap="none" spc="0" normalizeH="0" baseline="0" noProof="0"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marR="0" defTabSz="914400" fontAlgn="auto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anose="05000000000000000000" pitchFamily="2" charset="2"/>
              <a:buNone/>
              <a:defRPr/>
            </a:pPr>
            <a:r>
              <a:rPr kumimoji="0" lang="zh-CN" altLang="en-US" sz="2800" b="1" kern="1200" cap="none" spc="0" normalizeH="0" baseline="0" noProof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   </a:t>
            </a:r>
            <a:r>
              <a:rPr kumimoji="0" lang="zh-CN" altLang="en-US" sz="2800" b="1" kern="1200" cap="none" spc="0" normalizeH="0" baseline="0" noProof="0">
                <a:solidFill>
                  <a:srgbClr val="6600FF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5分钟</a:t>
            </a:r>
            <a:r>
              <a:rPr kumimoji="0" lang="zh-CN" altLang="en-US" sz="2800" b="1" kern="1200" cap="none" spc="0" normalizeH="0" baseline="0" noProof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是大脑的</a:t>
            </a:r>
            <a:r>
              <a:rPr kumimoji="0" lang="zh-CN" altLang="en-US" sz="2800" b="1" kern="1200" cap="none" spc="0" normalizeH="0" baseline="0" noProof="0">
                <a:solidFill>
                  <a:srgbClr val="6600FF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G（葡萄糖）</a:t>
            </a:r>
            <a:r>
              <a:rPr kumimoji="0" lang="zh-CN" altLang="en-US" sz="2800" b="1" kern="1200" cap="none" spc="0" normalizeH="0" baseline="0" noProof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和</a:t>
            </a:r>
            <a:r>
              <a:rPr kumimoji="0" lang="zh-CN" altLang="en-US" sz="2800" b="1" kern="1200" cap="none" spc="0" normalizeH="0" baseline="0" noProof="0">
                <a:solidFill>
                  <a:srgbClr val="6600FF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ATP（三磷酸腺苷）</a:t>
            </a:r>
            <a:r>
              <a:rPr kumimoji="0" lang="zh-CN" altLang="en-US" sz="2800" b="1" kern="1200" cap="none" spc="0" normalizeH="0" baseline="0" noProof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储存耗竭的时限！</a:t>
            </a:r>
            <a:endParaRPr kumimoji="0" lang="zh-CN" altLang="en-US" sz="2800" b="1" kern="1200" cap="none" spc="0" normalizeH="0" baseline="0" noProof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marR="0" defTabSz="914400" fontAlgn="auto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0000"/>
              <a:buFont typeface="Wingdings" panose="05000000000000000000" pitchFamily="2" charset="2"/>
              <a:buNone/>
              <a:defRPr/>
            </a:pPr>
            <a:endParaRPr kumimoji="0" lang="zh-CN" altLang="en-US" kern="1200" cap="none" spc="0" normalizeH="0" baseline="0" noProof="0">
              <a:solidFill>
                <a:srgbClr val="FFFF00"/>
              </a:solidFill>
              <a:latin typeface="楷体_GB2312" pitchFamily="49" charset="-122"/>
              <a:ea typeface="楷体_GB2312" pitchFamily="49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Text Box 2"/>
          <p:cNvSpPr txBox="1"/>
          <p:nvPr/>
        </p:nvSpPr>
        <p:spPr>
          <a:xfrm>
            <a:off x="2286000" y="3505200"/>
            <a:ext cx="354013" cy="4572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10243" name="Text Box 3"/>
          <p:cNvSpPr txBox="1"/>
          <p:nvPr/>
        </p:nvSpPr>
        <p:spPr>
          <a:xfrm>
            <a:off x="1660525" y="722313"/>
            <a:ext cx="184150" cy="3667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400">
              <a:latin typeface="Times New Roman" panose="02020603050405020304" pitchFamily="18" charset="0"/>
            </a:endParaRPr>
          </a:p>
        </p:txBody>
      </p:sp>
      <p:sp>
        <p:nvSpPr>
          <p:cNvPr id="44038" name="Text Box 6"/>
          <p:cNvSpPr txBox="1">
            <a:spLocks noChangeArrowheads="1"/>
          </p:cNvSpPr>
          <p:nvPr/>
        </p:nvSpPr>
        <p:spPr bwMode="auto">
          <a:xfrm>
            <a:off x="785813" y="0"/>
            <a:ext cx="7620000" cy="586581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fontAlgn="auto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3200" b="1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     </a:t>
            </a:r>
            <a:r>
              <a:rPr kumimoji="0" lang="zh-CN" altLang="en-US" sz="4400" b="1" kern="1200" cap="none" spc="0" normalizeH="0" baseline="0" noProof="0" smtClean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  <a:ea typeface="+mn-ea"/>
                <a:cs typeface="+mn-cs"/>
              </a:rPr>
              <a:t>时</a:t>
            </a:r>
            <a:r>
              <a:rPr kumimoji="0" lang="zh-CN" altLang="en-US" sz="4400" b="1" kern="1200" cap="none" spc="0" normalizeH="0" baseline="0" noProof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ea"/>
                <a:ea typeface="+mn-ea"/>
                <a:cs typeface="+mn-cs"/>
              </a:rPr>
              <a:t>间就是生命！</a:t>
            </a:r>
            <a:endParaRPr kumimoji="0" lang="zh-CN" altLang="en-US" sz="4400" b="1" kern="1200" cap="none" spc="0" normalizeH="0" baseline="0" noProof="0">
              <a:solidFill>
                <a:srgbClr val="FF00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+mn-ea"/>
              <a:ea typeface="+mn-ea"/>
              <a:cs typeface="+mn-cs"/>
            </a:endParaRPr>
          </a:p>
          <a:p>
            <a:pPr marR="0" defTabSz="914400" fontAlgn="auto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5000"/>
              <a:buFont typeface="Wingdings 2" panose="05020102010507070707" pitchFamily="2" charset="2"/>
              <a:buNone/>
              <a:defRPr/>
            </a:pPr>
            <a:r>
              <a:rPr kumimoji="0" lang="zh-CN" altLang="en-US" sz="3200" kern="1200" cap="none" spc="0" normalizeH="0" baseline="0" noProof="0">
                <a:latin typeface="华文新魏" panose="02010800040101010101" pitchFamily="2" charset="-122"/>
                <a:ea typeface="华文新魏" panose="02010800040101010101" pitchFamily="2" charset="-122"/>
                <a:cs typeface="+mn-cs"/>
              </a:rPr>
              <a:t>  </a:t>
            </a:r>
            <a:r>
              <a:rPr kumimoji="0" lang="zh-CN" altLang="en-US" sz="2200" kern="1200" cap="none" spc="0" normalizeH="0" baseline="0" noProof="0"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心脏骤停的严重后果以分秒来计算：</a:t>
            </a:r>
            <a:endParaRPr kumimoji="0" lang="zh-CN" altLang="en-US" sz="2200" kern="1200" cap="none" spc="0" normalizeH="0" baseline="0" noProof="0"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marR="0" defTabSz="914400" fontAlgn="auto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5000"/>
              <a:buFont typeface="Wingdings 2" panose="05020102010507070707" pitchFamily="2" charset="2"/>
              <a:buNone/>
              <a:defRPr/>
            </a:pPr>
            <a:r>
              <a:rPr kumimoji="0" lang="zh-CN" altLang="en-US" sz="2200" kern="1200" cap="none" spc="0" normalizeH="0" baseline="0" noProof="0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  </a:t>
            </a:r>
            <a:r>
              <a:rPr kumimoji="0" lang="zh-CN" altLang="en-US" sz="2200" b="1" kern="1200" cap="none" spc="0" normalizeH="0" baseline="0" noProof="0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Arial" pitchFamily="34" charset="0"/>
              </a:rPr>
              <a:t>●</a:t>
            </a:r>
            <a:r>
              <a:rPr kumimoji="0" lang="zh-CN" altLang="en-US" sz="2200" b="1" kern="1200" cap="none" spc="0" normalizeH="0" baseline="0" noProof="0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 3～5 秒：        黑蒙</a:t>
            </a:r>
            <a:endParaRPr kumimoji="0" lang="zh-CN" altLang="en-US" sz="2200" b="1" kern="1200" cap="none" spc="0" normalizeH="0" baseline="0" noProof="0">
              <a:solidFill>
                <a:schemeClr val="tx2"/>
              </a:solidFill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marR="0" defTabSz="914400" fontAlgn="auto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5000"/>
              <a:buFont typeface="Wingdings 2" panose="05020102010507070707" pitchFamily="2" charset="2"/>
              <a:buNone/>
              <a:defRPr/>
            </a:pPr>
            <a:r>
              <a:rPr kumimoji="0" lang="zh-CN" altLang="en-US" sz="2200" b="1" kern="1200" cap="none" spc="0" normalizeH="0" baseline="0" noProof="0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  ● 5～10 秒：      昏厥</a:t>
            </a:r>
            <a:endParaRPr kumimoji="0" lang="zh-CN" altLang="en-US" sz="2200" b="1" kern="1200" cap="none" spc="0" normalizeH="0" baseline="0" noProof="0">
              <a:solidFill>
                <a:schemeClr val="tx2"/>
              </a:solidFill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marR="0" defTabSz="914400" fontAlgn="auto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5000"/>
              <a:buFont typeface="Wingdings 2" panose="05020102010507070707" pitchFamily="2" charset="2"/>
              <a:buNone/>
              <a:defRPr/>
            </a:pPr>
            <a:r>
              <a:rPr kumimoji="0" lang="zh-CN" altLang="en-US" sz="2200" b="1" kern="1200" cap="none" spc="0" normalizeH="0" baseline="0" noProof="0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  ● 15 秒左右：     Adams-Stokes综合征发作</a:t>
            </a:r>
            <a:endParaRPr kumimoji="0" lang="zh-CN" altLang="en-US" sz="2200" b="1" kern="1200" cap="none" spc="0" normalizeH="0" baseline="0" noProof="0">
              <a:solidFill>
                <a:schemeClr val="tx2"/>
              </a:solidFill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marR="0" defTabSz="914400" fontAlgn="auto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5000"/>
              <a:buFont typeface="Wingdings 2" panose="05020102010507070707" pitchFamily="2" charset="2"/>
              <a:buNone/>
              <a:defRPr/>
            </a:pPr>
            <a:r>
              <a:rPr kumimoji="0" lang="zh-CN" altLang="en-US" sz="2200" b="1" kern="1200" cap="none" spc="0" normalizeH="0" baseline="0" noProof="0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  ● 10～20 秒：     意识丧失 </a:t>
            </a:r>
            <a:endParaRPr kumimoji="0" lang="zh-CN" altLang="en-US" sz="2200" b="1" kern="1200" cap="none" spc="0" normalizeH="0" baseline="0" noProof="0">
              <a:solidFill>
                <a:schemeClr val="tx2"/>
              </a:solidFill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marR="0" defTabSz="914400" fontAlgn="auto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5000"/>
              <a:buFont typeface="Wingdings 2" panose="05020102010507070707" pitchFamily="2" charset="2"/>
              <a:buNone/>
              <a:defRPr/>
            </a:pPr>
            <a:r>
              <a:rPr kumimoji="0" lang="zh-CN" altLang="en-US" sz="2200" b="1" kern="1200" cap="none" spc="0" normalizeH="0" baseline="0" noProof="0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  ● 30～60 秒：     瞳孔散大</a:t>
            </a:r>
            <a:endParaRPr kumimoji="0" lang="zh-CN" altLang="en-US" sz="2200" b="1" kern="1200" cap="none" spc="0" normalizeH="0" baseline="0" noProof="0">
              <a:solidFill>
                <a:schemeClr val="tx2"/>
              </a:solidFill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marR="0" defTabSz="914400" fontAlgn="auto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5000"/>
              <a:buFont typeface="Wingdings 2" panose="05020102010507070707" pitchFamily="2" charset="2"/>
              <a:buNone/>
              <a:defRPr/>
            </a:pPr>
            <a:r>
              <a:rPr kumimoji="0" lang="zh-CN" altLang="en-US" sz="2200" b="1" kern="1200" cap="none" spc="0" normalizeH="0" baseline="0" noProof="0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  ● 60 秒：         呼吸渐停止</a:t>
            </a:r>
            <a:endParaRPr kumimoji="0" lang="zh-CN" altLang="en-US" sz="2200" b="1" kern="1200" cap="none" spc="0" normalizeH="0" baseline="0" noProof="0">
              <a:solidFill>
                <a:schemeClr val="tx2"/>
              </a:solidFill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marR="0" defTabSz="914400" fontAlgn="auto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5000"/>
              <a:buFont typeface="Wingdings 2" panose="05020102010507070707" pitchFamily="2" charset="2"/>
              <a:buNone/>
              <a:defRPr/>
            </a:pPr>
            <a:r>
              <a:rPr kumimoji="0" lang="zh-CN" altLang="en-US" sz="2200" b="1" kern="1200" cap="none" spc="0" normalizeH="0" baseline="0" noProof="0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  ● 1～2 分钟：     瞳孔固定、二便失禁</a:t>
            </a:r>
            <a:endParaRPr kumimoji="0" lang="zh-CN" altLang="en-US" sz="2200" b="1" kern="1200" cap="none" spc="0" normalizeH="0" baseline="0" noProof="0">
              <a:solidFill>
                <a:schemeClr val="tx2"/>
              </a:solidFill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marR="0" defTabSz="914400" fontAlgn="auto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85000"/>
              <a:buFont typeface="Wingdings 2" panose="05020102010507070707" pitchFamily="2" charset="2"/>
              <a:buNone/>
              <a:defRPr/>
            </a:pPr>
            <a:r>
              <a:rPr kumimoji="0" lang="zh-CN" altLang="en-US" sz="2200" b="1" kern="1200" cap="none" spc="0" normalizeH="0" baseline="0" noProof="0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  ● 3 分钟：        开始出现脑水肿</a:t>
            </a:r>
            <a:endParaRPr kumimoji="0" lang="zh-CN" altLang="en-US" sz="2200" b="1" kern="1200" cap="none" spc="0" normalizeH="0" baseline="0" noProof="0">
              <a:solidFill>
                <a:schemeClr val="tx2"/>
              </a:solidFill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marR="0" defTabSz="914400" fontAlgn="auto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5000"/>
              <a:buFont typeface="Wingdings 2" panose="05020102010507070707" pitchFamily="2" charset="2"/>
              <a:buNone/>
              <a:defRPr/>
            </a:pPr>
            <a:r>
              <a:rPr kumimoji="0" lang="zh-CN" altLang="en-US" sz="2200" b="1" kern="1200" cap="none" spc="0" normalizeH="0" baseline="0" noProof="0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  ●</a:t>
            </a:r>
            <a:r>
              <a:rPr kumimoji="0" lang="zh-CN" altLang="en-US" sz="2200" b="1" kern="1200" cap="none" spc="0" normalizeH="0" baseline="0" noProof="0">
                <a:solidFill>
                  <a:srgbClr val="6600FF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 6 分钟：        开始出现脑细胞死亡</a:t>
            </a:r>
            <a:endParaRPr kumimoji="0" lang="zh-CN" altLang="en-US" sz="2200" b="1" kern="1200" cap="none" spc="0" normalizeH="0" baseline="0" noProof="0">
              <a:solidFill>
                <a:srgbClr val="6600FF"/>
              </a:solidFill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marR="0" defTabSz="914400" fontAlgn="auto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5000"/>
              <a:buFont typeface="Wingdings 2" panose="05020102010507070707" pitchFamily="2" charset="2"/>
              <a:buNone/>
              <a:defRPr/>
            </a:pPr>
            <a:r>
              <a:rPr kumimoji="0" lang="zh-CN" altLang="en-US" sz="2200" b="1" kern="1200" cap="none" spc="0" normalizeH="0" baseline="0" noProof="0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  ● 8 分钟：        </a:t>
            </a:r>
            <a:r>
              <a:rPr kumimoji="0" lang="zh-CN" altLang="en-US" sz="2200" b="1" kern="1200" cap="none" spc="0" normalizeH="0" baseline="0" noProof="0">
                <a:solidFill>
                  <a:schemeClr val="tx2"/>
                </a:solidFill>
                <a:latin typeface="Times New Roman" panose="02020603050405020304"/>
                <a:ea typeface="黑体" panose="02010609060101010101" pitchFamily="49" charset="-122"/>
                <a:cs typeface="+mn-cs"/>
              </a:rPr>
              <a:t>“</a:t>
            </a:r>
            <a:r>
              <a:rPr kumimoji="0" lang="zh-CN" altLang="en-US" sz="2200" b="1" kern="1200" cap="none" spc="0" normalizeH="0" baseline="0" noProof="0">
                <a:solidFill>
                  <a:schemeClr val="tx2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脑死亡</a:t>
            </a:r>
            <a:r>
              <a:rPr kumimoji="0" lang="zh-CN" altLang="en-US" sz="2200" b="1" kern="1200" cap="none" spc="0" normalizeH="0" baseline="0" noProof="0">
                <a:solidFill>
                  <a:schemeClr val="tx2"/>
                </a:solidFill>
                <a:latin typeface="Times New Roman" panose="02020603050405020304"/>
                <a:ea typeface="黑体" panose="02010609060101010101" pitchFamily="49" charset="-122"/>
                <a:cs typeface="+mn-cs"/>
              </a:rPr>
              <a:t>”</a:t>
            </a:r>
            <a:endParaRPr kumimoji="0" lang="zh-CN" altLang="en-US" sz="2200" kern="1200" cap="none" spc="0" normalizeH="0" baseline="0" noProof="0">
              <a:solidFill>
                <a:schemeClr val="tx2"/>
              </a:solidFill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marR="0" defTabSz="914400" fontAlgn="auto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5000"/>
              <a:buFont typeface="Wingdings 2" panose="05020102010507070707" pitchFamily="2" charset="2"/>
              <a:buNone/>
              <a:defRPr/>
            </a:pPr>
            <a:r>
              <a:rPr kumimoji="0" lang="zh-CN" altLang="en-US" sz="2400" kern="1200" cap="none" spc="0" normalizeH="0" baseline="0" noProof="0"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  </a:t>
            </a:r>
            <a:r>
              <a:rPr kumimoji="0" lang="zh-CN" altLang="en-US" sz="2400" kern="1200" cap="none" spc="0" normalizeH="0" baseline="0" noProof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●心肺复苏的</a:t>
            </a:r>
            <a:r>
              <a:rPr kumimoji="0" lang="zh-CN" altLang="en-US" sz="2400" kern="1200" cap="none" spc="0" normalizeH="0" baseline="0" noProof="0">
                <a:latin typeface="Times New Roman" panose="02020603050405020304"/>
                <a:ea typeface="黑体" panose="02010609060101010101" pitchFamily="49" charset="-122"/>
                <a:cs typeface="+mn-cs"/>
              </a:rPr>
              <a:t>——</a:t>
            </a:r>
            <a:r>
              <a:rPr kumimoji="0" lang="zh-CN" altLang="en-US" sz="2400" kern="1200" cap="none" spc="0" normalizeH="0" baseline="0" noProof="0">
                <a:solidFill>
                  <a:srgbClr val="FF0000"/>
                </a:solidFill>
                <a:latin typeface="华文楷体" panose="02010600040101010101" charset="-122"/>
                <a:ea typeface="黑体" panose="02010609060101010101" pitchFamily="49" charset="-122"/>
                <a:cs typeface="+mn-cs"/>
              </a:rPr>
              <a:t>“</a:t>
            </a:r>
            <a:r>
              <a:rPr kumimoji="0" lang="zh-CN" altLang="en-US" sz="2400" kern="1200" cap="none" spc="0" normalizeH="0" baseline="0" noProof="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黄金8分钟</a:t>
            </a:r>
            <a:r>
              <a:rPr kumimoji="0" lang="zh-CN" altLang="en-US" sz="2400" kern="1200" cap="none" spc="0" normalizeH="0" baseline="0" noProof="0">
                <a:solidFill>
                  <a:srgbClr val="FF0000"/>
                </a:solidFill>
                <a:latin typeface="华文楷体" panose="02010600040101010101" charset="-122"/>
                <a:ea typeface="黑体" panose="02010609060101010101" pitchFamily="49" charset="-122"/>
                <a:cs typeface="+mn-cs"/>
              </a:rPr>
              <a:t>”</a:t>
            </a:r>
            <a:endParaRPr kumimoji="0" lang="zh-CN" altLang="en-US" sz="2400" kern="1200" cap="none" spc="0" normalizeH="0" baseline="0" noProof="0">
              <a:solidFill>
                <a:srgbClr val="FFFF00"/>
              </a:solidFill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Text Box 2"/>
          <p:cNvSpPr txBox="1"/>
          <p:nvPr/>
        </p:nvSpPr>
        <p:spPr>
          <a:xfrm>
            <a:off x="2286000" y="3505200"/>
            <a:ext cx="354013" cy="45720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</a:endParaRPr>
          </a:p>
        </p:txBody>
      </p:sp>
      <p:sp>
        <p:nvSpPr>
          <p:cNvPr id="11267" name="Text Box 3"/>
          <p:cNvSpPr txBox="1"/>
          <p:nvPr/>
        </p:nvSpPr>
        <p:spPr>
          <a:xfrm>
            <a:off x="1660525" y="722313"/>
            <a:ext cx="184150" cy="3667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400">
              <a:latin typeface="Times New Roman" panose="02020603050405020304" pitchFamily="18" charset="0"/>
            </a:endParaRPr>
          </a:p>
        </p:txBody>
      </p:sp>
      <p:sp>
        <p:nvSpPr>
          <p:cNvPr id="45062" name="Text Box 6"/>
          <p:cNvSpPr txBox="1">
            <a:spLocks noChangeArrowheads="1"/>
          </p:cNvSpPr>
          <p:nvPr/>
        </p:nvSpPr>
        <p:spPr bwMode="auto">
          <a:xfrm>
            <a:off x="928688" y="428625"/>
            <a:ext cx="7489825" cy="50165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 sz="3200" b="1">
                <a:solidFill>
                  <a:srgbClr val="6600FF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    </a:t>
            </a:r>
            <a:r>
              <a:rPr lang="en-US" altLang="zh-CN" sz="3200" b="1">
                <a:solidFill>
                  <a:srgbClr val="6600FF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 </a:t>
            </a:r>
            <a:r>
              <a:rPr lang="zh-CN" altLang="en-US" sz="4400" b="1">
                <a:solidFill>
                  <a:srgbClr val="FF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隶书" panose="02010509060101010101" charset="-122"/>
                <a:ea typeface="隶书" panose="02010509060101010101" charset="-122"/>
              </a:rPr>
              <a:t>时间就是生命！！ </a:t>
            </a:r>
            <a:endParaRPr lang="zh-CN" altLang="en-US" sz="4400" b="1">
              <a:solidFill>
                <a:srgbClr val="FF0000"/>
              </a:solidFill>
              <a:effectLst>
                <a:outerShdw blurRad="38100" dist="38100" dir="2700000">
                  <a:srgbClr val="C0C0C0"/>
                </a:outerShdw>
              </a:effectLst>
              <a:latin typeface="隶书" panose="02010509060101010101" charset="-122"/>
              <a:ea typeface="隶书" panose="02010509060101010101" charset="-122"/>
            </a:endParaRPr>
          </a:p>
          <a:p>
            <a:pPr>
              <a:buNone/>
            </a:pPr>
            <a:r>
              <a:rPr lang="zh-CN" altLang="en-US" sz="1200" b="1">
                <a:solidFill>
                  <a:srgbClr val="6600FF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隶书" panose="02010509060101010101" charset="-122"/>
                <a:ea typeface="隶书" panose="02010509060101010101" charset="-122"/>
              </a:rPr>
              <a:t> </a:t>
            </a:r>
            <a:endParaRPr lang="zh-CN" altLang="en-US" sz="1200" b="1">
              <a:solidFill>
                <a:srgbClr val="6600FF"/>
              </a:solidFill>
              <a:effectLst>
                <a:outerShdw blurRad="38100" dist="38100" dir="2700000">
                  <a:srgbClr val="C0C0C0"/>
                </a:outerShdw>
              </a:effectLst>
              <a:latin typeface="隶书" panose="02010509060101010101" charset="-122"/>
              <a:ea typeface="隶书" panose="02010509060101010101" charset="-122"/>
            </a:endParaRPr>
          </a:p>
          <a:p>
            <a:pPr>
              <a:spcBef>
                <a:spcPct val="50000"/>
              </a:spcBef>
              <a:buNone/>
            </a:pPr>
            <a:r>
              <a:rPr lang="zh-CN" altLang="en-US" sz="2800" b="1">
                <a:solidFill>
                  <a:srgbClr val="6600FF"/>
                </a:solidFill>
                <a:latin typeface="楷体_GB2312"/>
                <a:ea typeface="楷体_GB2312"/>
              </a:rPr>
              <a:t> </a:t>
            </a:r>
            <a:r>
              <a:rPr lang="zh-CN" altLang="en-US" sz="2800" b="1">
                <a:solidFill>
                  <a:srgbClr val="FF0000"/>
                </a:solidFill>
                <a:latin typeface="楷体_GB2312"/>
                <a:ea typeface="楷体_GB2312"/>
              </a:rPr>
              <a:t>心脏骤停时间内复苏    CPR成功率</a:t>
            </a:r>
            <a:r>
              <a:rPr lang="zh-CN" altLang="en-US" sz="1200">
                <a:solidFill>
                  <a:srgbClr val="FF0000"/>
                </a:solidFill>
                <a:latin typeface="Times New Roman" panose="02020603050405020304" pitchFamily="18" charset="0"/>
                <a:ea typeface="幼圆" panose="02010509060101010101" pitchFamily="1" charset="-122"/>
              </a:rPr>
              <a:t>  </a:t>
            </a:r>
            <a:endParaRPr lang="zh-CN" altLang="en-US" sz="1200">
              <a:solidFill>
                <a:srgbClr val="FF0000"/>
              </a:solidFill>
              <a:latin typeface="Times New Roman" panose="02020603050405020304" pitchFamily="18" charset="0"/>
              <a:ea typeface="幼圆" panose="02010509060101010101" pitchFamily="1" charset="-122"/>
            </a:endParaRPr>
          </a:p>
          <a:p>
            <a:pPr>
              <a:spcBef>
                <a:spcPct val="50000"/>
              </a:spcBef>
              <a:buNone/>
            </a:pPr>
            <a:r>
              <a:rPr lang="zh-CN" altLang="en-US" sz="2000">
                <a:solidFill>
                  <a:srgbClr val="6600FF"/>
                </a:solidFill>
                <a:latin typeface="Times New Roman" panose="02020603050405020304" pitchFamily="18" charset="0"/>
                <a:ea typeface="幼圆" panose="02010509060101010101" pitchFamily="1" charset="-122"/>
              </a:rPr>
              <a:t>                       </a:t>
            </a:r>
            <a:r>
              <a:rPr lang="zh-CN" altLang="en-US" sz="2000" b="1">
                <a:solidFill>
                  <a:srgbClr val="6600FF"/>
                </a:solidFill>
                <a:latin typeface="Times New Roman" panose="02020603050405020304" pitchFamily="18" charset="0"/>
                <a:ea typeface="幼圆" panose="02010509060101010101" pitchFamily="1" charset="-122"/>
              </a:rPr>
              <a:t>1min                                      &gt;90%</a:t>
            </a:r>
            <a:endParaRPr lang="zh-CN" altLang="en-US" sz="2000" b="1">
              <a:solidFill>
                <a:srgbClr val="6600FF"/>
              </a:solidFill>
              <a:latin typeface="Times New Roman" panose="02020603050405020304" pitchFamily="18" charset="0"/>
              <a:ea typeface="幼圆" panose="02010509060101010101" pitchFamily="1" charset="-122"/>
            </a:endParaRPr>
          </a:p>
          <a:p>
            <a:pPr>
              <a:spcBef>
                <a:spcPct val="50000"/>
              </a:spcBef>
              <a:buNone/>
            </a:pPr>
            <a:r>
              <a:rPr lang="zh-CN" altLang="en-US" sz="2400" b="1">
                <a:solidFill>
                  <a:srgbClr val="6600FF"/>
                </a:solidFill>
                <a:latin typeface="Times New Roman" panose="02020603050405020304" pitchFamily="18" charset="0"/>
                <a:ea typeface="幼圆" panose="02010509060101010101" pitchFamily="1" charset="-122"/>
              </a:rPr>
              <a:t>                   4min                               &gt;60%</a:t>
            </a:r>
            <a:endParaRPr lang="zh-CN" altLang="en-US" sz="2400" b="1">
              <a:solidFill>
                <a:srgbClr val="6600FF"/>
              </a:solidFill>
              <a:latin typeface="Times New Roman" panose="02020603050405020304" pitchFamily="18" charset="0"/>
              <a:ea typeface="幼圆" panose="02010509060101010101" pitchFamily="1" charset="-122"/>
            </a:endParaRPr>
          </a:p>
          <a:p>
            <a:pPr>
              <a:spcBef>
                <a:spcPct val="50000"/>
              </a:spcBef>
              <a:buNone/>
            </a:pPr>
            <a:r>
              <a:rPr lang="zh-CN" altLang="en-US" sz="2400" b="1">
                <a:solidFill>
                  <a:srgbClr val="6600FF"/>
                </a:solidFill>
                <a:latin typeface="Times New Roman" panose="02020603050405020304" pitchFamily="18" charset="0"/>
                <a:ea typeface="幼圆" panose="02010509060101010101" pitchFamily="1" charset="-122"/>
              </a:rPr>
              <a:t>                   6min                               &gt;40%</a:t>
            </a:r>
            <a:endParaRPr lang="zh-CN" altLang="en-US" sz="2400" b="1">
              <a:solidFill>
                <a:srgbClr val="6600FF"/>
              </a:solidFill>
              <a:latin typeface="Times New Roman" panose="02020603050405020304" pitchFamily="18" charset="0"/>
              <a:ea typeface="幼圆" panose="02010509060101010101" pitchFamily="1" charset="-122"/>
            </a:endParaRPr>
          </a:p>
          <a:p>
            <a:pPr>
              <a:spcBef>
                <a:spcPct val="50000"/>
              </a:spcBef>
              <a:buNone/>
            </a:pPr>
            <a:r>
              <a:rPr lang="zh-CN" altLang="en-US" sz="2400" b="1">
                <a:solidFill>
                  <a:srgbClr val="6600FF"/>
                </a:solidFill>
                <a:latin typeface="Times New Roman" panose="02020603050405020304" pitchFamily="18" charset="0"/>
                <a:ea typeface="幼圆" panose="02010509060101010101" pitchFamily="1" charset="-122"/>
              </a:rPr>
              <a:t>                   8min                               &gt;20%</a:t>
            </a:r>
            <a:endParaRPr lang="zh-CN" altLang="en-US" sz="2400" b="1">
              <a:solidFill>
                <a:srgbClr val="6600FF"/>
              </a:solidFill>
              <a:latin typeface="Times New Roman" panose="02020603050405020304" pitchFamily="18" charset="0"/>
              <a:ea typeface="幼圆" panose="02010509060101010101" pitchFamily="1" charset="-122"/>
            </a:endParaRPr>
          </a:p>
          <a:p>
            <a:pPr>
              <a:spcBef>
                <a:spcPct val="50000"/>
              </a:spcBef>
              <a:buNone/>
            </a:pPr>
            <a:r>
              <a:rPr lang="zh-CN" altLang="en-US" sz="2400" b="1">
                <a:solidFill>
                  <a:srgbClr val="6600FF"/>
                </a:solidFill>
                <a:latin typeface="Times New Roman" panose="02020603050405020304" pitchFamily="18" charset="0"/>
                <a:ea typeface="幼圆" panose="02010509060101010101" pitchFamily="1" charset="-122"/>
              </a:rPr>
              <a:t>                   10min                             几乎0 %</a:t>
            </a:r>
            <a:endParaRPr lang="zh-CN" altLang="en-US" sz="2400" b="1">
              <a:solidFill>
                <a:srgbClr val="6600FF"/>
              </a:solidFill>
              <a:latin typeface="Times New Roman" panose="02020603050405020304" pitchFamily="18" charset="0"/>
              <a:ea typeface="幼圆" panose="02010509060101010101" pitchFamily="1" charset="-122"/>
            </a:endParaRPr>
          </a:p>
          <a:p>
            <a:pPr>
              <a:buNone/>
            </a:pPr>
            <a:endParaRPr lang="zh-CN" altLang="en-US" sz="2400" b="1">
              <a:solidFill>
                <a:srgbClr val="6600FF"/>
              </a:solidFill>
              <a:latin typeface="Times New Roman" panose="02020603050405020304" pitchFamily="18" charset="0"/>
              <a:ea typeface="幼圆" panose="02010509060101010101" pitchFamily="1" charset="-122"/>
            </a:endParaRPr>
          </a:p>
          <a:p>
            <a:pPr>
              <a:buNone/>
            </a:pPr>
            <a:r>
              <a:rPr lang="zh-CN" altLang="en-US" sz="2400">
                <a:solidFill>
                  <a:srgbClr val="66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即：</a:t>
            </a:r>
            <a:r>
              <a:rPr lang="zh-CN" altLang="en-US" sz="2400" b="1">
                <a:solidFill>
                  <a:srgbClr val="6600FF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每延长1分钟施救，成活率就下降10%！</a:t>
            </a:r>
            <a:endParaRPr lang="zh-CN" altLang="en-US" sz="2000">
              <a:solidFill>
                <a:srgbClr val="6600FF"/>
              </a:solidFill>
              <a:latin typeface="Times New Roman" panose="02020603050405020304" pitchFamily="18" charset="0"/>
              <a:ea typeface="幼圆" panose="02010509060101010101" pitchFamily="1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矩形 2"/>
          <p:cNvSpPr/>
          <p:nvPr/>
        </p:nvSpPr>
        <p:spPr>
          <a:xfrm>
            <a:off x="0" y="0"/>
            <a:ext cx="2114550" cy="1371600"/>
          </a:xfrm>
          <a:prstGeom prst="rect">
            <a:avLst/>
          </a:prstGeom>
          <a:solidFill>
            <a:srgbClr val="7DC032"/>
          </a:solidFill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4800">
                <a:solidFill>
                  <a:srgbClr val="FFFFFF"/>
                </a:solidFill>
                <a:latin typeface="Impact" panose="020b0806030902050204" pitchFamily="34" charset="0"/>
              </a:rPr>
              <a:t>Part 2</a:t>
            </a:r>
            <a:endParaRPr lang="zh-CN" altLang="en-US" sz="4800">
              <a:solidFill>
                <a:srgbClr val="FFFFFF"/>
              </a:solidFill>
              <a:latin typeface="Impact" panose="020b0806030902050204" pitchFamily="34" charset="0"/>
            </a:endParaRPr>
          </a:p>
        </p:txBody>
      </p:sp>
      <p:sp>
        <p:nvSpPr>
          <p:cNvPr id="12291" name="直角三角形 3"/>
          <p:cNvSpPr/>
          <p:nvPr/>
        </p:nvSpPr>
        <p:spPr>
          <a:xfrm>
            <a:off x="2124075" y="-26987"/>
            <a:ext cx="104775" cy="180975"/>
          </a:xfrm>
          <a:prstGeom prst="rtTriangle">
            <a:avLst/>
          </a:prstGeom>
          <a:solidFill>
            <a:srgbClr val="477220"/>
          </a:solidFill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Calibri" panose="020f0502020204030204" pitchFamily="34" charset="0"/>
            </a:endParaRPr>
          </a:p>
        </p:txBody>
      </p:sp>
      <p:sp>
        <p:nvSpPr>
          <p:cNvPr id="12292" name="直角三角形 4"/>
          <p:cNvSpPr/>
          <p:nvPr/>
        </p:nvSpPr>
        <p:spPr>
          <a:xfrm flipV="1">
            <a:off x="2124075" y="1123950"/>
            <a:ext cx="104775" cy="180975"/>
          </a:xfrm>
          <a:prstGeom prst="rtTriangle">
            <a:avLst/>
          </a:prstGeom>
          <a:solidFill>
            <a:srgbClr val="477220"/>
          </a:solidFill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Calibri" panose="020f0502020204030204" pitchFamily="34" charset="0"/>
            </a:endParaRPr>
          </a:p>
        </p:txBody>
      </p:sp>
      <p:sp>
        <p:nvSpPr>
          <p:cNvPr id="12293" name="矩形 5"/>
          <p:cNvSpPr/>
          <p:nvPr/>
        </p:nvSpPr>
        <p:spPr>
          <a:xfrm>
            <a:off x="2124075" y="117475"/>
            <a:ext cx="6905625" cy="714375"/>
          </a:xfrm>
          <a:prstGeom prst="rect">
            <a:avLst/>
          </a:prstGeom>
          <a:solidFill>
            <a:srgbClr val="00B0F0"/>
          </a:solidFill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rgbClr val="FFFFFF"/>
                </a:solidFill>
                <a:latin typeface="微软雅黑" panose="020b0503020204020204" pitchFamily="34" charset="-122"/>
              </a:rPr>
              <a:t>心肺复苏的概念</a:t>
            </a:r>
            <a:endParaRPr lang="zh-CN" altLang="en-US" sz="3600">
              <a:solidFill>
                <a:srgbClr val="FFFFFF"/>
              </a:solidFill>
              <a:latin typeface="微软雅黑" panose="020b0503020204020204" pitchFamily="34" charset="-122"/>
            </a:endParaRPr>
          </a:p>
        </p:txBody>
      </p:sp>
      <p:sp>
        <p:nvSpPr>
          <p:cNvPr id="12294" name="矩形 6"/>
          <p:cNvSpPr/>
          <p:nvPr/>
        </p:nvSpPr>
        <p:spPr>
          <a:xfrm>
            <a:off x="2124075" y="836613"/>
            <a:ext cx="6905625" cy="295275"/>
          </a:xfrm>
          <a:prstGeom prst="rect">
            <a:avLst/>
          </a:prstGeom>
          <a:solidFill>
            <a:srgbClr val="69D8FF"/>
          </a:solidFill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endParaRPr lang="en-US" altLang="zh-CN" sz="1500">
              <a:solidFill>
                <a:srgbClr val="FFFFFF"/>
              </a:solidFill>
              <a:latin typeface="微软雅黑" panose="020b0503020204020204" pitchFamily="34" charset="-122"/>
            </a:endParaRPr>
          </a:p>
        </p:txBody>
      </p:sp>
      <p:sp>
        <p:nvSpPr>
          <p:cNvPr id="12295" name="矩形 7"/>
          <p:cNvSpPr/>
          <p:nvPr/>
        </p:nvSpPr>
        <p:spPr>
          <a:xfrm>
            <a:off x="9036050" y="-26987"/>
            <a:ext cx="133350" cy="1371600"/>
          </a:xfrm>
          <a:prstGeom prst="rect">
            <a:avLst/>
          </a:prstGeom>
          <a:solidFill>
            <a:srgbClr val="FABE05"/>
          </a:solidFill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Calibri" panose="020f0502020204030204" pitchFamily="34" charset="0"/>
            </a:endParaRPr>
          </a:p>
        </p:txBody>
      </p:sp>
      <p:sp>
        <p:nvSpPr>
          <p:cNvPr id="12296" name="直角三角形 8"/>
          <p:cNvSpPr/>
          <p:nvPr/>
        </p:nvSpPr>
        <p:spPr>
          <a:xfrm flipH="1">
            <a:off x="8964613" y="-98425"/>
            <a:ext cx="104775" cy="180975"/>
          </a:xfrm>
          <a:prstGeom prst="rtTriangle">
            <a:avLst/>
          </a:prstGeom>
          <a:solidFill>
            <a:srgbClr val="AC793B"/>
          </a:solidFill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Calibri" panose="020f0502020204030204" pitchFamily="34" charset="0"/>
            </a:endParaRPr>
          </a:p>
        </p:txBody>
      </p:sp>
      <p:sp>
        <p:nvSpPr>
          <p:cNvPr id="12297" name="直角三角形 9"/>
          <p:cNvSpPr/>
          <p:nvPr/>
        </p:nvSpPr>
        <p:spPr>
          <a:xfrm flipH="1" flipV="1">
            <a:off x="8964613" y="1123950"/>
            <a:ext cx="104775" cy="180975"/>
          </a:xfrm>
          <a:prstGeom prst="rtTriangle">
            <a:avLst/>
          </a:prstGeom>
          <a:solidFill>
            <a:srgbClr val="AC793B"/>
          </a:solidFill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Calibri" panose="020f0502020204030204" pitchFamily="34" charset="0"/>
            </a:endParaRPr>
          </a:p>
        </p:txBody>
      </p:sp>
      <p:sp>
        <p:nvSpPr>
          <p:cNvPr id="12298" name="矩形 47"/>
          <p:cNvSpPr/>
          <p:nvPr/>
        </p:nvSpPr>
        <p:spPr>
          <a:xfrm>
            <a:off x="323850" y="2011363"/>
            <a:ext cx="8820150" cy="2936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  <a:buFontTx/>
              <a:buNone/>
            </a:pP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</a:rPr>
              <a:t>心肺复苏</a:t>
            </a:r>
            <a:r>
              <a:rPr lang="zh-CN" altLang="en-US" sz="2800" b="1">
                <a:latin typeface="宋体" panose="02010600030101010101" pitchFamily="2" charset="-122"/>
              </a:rPr>
              <a:t>（Cardio-Pulmonary Resuscitation </a:t>
            </a:r>
            <a:r>
              <a:rPr lang="zh-CN" altLang="en-US" sz="2800" b="1">
                <a:solidFill>
                  <a:srgbClr val="FF3300"/>
                </a:solidFill>
                <a:latin typeface="宋体" panose="02010600030101010101" pitchFamily="2" charset="-122"/>
              </a:rPr>
              <a:t>CPR </a:t>
            </a:r>
            <a:r>
              <a:rPr lang="zh-CN" altLang="en-US" sz="2800" b="1">
                <a:latin typeface="宋体" panose="02010600030101010101" pitchFamily="2" charset="-122"/>
              </a:rPr>
              <a:t>）</a:t>
            </a:r>
            <a:endParaRPr lang="zh-CN" altLang="en-US" sz="2800" b="1">
              <a:latin typeface="宋体" panose="02010600030101010101" pitchFamily="2" charset="-122"/>
            </a:endParaRPr>
          </a:p>
          <a:p>
            <a:pPr>
              <a:lnSpc>
                <a:spcPct val="110000"/>
              </a:lnSpc>
              <a:buFontTx/>
              <a:buNone/>
            </a:pPr>
            <a:r>
              <a:rPr lang="zh-CN" altLang="en-US" sz="2800" b="1">
                <a:latin typeface="宋体" panose="02010600030101010101" pitchFamily="2" charset="-122"/>
              </a:rPr>
              <a:t> 是一系列提高心脏骤停后生存机会的救命措施，</a:t>
            </a:r>
            <a:endParaRPr lang="zh-CN" altLang="en-US" sz="2800" b="1">
              <a:latin typeface="宋体" panose="02010600030101010101" pitchFamily="2" charset="-122"/>
            </a:endParaRPr>
          </a:p>
          <a:p>
            <a:pPr>
              <a:lnSpc>
                <a:spcPct val="110000"/>
              </a:lnSpc>
              <a:buFontTx/>
              <a:buNone/>
            </a:pPr>
            <a:r>
              <a:rPr lang="zh-CN" altLang="en-US" sz="2800" b="1">
                <a:latin typeface="宋体" panose="02010600030101010101" pitchFamily="2" charset="-122"/>
              </a:rPr>
              <a:t> 主要包括：</a:t>
            </a:r>
            <a:endParaRPr lang="zh-CN" altLang="en-US" sz="2800" b="1">
              <a:latin typeface="宋体" panose="02010600030101010101" pitchFamily="2" charset="-122"/>
            </a:endParaRPr>
          </a:p>
          <a:p>
            <a:pPr>
              <a:lnSpc>
                <a:spcPct val="110000"/>
              </a:lnSpc>
              <a:buFontTx/>
              <a:buNone/>
            </a:pPr>
            <a:r>
              <a:rPr lang="zh-CN" altLang="en-US" sz="2800" b="1">
                <a:latin typeface="宋体" panose="02010600030101010101" pitchFamily="2" charset="-122"/>
              </a:rPr>
              <a:t>   1、基础生命支持(basic life support，</a:t>
            </a:r>
            <a:r>
              <a:rPr lang="zh-CN" altLang="en-US" sz="2800" b="1">
                <a:solidFill>
                  <a:srgbClr val="FF3300"/>
                </a:solidFill>
                <a:latin typeface="宋体" panose="02010600030101010101" pitchFamily="2" charset="-122"/>
              </a:rPr>
              <a:t>BLS</a:t>
            </a:r>
            <a:r>
              <a:rPr lang="zh-CN" altLang="en-US" sz="2800" b="1">
                <a:latin typeface="宋体" panose="02010600030101010101" pitchFamily="2" charset="-122"/>
              </a:rPr>
              <a:t>)</a:t>
            </a:r>
            <a:endParaRPr lang="zh-CN" altLang="en-US" sz="2800" b="1">
              <a:latin typeface="宋体" panose="02010600030101010101" pitchFamily="2" charset="-122"/>
            </a:endParaRPr>
          </a:p>
          <a:p>
            <a:pPr>
              <a:lnSpc>
                <a:spcPct val="110000"/>
              </a:lnSpc>
              <a:buFontTx/>
              <a:buNone/>
            </a:pPr>
            <a:r>
              <a:rPr lang="zh-CN" altLang="en-US" sz="2800" b="1">
                <a:latin typeface="宋体" panose="02010600030101010101" pitchFamily="2" charset="-122"/>
              </a:rPr>
              <a:t>   2、高级心血管生命支持(advanced cardiovascular  life support，</a:t>
            </a:r>
            <a:r>
              <a:rPr lang="zh-CN" altLang="en-US" sz="2800" b="1">
                <a:solidFill>
                  <a:srgbClr val="FF3300"/>
                </a:solidFill>
                <a:latin typeface="宋体" panose="02010600030101010101" pitchFamily="2" charset="-122"/>
              </a:rPr>
              <a:t>ACLS</a:t>
            </a:r>
            <a:r>
              <a:rPr lang="zh-CN" altLang="en-US" sz="2800" b="1">
                <a:latin typeface="宋体" panose="02010600030101010101" pitchFamily="2" charset="-122"/>
              </a:rPr>
              <a:t>)</a:t>
            </a:r>
            <a:endParaRPr lang="zh-CN" altLang="en-US" sz="2800" b="1">
              <a:latin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 bwMode="auto">
          <a:xfrm>
            <a:off x="684213" y="476250"/>
            <a:ext cx="7845425" cy="4810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b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lnSpc>
                <a:spcPct val="90000"/>
              </a:lnSpc>
              <a:buClrTx/>
              <a:buSzTx/>
              <a:buFontTx/>
              <a:buNone/>
              <a:defRPr/>
            </a:pPr>
            <a:r>
              <a:rPr kumimoji="0" lang="zh-CN" altLang="en-US" sz="4400" b="1" kern="0" cap="none" spc="0" normalizeH="0" baseline="0" noProof="0" smtClean="0">
                <a:solidFill>
                  <a:schemeClr val="accent1"/>
                </a:solidFill>
                <a:latin typeface="宋体" panose="02010600030101010101" pitchFamily="2" charset="-122"/>
                <a:ea typeface="宋体" panose="02010600030101010101" pitchFamily="2" charset="-122"/>
                <a:cs typeface="+mj-cs"/>
              </a:rPr>
              <a:t>基础生命支持</a:t>
            </a:r>
            <a:r>
              <a:rPr kumimoji="0" lang="zh-CN" altLang="en-US" sz="4400" b="1" kern="0" cap="none" spc="0" normalizeH="0" baseline="0" noProof="0" smtClean="0">
                <a:solidFill>
                  <a:srgbClr val="FF33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j-cs"/>
              </a:rPr>
              <a:t>BLS</a:t>
            </a:r>
            <a:endParaRPr kumimoji="0" lang="zh-CN" altLang="en-US" sz="4400" b="1" kern="0" cap="none" spc="0" normalizeH="0" baseline="0" noProof="0" smtClean="0">
              <a:solidFill>
                <a:schemeClr val="accent1"/>
              </a:solidFill>
              <a:latin typeface="宋体" panose="02010600030101010101" pitchFamily="2" charset="-122"/>
              <a:ea typeface="宋体" panose="02010600030101010101" pitchFamily="2" charset="-122"/>
              <a:cs typeface="+mj-cs"/>
            </a:endParaRP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 bwMode="auto">
          <a:xfrm>
            <a:off x="468313" y="1700213"/>
            <a:ext cx="8208963" cy="29305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57505" marR="0" indent="-357505" algn="just" defTabSz="914400">
              <a:lnSpc>
                <a:spcPct val="11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Arial" pitchFamily="34" charset="0"/>
              <a:buNone/>
              <a:defRPr/>
            </a:pPr>
            <a:r>
              <a:rPr kumimoji="0" lang="zh-CN" altLang="en-US" sz="2400" b="1" kern="0" cap="none" spc="0" normalizeH="0" baseline="0" noProof="0" smtClean="0">
                <a:solidFill>
                  <a:schemeClr val="accent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       BLS是心脏骤停后挽救生命的基础，主要是指徒手实施CPR。</a:t>
            </a:r>
            <a:endParaRPr kumimoji="0" lang="en-US" altLang="zh-CN" sz="2400" b="1" kern="0" cap="none" spc="0" normalizeH="0" baseline="0" noProof="0" smtClean="0">
              <a:solidFill>
                <a:schemeClr val="accent1"/>
              </a:solidFill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L="357505" marR="0" indent="-357505" algn="just" defTabSz="914400">
              <a:lnSpc>
                <a:spcPct val="11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Arial" pitchFamily="34" charset="0"/>
              <a:buNone/>
              <a:defRPr/>
            </a:pPr>
            <a:endParaRPr kumimoji="0" lang="en-US" altLang="zh-CN" sz="2400" b="1" kern="0" cap="none" spc="0" normalizeH="0" baseline="0" noProof="0" smtClean="0">
              <a:solidFill>
                <a:schemeClr val="accent1"/>
              </a:solidFill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L="357505" marR="0" indent="-357505" algn="just" defTabSz="914400">
              <a:lnSpc>
                <a:spcPct val="11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Arial" pitchFamily="34" charset="0"/>
              <a:buNone/>
              <a:defRPr/>
            </a:pPr>
            <a:r>
              <a:rPr kumimoji="0" lang="en-US" altLang="zh-CN" sz="2400" b="1" kern="0" cap="none" spc="0" normalizeH="0" baseline="0" noProof="0" smtClean="0">
                <a:solidFill>
                  <a:schemeClr val="accent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       </a:t>
            </a:r>
            <a:r>
              <a:rPr kumimoji="0" lang="zh-CN" altLang="en-US" sz="2400" b="1" kern="0" cap="none" spc="0" normalizeH="0" baseline="0" noProof="0" smtClean="0">
                <a:solidFill>
                  <a:schemeClr val="accent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BLS的基本内容包括识别心脏骤停、呼叫急救系统、尽早开始CPR、迅速使用除颤器／AED除颤</a:t>
            </a:r>
            <a:endParaRPr kumimoji="0" lang="zh-CN" altLang="en-US" sz="2400" kern="0" cap="none" spc="0" normalizeH="0" baseline="0" noProof="0" smtClean="0">
              <a:solidFill>
                <a:schemeClr val="accent1"/>
              </a:solidFill>
              <a:latin typeface="+mn-lt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 bwMode="auto">
          <a:xfrm>
            <a:off x="990600" y="152400"/>
            <a:ext cx="7845425" cy="706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b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>
              <a:lnSpc>
                <a:spcPct val="90000"/>
              </a:lnSpc>
              <a:buClrTx/>
              <a:buSzTx/>
              <a:buFontTx/>
              <a:buNone/>
              <a:defRPr/>
            </a:pPr>
            <a:r>
              <a:rPr kumimoji="0" lang="zh-CN" altLang="en-US" sz="4400" b="1" kern="0" cap="none" spc="0" normalizeH="0" baseline="0" noProof="0" smtClean="0">
                <a:latin typeface="宋体" panose="02010600030101010101" pitchFamily="2" charset="-122"/>
                <a:ea typeface="宋体" panose="02010600030101010101" pitchFamily="2" charset="-122"/>
                <a:cs typeface="+mj-cs"/>
              </a:rPr>
              <a:t>高级心血管生命支持</a:t>
            </a:r>
            <a:r>
              <a:rPr kumimoji="0" lang="zh-CN" altLang="en-US" sz="4400" b="1" kern="0" cap="none" spc="0" normalizeH="0" baseline="0" noProof="0" smtClean="0">
                <a:solidFill>
                  <a:schemeClr val="hlink"/>
                </a:solidFill>
                <a:latin typeface="宋体" panose="02010600030101010101" pitchFamily="2" charset="-122"/>
                <a:ea typeface="宋体" panose="02010600030101010101" pitchFamily="2" charset="-122"/>
                <a:cs typeface="+mj-cs"/>
              </a:rPr>
              <a:t> </a:t>
            </a:r>
            <a:r>
              <a:rPr kumimoji="0" lang="zh-CN" altLang="en-US" sz="4400" b="1" kern="0" cap="none" spc="0" normalizeH="0" baseline="0" noProof="0" smtClean="0">
                <a:solidFill>
                  <a:srgbClr val="FF3300"/>
                </a:solidFill>
                <a:latin typeface="宋体" panose="02010600030101010101" pitchFamily="2" charset="-122"/>
                <a:ea typeface="宋体" panose="02010600030101010101" pitchFamily="2" charset="-122"/>
                <a:cs typeface="+mj-cs"/>
              </a:rPr>
              <a:t>ACLS</a:t>
            </a:r>
            <a:endParaRPr kumimoji="0" lang="zh-CN" altLang="en-US" sz="4400" b="1" kern="0" cap="none" spc="0" normalizeH="0" baseline="0" noProof="0" smtClean="0">
              <a:solidFill>
                <a:srgbClr val="FF3300"/>
              </a:solidFill>
              <a:latin typeface="宋体" panose="02010600030101010101" pitchFamily="2" charset="-122"/>
              <a:ea typeface="宋体" panose="02010600030101010101" pitchFamily="2" charset="-122"/>
              <a:cs typeface="+mj-cs"/>
            </a:endParaRPr>
          </a:p>
        </p:txBody>
      </p:sp>
      <p:sp>
        <p:nvSpPr>
          <p:cNvPr id="3" name="Rectangle 3"/>
          <p:cNvSpPr txBox="1">
            <a:spLocks noChangeArrowheads="1"/>
          </p:cNvSpPr>
          <p:nvPr/>
        </p:nvSpPr>
        <p:spPr bwMode="auto">
          <a:xfrm>
            <a:off x="914400" y="1219200"/>
            <a:ext cx="7921625" cy="42973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57505" marR="0" indent="-357505" algn="just" defTabSz="914400">
              <a:lnSpc>
                <a:spcPct val="11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Arial" pitchFamily="34" charset="0"/>
              <a:buNone/>
              <a:defRPr/>
            </a:pPr>
            <a:r>
              <a:rPr kumimoji="0" lang="zh-CN" altLang="en-US" sz="2800" b="1" kern="0" cap="none" spc="0" normalizeH="0" baseline="0" noProof="0" smtClean="0">
                <a:solidFill>
                  <a:schemeClr val="accent1"/>
                </a:solidFill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      指由专业急救、医护人员应用急救器材和药品所实施的一系列复苏措施，主要包括人工气道的建立、机械通气、循环辅助仪器、药物和液体的应用、电除颤、病情和疗效评估、复苏后脏器功能的维持等。</a:t>
            </a:r>
            <a:endParaRPr kumimoji="0" lang="zh-CN" altLang="en-US" sz="2800" b="1" kern="0" cap="none" spc="0" normalizeH="0" baseline="0" noProof="0" smtClean="0">
              <a:solidFill>
                <a:schemeClr val="accent1"/>
              </a:solidFill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L="357505" marR="0" indent="-357505" algn="just" defTabSz="914400">
              <a:lnSpc>
                <a:spcPct val="11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"/>
              <a:defRPr/>
            </a:pPr>
            <a:endParaRPr kumimoji="0" lang="zh-CN" altLang="en-US" sz="2800" b="1" kern="0" cap="none" spc="0" normalizeH="0" baseline="0" noProof="0" smtClean="0">
              <a:solidFill>
                <a:schemeClr val="accent1"/>
              </a:solidFill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  <a:p>
            <a:pPr marL="357505" marR="0" indent="-357505" algn="just" defTabSz="914400">
              <a:lnSpc>
                <a:spcPct val="11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"/>
              <a:defRPr/>
            </a:pPr>
            <a:endParaRPr kumimoji="0" lang="zh-CN" altLang="en-US" sz="2800" b="1" kern="0" cap="none" spc="0" normalizeH="0" baseline="0" noProof="0" smtClean="0">
              <a:solidFill>
                <a:schemeClr val="accent1"/>
              </a:solidFill>
              <a:latin typeface="宋体" panose="02010600030101010101" pitchFamily="2" charset="-122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矩形 2"/>
          <p:cNvSpPr/>
          <p:nvPr/>
        </p:nvSpPr>
        <p:spPr>
          <a:xfrm>
            <a:off x="0" y="0"/>
            <a:ext cx="2114550" cy="1371600"/>
          </a:xfrm>
          <a:prstGeom prst="rect">
            <a:avLst/>
          </a:prstGeom>
          <a:solidFill>
            <a:srgbClr val="7DC032"/>
          </a:solidFill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4800">
                <a:solidFill>
                  <a:srgbClr val="FFFFFF"/>
                </a:solidFill>
                <a:latin typeface="Impact" panose="020b0806030902050204" pitchFamily="34" charset="0"/>
              </a:rPr>
              <a:t>Part 3</a:t>
            </a:r>
            <a:endParaRPr lang="zh-CN" altLang="en-US" sz="4800">
              <a:solidFill>
                <a:srgbClr val="FFFFFF"/>
              </a:solidFill>
              <a:latin typeface="Impact" panose="020b0806030902050204" pitchFamily="34" charset="0"/>
            </a:endParaRPr>
          </a:p>
        </p:txBody>
      </p:sp>
      <p:pic>
        <p:nvPicPr>
          <p:cNvPr id="15363" name="图片 6" descr="点击查看原图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1050" y="0"/>
            <a:ext cx="7273925" cy="68580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386" name="图片 5" descr="点击查看原图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825" y="-26987"/>
            <a:ext cx="8785225" cy="67691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10" name="图片 4" descr="点击查看原图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288" y="1412875"/>
            <a:ext cx="8415337" cy="52562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7411" name="矩形 2"/>
          <p:cNvSpPr/>
          <p:nvPr/>
        </p:nvSpPr>
        <p:spPr>
          <a:xfrm>
            <a:off x="0" y="0"/>
            <a:ext cx="2114550" cy="1371600"/>
          </a:xfrm>
          <a:prstGeom prst="rect">
            <a:avLst/>
          </a:prstGeom>
          <a:solidFill>
            <a:srgbClr val="7DC032"/>
          </a:solidFill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4800">
                <a:solidFill>
                  <a:srgbClr val="FFFFFF"/>
                </a:solidFill>
                <a:latin typeface="Impact" panose="020b0806030902050204" pitchFamily="34" charset="0"/>
              </a:rPr>
              <a:t>Part 4</a:t>
            </a:r>
            <a:endParaRPr lang="zh-CN" altLang="en-US" sz="4800">
              <a:solidFill>
                <a:srgbClr val="FFFFFF"/>
              </a:solidFill>
              <a:latin typeface="Impact" panose="020b0806030902050204" pitchFamily="34" charset="0"/>
            </a:endParaRPr>
          </a:p>
        </p:txBody>
      </p:sp>
      <p:sp>
        <p:nvSpPr>
          <p:cNvPr id="17412" name="矩形 5"/>
          <p:cNvSpPr/>
          <p:nvPr/>
        </p:nvSpPr>
        <p:spPr>
          <a:xfrm>
            <a:off x="2124075" y="117475"/>
            <a:ext cx="6905625" cy="714375"/>
          </a:xfrm>
          <a:prstGeom prst="rect">
            <a:avLst/>
          </a:prstGeom>
          <a:solidFill>
            <a:srgbClr val="00B0F0"/>
          </a:solidFill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rgbClr val="FFFFFF"/>
                </a:solidFill>
                <a:latin typeface="微软雅黑" panose="020b0503020204020204" pitchFamily="34" charset="-122"/>
              </a:rPr>
              <a:t>高质量基础生命支持的注意事项</a:t>
            </a:r>
            <a:endParaRPr lang="zh-CN" altLang="en-US" sz="3600">
              <a:solidFill>
                <a:srgbClr val="FFFFFF"/>
              </a:solidFill>
              <a:latin typeface="微软雅黑" panose="020b0503020204020204" pitchFamily="34" charset="-122"/>
            </a:endParaRPr>
          </a:p>
        </p:txBody>
      </p:sp>
      <p:sp>
        <p:nvSpPr>
          <p:cNvPr id="17413" name="矩形 6"/>
          <p:cNvSpPr/>
          <p:nvPr/>
        </p:nvSpPr>
        <p:spPr>
          <a:xfrm>
            <a:off x="2124075" y="836613"/>
            <a:ext cx="6905625" cy="295275"/>
          </a:xfrm>
          <a:prstGeom prst="rect">
            <a:avLst/>
          </a:prstGeom>
          <a:solidFill>
            <a:srgbClr val="69D8FF"/>
          </a:solidFill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endParaRPr lang="en-US" altLang="zh-CN" sz="1500">
              <a:solidFill>
                <a:srgbClr val="FFFFFF"/>
              </a:solidFill>
              <a:latin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Rectangle 3"/>
          <p:cNvSpPr>
            <a:spLocks noGrp="1"/>
          </p:cNvSpPr>
          <p:nvPr>
            <p:ph idx="1"/>
          </p:nvPr>
        </p:nvSpPr>
        <p:spPr>
          <a:xfrm>
            <a:off x="755650" y="1831975"/>
            <a:ext cx="8229600" cy="4525963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lnSpc>
                <a:spcPct val="90000"/>
              </a:lnSpc>
            </a:pPr>
            <a:r>
              <a:rPr lang="zh-CN" altLang="en-US" b="1"/>
              <a:t>寻找方法：划肋弓方法</a:t>
            </a:r>
            <a:r>
              <a:rPr lang="zh-CN" altLang="en-US" b="1">
                <a:solidFill>
                  <a:srgbClr val="CC0000"/>
                </a:solidFill>
              </a:rPr>
              <a:t>胸骨中下1/3处</a:t>
            </a:r>
            <a:endParaRPr lang="en-US" altLang="zh-CN" b="1">
              <a:solidFill>
                <a:srgbClr val="CC000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zh-CN" altLang="en-US" b="1"/>
              <a:t>按压部位：胸部正中，乳头连线水平</a:t>
            </a:r>
            <a:endParaRPr lang="zh-CN" altLang="en-US" b="1"/>
          </a:p>
          <a:p>
            <a:pPr eaLnBrk="1" hangingPunct="1">
              <a:lnSpc>
                <a:spcPct val="90000"/>
              </a:lnSpc>
            </a:pPr>
            <a:r>
              <a:rPr lang="zh-CN" altLang="en-US" b="1"/>
              <a:t>按压频率：</a:t>
            </a:r>
            <a:r>
              <a:rPr lang="en-US" altLang="zh-CN" b="1">
                <a:solidFill>
                  <a:srgbClr val="CC0000"/>
                </a:solidFill>
              </a:rPr>
              <a:t>100</a:t>
            </a:r>
            <a:r>
              <a:rPr lang="zh-CN" altLang="en-US" b="1">
                <a:solidFill>
                  <a:srgbClr val="CC0000"/>
                </a:solidFill>
              </a:rPr>
              <a:t>次／分  </a:t>
            </a:r>
            <a:r>
              <a:rPr lang="en-US" altLang="zh-CN" b="1">
                <a:solidFill>
                  <a:srgbClr val="CC0000"/>
                </a:solidFill>
              </a:rPr>
              <a:t>-120</a:t>
            </a:r>
            <a:r>
              <a:rPr lang="zh-CN" altLang="en-US" b="1">
                <a:solidFill>
                  <a:srgbClr val="CC0000"/>
                </a:solidFill>
              </a:rPr>
              <a:t>次／分</a:t>
            </a:r>
            <a:endParaRPr lang="zh-CN" altLang="en-US" b="1">
              <a:solidFill>
                <a:srgbClr val="CC000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zh-CN" altLang="en-US" b="1"/>
              <a:t>按压深度：</a:t>
            </a:r>
            <a:r>
              <a:rPr lang="en-US" altLang="zh-CN" b="1">
                <a:solidFill>
                  <a:srgbClr val="CC0000"/>
                </a:solidFill>
              </a:rPr>
              <a:t>5-6</a:t>
            </a:r>
            <a:r>
              <a:rPr lang="zh-CN" altLang="en-US" b="1">
                <a:solidFill>
                  <a:srgbClr val="CC0000"/>
                </a:solidFill>
              </a:rPr>
              <a:t>厘米</a:t>
            </a:r>
            <a:r>
              <a:rPr lang="zh-CN" altLang="en-US" b="1"/>
              <a:t>   </a:t>
            </a:r>
            <a:endParaRPr lang="zh-CN" altLang="en-US" b="1"/>
          </a:p>
          <a:p>
            <a:pPr eaLnBrk="1" hangingPunct="1">
              <a:lnSpc>
                <a:spcPct val="90000"/>
              </a:lnSpc>
            </a:pPr>
            <a:r>
              <a:rPr lang="zh-CN" altLang="en-US" b="1"/>
              <a:t>按压与呼吸比</a:t>
            </a:r>
            <a:r>
              <a:rPr lang="en-US" altLang="zh-CN" b="1">
                <a:solidFill>
                  <a:srgbClr val="CC0000"/>
                </a:solidFill>
              </a:rPr>
              <a:t>30：2</a:t>
            </a:r>
            <a:endParaRPr lang="en-US" altLang="zh-CN" b="1">
              <a:solidFill>
                <a:srgbClr val="CC000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zh-CN" altLang="en-US" b="1"/>
              <a:t>每次按压胸廓回弹恢复。</a:t>
            </a:r>
            <a:endParaRPr lang="zh-CN" altLang="en-US" b="1"/>
          </a:p>
          <a:p>
            <a:pPr eaLnBrk="1" hangingPunct="1">
              <a:lnSpc>
                <a:spcPct val="90000"/>
              </a:lnSpc>
            </a:pPr>
            <a:r>
              <a:rPr lang="zh-CN" altLang="en-US" b="1"/>
              <a:t>尽量避免按压停顿，按压目标比例为至少</a:t>
            </a:r>
            <a:r>
              <a:rPr lang="en-US" altLang="zh-CN" b="1">
                <a:solidFill>
                  <a:srgbClr val="CC0000"/>
                </a:solidFill>
              </a:rPr>
              <a:t>60%</a:t>
            </a:r>
            <a:endParaRPr lang="zh-CN" altLang="en-US" b="1">
              <a:solidFill>
                <a:srgbClr val="CC0000"/>
              </a:solidFill>
            </a:endParaRPr>
          </a:p>
          <a:p>
            <a:pPr eaLnBrk="1" hangingPunct="1">
              <a:lnSpc>
                <a:spcPct val="90000"/>
              </a:lnSpc>
            </a:pPr>
            <a:r>
              <a:rPr lang="zh-CN" altLang="en-US" b="1"/>
              <a:t>每</a:t>
            </a:r>
            <a:r>
              <a:rPr lang="en-US" altLang="zh-CN" b="1"/>
              <a:t>5</a:t>
            </a:r>
            <a:r>
              <a:rPr lang="zh-CN" altLang="en-US" b="1"/>
              <a:t>个循环后重新评估，按压开始通气结束</a:t>
            </a:r>
            <a:endParaRPr lang="zh-CN" altLang="en-US" b="1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zh-CN" altLang="en-US" b="1"/>
          </a:p>
        </p:txBody>
      </p:sp>
      <p:sp>
        <p:nvSpPr>
          <p:cNvPr id="18435" name="Rectangle 3"/>
          <p:cNvSpPr/>
          <p:nvPr/>
        </p:nvSpPr>
        <p:spPr>
          <a:xfrm>
            <a:off x="0" y="476250"/>
            <a:ext cx="9144000" cy="936625"/>
          </a:xfrm>
          <a:prstGeom prst="rect">
            <a:avLst/>
          </a:prstGeom>
          <a:gradFill rotWithShape="0">
            <a:gsLst>
              <a:gs pos="0">
                <a:srgbClr val="FF0000"/>
              </a:gs>
              <a:gs pos="100000">
                <a:srgbClr val="FFFFFF"/>
              </a:gs>
            </a:gsLst>
            <a:lin ang="0" scaled="1"/>
          </a:gra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zh-CN">
              <a:latin typeface="Calibri" panose="020f0502020204030204" pitchFamily="34" charset="0"/>
            </a:endParaRPr>
          </a:p>
        </p:txBody>
      </p:sp>
      <p:sp>
        <p:nvSpPr>
          <p:cNvPr id="18436" name="Rectangle 4"/>
          <p:cNvSpPr/>
          <p:nvPr/>
        </p:nvSpPr>
        <p:spPr>
          <a:xfrm>
            <a:off x="179388" y="0"/>
            <a:ext cx="144462" cy="6858000"/>
          </a:xfrm>
          <a:prstGeom prst="rect">
            <a:avLst/>
          </a:prstGeom>
          <a:gradFill rotWithShape="0">
            <a:gsLst>
              <a:gs pos="0">
                <a:srgbClr val="FF0000"/>
              </a:gs>
              <a:gs pos="100000">
                <a:srgbClr val="FFFFFF"/>
              </a:gs>
            </a:gsLst>
            <a:lin ang="5400000" scaled="1"/>
          </a:gra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zh-CN">
              <a:latin typeface="Calibri" panose="020f0502020204030204" pitchFamily="34" charset="0"/>
            </a:endParaRPr>
          </a:p>
        </p:txBody>
      </p:sp>
      <p:sp>
        <p:nvSpPr>
          <p:cNvPr id="18437" name="Rectangle 6"/>
          <p:cNvSpPr>
            <a:spLocks noGrp="1"/>
          </p:cNvSpPr>
          <p:nvPr>
            <p:ph type="title"/>
          </p:nvPr>
        </p:nvSpPr>
        <p:spPr>
          <a:xfrm>
            <a:off x="528638" y="620713"/>
            <a:ext cx="4043362" cy="647700"/>
          </a:xfrm>
        </p:spPr>
        <p:txBody>
          <a:bodyPr vert="horz" wrap="square" lIns="91440" tIns="45720" rIns="91440" bIns="45720" anchor="b" anchorCtr="0"/>
          <a:lstStyle/>
          <a:p>
            <a:pPr eaLnBrk="1" hangingPunct="1"/>
            <a:r>
              <a:rPr lang="zh-CN" altLang="en-US">
                <a:ea typeface="黑体" panose="02010609060101010101" pitchFamily="49" charset="-122"/>
              </a:rPr>
              <a:t>心脏按压标准</a:t>
            </a:r>
            <a:endParaRPr lang="zh-CN" altLang="en-US"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Rectangle 2"/>
          <p:cNvSpPr>
            <a:spLocks noGrp="1"/>
          </p:cNvSpPr>
          <p:nvPr>
            <p:ph type="title"/>
          </p:nvPr>
        </p:nvSpPr>
        <p:spPr>
          <a:xfrm>
            <a:off x="250825" y="0"/>
            <a:ext cx="8229600" cy="1143000"/>
          </a:xfrm>
        </p:spPr>
        <p:txBody>
          <a:bodyPr vert="horz" wrap="square" lIns="91440" tIns="45720" rIns="91440" bIns="45720" anchor="b" anchorCtr="0"/>
          <a:lstStyle/>
          <a:p>
            <a:pPr eaLnBrk="1" hangingPunct="1"/>
            <a:r>
              <a:rPr lang="zh-CN" altLang="en-US" sz="4000">
                <a:solidFill>
                  <a:srgbClr val="CC0000"/>
                </a:solidFill>
                <a:ea typeface="黑体" panose="02010609060101010101" pitchFamily="49" charset="-122"/>
              </a:rPr>
              <a:t>按压部位及方法图片展示</a:t>
            </a:r>
            <a:endParaRPr lang="zh-CN" altLang="en-US" sz="4000">
              <a:solidFill>
                <a:srgbClr val="CC0000"/>
              </a:solidFill>
              <a:ea typeface="黑体" panose="02010609060101010101" pitchFamily="49" charset="-122"/>
            </a:endParaRPr>
          </a:p>
        </p:txBody>
      </p:sp>
      <p:pic>
        <p:nvPicPr>
          <p:cNvPr id="19459" name="Picture 3" descr="照片"/>
          <p:cNvPicPr>
            <a:picLocks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27313" y="981075"/>
            <a:ext cx="2951162" cy="2519363"/>
          </a:xfrm>
        </p:spPr>
      </p:pic>
      <p:pic>
        <p:nvPicPr>
          <p:cNvPr id="19460" name="Picture 4" descr="00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25" y="1268413"/>
            <a:ext cx="2501900" cy="25209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9461" name="Picture 5" descr="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68538" y="3500438"/>
            <a:ext cx="1704975" cy="23764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9462" name="Picture 6" descr="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95738" y="3500438"/>
            <a:ext cx="1628775" cy="23764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9463" name="Picture 7" descr="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51500" y="3500438"/>
            <a:ext cx="1828800" cy="23764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9464" name="Picture 8" descr="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05700" y="3500438"/>
            <a:ext cx="1638300" cy="23764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9465" name="Picture 9" descr="图片1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3500438"/>
            <a:ext cx="2268538" cy="23764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9466" name="Picture 10" descr="DSC01347"/>
          <p:cNvPicPr>
            <a:picLocks noChangeAspect="1"/>
          </p:cNvPicPr>
          <p:nvPr/>
        </p:nvPicPr>
        <p:blipFill>
          <a:blip r:embed="rId9">
            <a:lum bright="12000" contrast="42000"/>
          </a:blip>
          <a:stretch>
            <a:fillRect/>
          </a:stretch>
        </p:blipFill>
        <p:spPr>
          <a:xfrm>
            <a:off x="468313" y="1125538"/>
            <a:ext cx="1871662" cy="20891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 vert="horz" wrap="square" lIns="91440" tIns="45720" rIns="91440" bIns="45720" anchor="b" anchorCtr="0"/>
          <a:lstStyle/>
          <a:p>
            <a:pPr eaLnBrk="1" hangingPunct="1"/>
            <a:r>
              <a:rPr lang="zh-CN" altLang="en-US" sz="4000">
                <a:solidFill>
                  <a:srgbClr val="FF0000"/>
                </a:solidFill>
              </a:rPr>
              <a:t>按压的注意事项</a:t>
            </a:r>
            <a:endParaRPr lang="zh-CN" altLang="en-US" sz="4000">
              <a:solidFill>
                <a:srgbClr val="FF0000"/>
              </a:solidFill>
            </a:endParaRPr>
          </a:p>
        </p:txBody>
      </p:sp>
      <p:sp>
        <p:nvSpPr>
          <p:cNvPr id="20483" name="Rectangle 3"/>
          <p:cNvSpPr>
            <a:spLocks noGrp="1"/>
          </p:cNvSpPr>
          <p:nvPr>
            <p:ph idx="1"/>
          </p:nvPr>
        </p:nvSpPr>
        <p:spPr>
          <a:xfrm>
            <a:off x="468313" y="1196975"/>
            <a:ext cx="8170862" cy="4822825"/>
          </a:xfrm>
        </p:spPr>
        <p:txBody>
          <a:bodyPr vert="horz" wrap="square" lIns="91440" tIns="45720" rIns="91440" bIns="45720" anchor="t" anchorCtr="0"/>
          <a:lstStyle/>
          <a:p>
            <a:pPr eaLnBrk="1" hangingPunct="1">
              <a:buNone/>
            </a:pPr>
            <a:r>
              <a:rPr lang="en-US" altLang="zh-CN"/>
              <a:t>1</a:t>
            </a:r>
            <a:r>
              <a:rPr lang="zh-CN" altLang="en-US"/>
              <a:t>）</a:t>
            </a:r>
            <a:r>
              <a:rPr lang="zh-CN" altLang="en-US">
                <a:solidFill>
                  <a:srgbClr val="7030A0"/>
                </a:solidFill>
              </a:rPr>
              <a:t>部位要准确：</a:t>
            </a:r>
            <a:r>
              <a:rPr lang="zh-CN" altLang="en-US"/>
              <a:t> </a:t>
            </a:r>
            <a:endParaRPr lang="zh-CN" altLang="en-US"/>
          </a:p>
          <a:p>
            <a:pPr eaLnBrk="1" hangingPunct="1">
              <a:buFontTx/>
              <a:buNone/>
            </a:pPr>
            <a:r>
              <a:rPr lang="zh-CN" altLang="en-US"/>
              <a:t>    </a:t>
            </a:r>
            <a:r>
              <a:rPr lang="zh-CN" altLang="en-US">
                <a:solidFill>
                  <a:srgbClr val="FF3300"/>
                </a:solidFill>
              </a:rPr>
              <a:t>部位太低：</a:t>
            </a:r>
            <a:r>
              <a:rPr lang="zh-CN" altLang="en-US"/>
              <a:t>可能损伤腹部脏器或引起胃内容物反流；</a:t>
            </a:r>
            <a:endParaRPr lang="zh-CN" altLang="en-US"/>
          </a:p>
          <a:p>
            <a:pPr eaLnBrk="1" hangingPunct="1">
              <a:buFontTx/>
              <a:buNone/>
            </a:pPr>
            <a:r>
              <a:rPr lang="zh-CN" altLang="en-US"/>
              <a:t>    </a:t>
            </a:r>
            <a:r>
              <a:rPr lang="zh-CN" altLang="en-US">
                <a:solidFill>
                  <a:srgbClr val="FF3300"/>
                </a:solidFill>
              </a:rPr>
              <a:t>部位太高：</a:t>
            </a:r>
            <a:r>
              <a:rPr lang="zh-CN" altLang="en-US"/>
              <a:t>可伤及大血管；</a:t>
            </a:r>
            <a:endParaRPr lang="zh-CN" altLang="en-US"/>
          </a:p>
          <a:p>
            <a:pPr eaLnBrk="1" hangingPunct="1">
              <a:buFontTx/>
              <a:buNone/>
            </a:pPr>
            <a:r>
              <a:rPr lang="zh-CN" altLang="en-US"/>
              <a:t>    </a:t>
            </a:r>
            <a:r>
              <a:rPr lang="zh-CN" altLang="en-US">
                <a:solidFill>
                  <a:srgbClr val="FF3300"/>
                </a:solidFill>
              </a:rPr>
              <a:t>部位不在中线：</a:t>
            </a:r>
            <a:r>
              <a:rPr lang="zh-CN" altLang="en-US"/>
              <a:t>则可能引起肋骨骨折、肋骨与肋软骨</a:t>
            </a:r>
            <a:endParaRPr lang="zh-CN" altLang="en-US"/>
          </a:p>
          <a:p>
            <a:pPr eaLnBrk="1" hangingPunct="1">
              <a:buFontTx/>
              <a:buNone/>
            </a:pPr>
            <a:r>
              <a:rPr lang="zh-CN" altLang="en-US"/>
              <a:t>    脱离等并发症。</a:t>
            </a:r>
            <a:endParaRPr lang="zh-CN" altLang="en-US"/>
          </a:p>
          <a:p>
            <a:pPr eaLnBrk="1" hangingPunct="1">
              <a:buNone/>
            </a:pPr>
            <a:r>
              <a:rPr lang="en-US" altLang="zh-CN"/>
              <a:t>2</a:t>
            </a:r>
            <a:r>
              <a:rPr lang="zh-CN" altLang="en-US"/>
              <a:t>）</a:t>
            </a:r>
            <a:r>
              <a:rPr lang="zh-CN" altLang="en-US">
                <a:solidFill>
                  <a:srgbClr val="7030A0"/>
                </a:solidFill>
              </a:rPr>
              <a:t>按压力要均匀适度</a:t>
            </a:r>
            <a:r>
              <a:rPr lang="zh-CN" altLang="en-US"/>
              <a:t>。</a:t>
            </a:r>
            <a:endParaRPr lang="zh-CN" altLang="en-US"/>
          </a:p>
          <a:p>
            <a:pPr eaLnBrk="1" hangingPunct="1">
              <a:buNone/>
            </a:pPr>
            <a:r>
              <a:rPr lang="en-US" altLang="zh-CN"/>
              <a:t>3</a:t>
            </a:r>
            <a:r>
              <a:rPr lang="zh-CN" altLang="en-US"/>
              <a:t>）</a:t>
            </a:r>
            <a:r>
              <a:rPr lang="zh-CN" altLang="en-US">
                <a:solidFill>
                  <a:srgbClr val="7030A0"/>
                </a:solidFill>
              </a:rPr>
              <a:t>按压姿势要正确</a:t>
            </a:r>
            <a:r>
              <a:rPr lang="zh-CN" altLang="en-US"/>
              <a:t>。注意肘关节伸直，双肩位于双手的正上方，手指不应加 压于病人胸部，在按压间隙的放松期，操作者不加任何压力，但手掌根仍置于胸骨中下半部，不离开胸壁，以免移位。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https://d.book118.com/305331212302011124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A000120150318A07PWBG">
  <a:themeElements>
    <a:clrScheme name="A000120150318A07PWBG 1">
      <a:dk1>
        <a:srgbClr val="47494B"/>
      </a:dk1>
      <a:lt1>
        <a:srgbClr val="FFFFFF"/>
      </a:lt1>
      <a:dk2>
        <a:srgbClr val="454749"/>
      </a:dk2>
      <a:lt2>
        <a:srgbClr val="EAF5FC"/>
      </a:lt2>
      <a:accent1>
        <a:srgbClr val="2D9C9F"/>
      </a:accent1>
      <a:accent2>
        <a:srgbClr val="358CC1"/>
      </a:accent2>
      <a:accent3>
        <a:srgbClr val="FFFFFF"/>
      </a:accent3>
      <a:accent4>
        <a:srgbClr val="3B3D3F"/>
      </a:accent4>
      <a:accent5>
        <a:srgbClr val="ADCBCD"/>
      </a:accent5>
      <a:accent6>
        <a:srgbClr val="2F7EAF"/>
      </a:accent6>
      <a:hlink>
        <a:srgbClr val="00B0F0"/>
      </a:hlink>
      <a:folHlink>
        <a:srgbClr val="AFB2B4"/>
      </a:folHlink>
    </a:clrScheme>
    <a:fontScheme name="A000120150318A07PWBG">
      <a:majorFont>
        <a:latin typeface="微软雅黑"/>
        <a:ea typeface="微软雅黑"/>
        <a:cs typeface="Arial"/>
      </a:majorFont>
      <a:minorFont>
        <a:latin typeface="幼圆"/>
        <a:ea typeface="幼圆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A000120150318A07PWBG 1">
        <a:dk1>
          <a:srgbClr val="47494B"/>
        </a:dk1>
        <a:lt1>
          <a:srgbClr val="FFFFFF"/>
        </a:lt1>
        <a:dk2>
          <a:srgbClr val="454749"/>
        </a:dk2>
        <a:lt2>
          <a:srgbClr val="EAF5FC"/>
        </a:lt2>
        <a:accent1>
          <a:srgbClr val="2D9C9F"/>
        </a:accent1>
        <a:accent2>
          <a:srgbClr val="358CC1"/>
        </a:accent2>
        <a:accent3>
          <a:srgbClr val="FFFFFF"/>
        </a:accent3>
        <a:accent4>
          <a:srgbClr val="3B3D3F"/>
        </a:accent4>
        <a:accent5>
          <a:srgbClr val="ADCBCD"/>
        </a:accent5>
        <a:accent6>
          <a:srgbClr val="2F7EAF"/>
        </a:accent6>
        <a:hlink>
          <a:srgbClr val="00B0F0"/>
        </a:hlink>
        <a:folHlink>
          <a:srgbClr val="AFB2B4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1">
      <vt:lpstr>Arial</vt:lpstr>
      <vt:lpstr>Calibri</vt:lpstr>
      <vt:lpstr>微软雅黑</vt:lpstr>
      <vt:lpstr>幼圆</vt:lpstr>
      <vt:lpstr>宋体</vt:lpstr>
      <vt:lpstr>Wingdings</vt:lpstr>
      <vt:lpstr>Impact</vt:lpstr>
      <vt:lpstr>Times New Roman</vt:lpstr>
      <vt:lpstr>楷体_GB2312</vt:lpstr>
      <vt:lpstr>黑体</vt:lpstr>
      <vt:lpstr>Wingdings 2</vt:lpstr>
      <vt:lpstr>华文新魏</vt:lpstr>
      <vt:lpstr>华文楷体</vt:lpstr>
      <vt:lpstr>隶书</vt:lpstr>
      <vt:lpstr>Office Theme</vt:lpstr>
      <vt:lpstr>基础生命支持注意事项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心脏按压标准</vt:lpstr>
      <vt:lpstr>按压部位及方法图片展示</vt:lpstr>
      <vt:lpstr>按压的注意事项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2024-09-29T03:29:31.513</cp:lastPrinted>
  <dcterms:created xsi:type="dcterms:W3CDTF">2024-09-28T19:29:31Z</dcterms:created>
  <dcterms:modified xsi:type="dcterms:W3CDTF">2024-09-28T19:29:33Z</dcterms:modified>
</cp:coreProperties>
</file>