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30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30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7B2C6E-EF74-42EC-BFBB-864627027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7CCD65-D702-4346-8A78-533FCA66F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BE3EEB-6CFE-4D29-B86B-2E1984B2E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A1B9B5-A57A-4EBA-AEC9-43CCB16EF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6823E8-5A45-4CC6-8B34-88AFAE62B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58E6E7-B4F0-4AF4-8E44-DE380CF3D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B8530D-94BC-4CC2-B2DE-AB0BEFE59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7A206D-F575-4C64-A5AD-FC8E8E329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B8BF7D-4390-4E84-ACED-D2D63C007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318E68-442F-4272-9DF9-B63D6BD1E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3F1E37-FC97-44B3-9C9F-E7754ADB3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0298" r:id="rId2"/>
    <p:sldLayoutId id="2147490299" r:id="rId3"/>
    <p:sldLayoutId id="2147490300" r:id="rId4"/>
    <p:sldLayoutId id="2147490301" r:id="rId5"/>
    <p:sldLayoutId id="2147490302" r:id="rId6"/>
    <p:sldLayoutId id="2147490303" r:id="rId7"/>
    <p:sldLayoutId id="2147490304" r:id="rId8"/>
    <p:sldLayoutId id="2147490305" r:id="rId9"/>
    <p:sldLayoutId id="2147490306" r:id="rId10"/>
    <p:sldLayoutId id="2147490307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14" Type="http://schemas.openxmlformats.org/officeDocument/2006/relationships/tags" Target="../tags/tag215.xml" /><Relationship Id="rId15" Type="http://schemas.openxmlformats.org/officeDocument/2006/relationships/tags" Target="../tags/tag216.xml" /><Relationship Id="rId16" Type="http://schemas.openxmlformats.org/officeDocument/2006/relationships/tags" Target="../tags/tag217.xml" /><Relationship Id="rId17" Type="http://schemas.openxmlformats.org/officeDocument/2006/relationships/tags" Target="../tags/tag218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tags" Target="../tags/tag244.xml" /><Relationship Id="rId13" Type="http://schemas.openxmlformats.org/officeDocument/2006/relationships/tags" Target="../tags/tag245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4.xml" /><Relationship Id="rId11" Type="http://schemas.openxmlformats.org/officeDocument/2006/relationships/tags" Target="../tags/tag255.xml" /><Relationship Id="rId12" Type="http://schemas.openxmlformats.org/officeDocument/2006/relationships/tags" Target="../tags/tag256.xml" /><Relationship Id="rId13" Type="http://schemas.openxmlformats.org/officeDocument/2006/relationships/tags" Target="../tags/tag257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6.xml" /><Relationship Id="rId11" Type="http://schemas.openxmlformats.org/officeDocument/2006/relationships/tags" Target="../tags/tag267.xml" /><Relationship Id="rId12" Type="http://schemas.openxmlformats.org/officeDocument/2006/relationships/tags" Target="../tags/tag268.xml" /><Relationship Id="rId13" Type="http://schemas.openxmlformats.org/officeDocument/2006/relationships/tags" Target="../tags/tag269.xml" /><Relationship Id="rId14" Type="http://schemas.openxmlformats.org/officeDocument/2006/relationships/tags" Target="../tags/tag270.xml" /><Relationship Id="rId15" Type="http://schemas.openxmlformats.org/officeDocument/2006/relationships/tags" Target="../tags/tag271.xml" /><Relationship Id="rId16" Type="http://schemas.openxmlformats.org/officeDocument/2006/relationships/tags" Target="../tags/tag272.xml" /><Relationship Id="rId17" Type="http://schemas.openxmlformats.org/officeDocument/2006/relationships/tags" Target="../tags/tag273.xml" /><Relationship Id="rId18" Type="http://schemas.openxmlformats.org/officeDocument/2006/relationships/tags" Target="../tags/tag274.xml" /><Relationship Id="rId19" Type="http://schemas.openxmlformats.org/officeDocument/2006/relationships/tags" Target="../tags/tag275.xml" /><Relationship Id="rId2" Type="http://schemas.openxmlformats.org/officeDocument/2006/relationships/tags" Target="../tags/tag258.xml" /><Relationship Id="rId20" Type="http://schemas.openxmlformats.org/officeDocument/2006/relationships/tags" Target="../tags/tag276.xml" /><Relationship Id="rId21" Type="http://schemas.openxmlformats.org/officeDocument/2006/relationships/tags" Target="../tags/tag277.xml" /><Relationship Id="rId3" Type="http://schemas.openxmlformats.org/officeDocument/2006/relationships/tags" Target="../tags/tag259.xml" /><Relationship Id="rId4" Type="http://schemas.openxmlformats.org/officeDocument/2006/relationships/tags" Target="../tags/tag260.xml" /><Relationship Id="rId5" Type="http://schemas.openxmlformats.org/officeDocument/2006/relationships/tags" Target="../tags/tag261.xml" /><Relationship Id="rId6" Type="http://schemas.openxmlformats.org/officeDocument/2006/relationships/tags" Target="../tags/tag262.xml" /><Relationship Id="rId7" Type="http://schemas.openxmlformats.org/officeDocument/2006/relationships/tags" Target="../tags/tag263.xml" /><Relationship Id="rId8" Type="http://schemas.openxmlformats.org/officeDocument/2006/relationships/tags" Target="../tags/tag264.xml" /><Relationship Id="rId9" Type="http://schemas.openxmlformats.org/officeDocument/2006/relationships/tags" Target="../tags/tag26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9.xml" /><Relationship Id="rId11" Type="http://schemas.openxmlformats.org/officeDocument/2006/relationships/tags" Target="../tags/tag290.xml" /><Relationship Id="rId12" Type="http://schemas.openxmlformats.org/officeDocument/2006/relationships/tags" Target="../tags/tag291.xml" /><Relationship Id="rId13" Type="http://schemas.openxmlformats.org/officeDocument/2006/relationships/tags" Target="../tags/tag292.xml" /><Relationship Id="rId14" Type="http://schemas.openxmlformats.org/officeDocument/2006/relationships/tags" Target="../tags/tag293.xml" /><Relationship Id="rId15" Type="http://schemas.openxmlformats.org/officeDocument/2006/relationships/tags" Target="../tags/tag294.xml" /><Relationship Id="rId16" Type="http://schemas.openxmlformats.org/officeDocument/2006/relationships/tags" Target="../tags/tag295.xml" /><Relationship Id="rId17" Type="http://schemas.openxmlformats.org/officeDocument/2006/relationships/tags" Target="../tags/tag296.xml" /><Relationship Id="rId18" Type="http://schemas.openxmlformats.org/officeDocument/2006/relationships/tags" Target="../tags/tag297.xml" /><Relationship Id="rId19" Type="http://schemas.openxmlformats.org/officeDocument/2006/relationships/tags" Target="../tags/tag298.xml" /><Relationship Id="rId2" Type="http://schemas.openxmlformats.org/officeDocument/2006/relationships/tags" Target="../tags/tag281.xml" /><Relationship Id="rId20" Type="http://schemas.openxmlformats.org/officeDocument/2006/relationships/tags" Target="../tags/tag299.xml" /><Relationship Id="rId21" Type="http://schemas.openxmlformats.org/officeDocument/2006/relationships/tags" Target="../tags/tag300.xml" /><Relationship Id="rId3" Type="http://schemas.openxmlformats.org/officeDocument/2006/relationships/tags" Target="../tags/tag282.xml" /><Relationship Id="rId4" Type="http://schemas.openxmlformats.org/officeDocument/2006/relationships/tags" Target="../tags/tag283.xml" /><Relationship Id="rId5" Type="http://schemas.openxmlformats.org/officeDocument/2006/relationships/tags" Target="../tags/tag284.xml" /><Relationship Id="rId6" Type="http://schemas.openxmlformats.org/officeDocument/2006/relationships/tags" Target="../tags/tag285.xml" /><Relationship Id="rId7" Type="http://schemas.openxmlformats.org/officeDocument/2006/relationships/tags" Target="../tags/tag286.xml" /><Relationship Id="rId8" Type="http://schemas.openxmlformats.org/officeDocument/2006/relationships/tags" Target="../tags/tag287.xml" /><Relationship Id="rId9" Type="http://schemas.openxmlformats.org/officeDocument/2006/relationships/tags" Target="../tags/tag28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33224300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短视频差异化竞争策略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0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17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46"/>
          <p:cNvSpPr/>
          <p:nvPr>
            <p:custDataLst>
              <p:tags r:id="rId5"/>
            </p:custDataLst>
          </p:nvPr>
        </p:nvSpPr>
        <p:spPr>
          <a:xfrm>
            <a:off x="4431665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19955" y="153987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12"/>
          <p:cNvSpPr/>
          <p:nvPr>
            <p:custDataLst>
              <p:tags r:id="rId8"/>
            </p:custDataLst>
          </p:nvPr>
        </p:nvSpPr>
        <p:spPr>
          <a:xfrm>
            <a:off x="4431665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1995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短视频市场现状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7"/>
          <p:cNvSpPr/>
          <p:nvPr>
            <p:custDataLst>
              <p:tags r:id="rId11"/>
            </p:custDataLst>
          </p:nvPr>
        </p:nvSpPr>
        <p:spPr>
          <a:xfrm>
            <a:off x="4431665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1995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差异化竞争策略的必要性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62"/>
          <p:cNvSpPr/>
          <p:nvPr>
            <p:custDataLst>
              <p:tags r:id="rId14"/>
            </p:custDataLst>
          </p:nvPr>
        </p:nvSpPr>
        <p:spPr>
          <a:xfrm>
            <a:off x="8081010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368665" y="158559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0834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差异化竞争策略的制定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58"/>
          <p:cNvSpPr/>
          <p:nvPr>
            <p:custDataLst>
              <p:tags r:id="rId17"/>
            </p:custDataLst>
          </p:nvPr>
        </p:nvSpPr>
        <p:spPr>
          <a:xfrm>
            <a:off x="8081010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36866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0834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差异化竞争策略的实施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4" name="矩形 54"/>
          <p:cNvSpPr/>
          <p:nvPr>
            <p:custDataLst>
              <p:tags r:id="rId20"/>
            </p:custDataLst>
          </p:nvPr>
        </p:nvSpPr>
        <p:spPr>
          <a:xfrm>
            <a:off x="8081010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6" name="序号"/>
          <p:cNvSpPr txBox="1"/>
          <p:nvPr>
            <p:custDataLst>
              <p:tags r:id="rId21"/>
            </p:custDataLst>
          </p:nvPr>
        </p:nvSpPr>
        <p:spPr>
          <a:xfrm>
            <a:off x="836866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8" name="标题"/>
          <p:cNvSpPr txBox="1"/>
          <p:nvPr>
            <p:custDataLst>
              <p:tags r:id="rId22"/>
            </p:custDataLst>
          </p:nvPr>
        </p:nvSpPr>
        <p:spPr>
          <a:xfrm>
            <a:off x="830834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差异化竞争策略的评估与调整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01</a:t>
            </a:r>
            <a:endParaRPr lang="zh-CN" altLang="en-US"/>
          </a:p>
        </p:txBody>
      </p:sp>
      <p:sp>
        <p:nvSpPr>
          <p:cNvPr id="104901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02</a:t>
            </a:r>
            <a:endParaRPr lang="zh-CN" altLang="en-US"/>
          </a:p>
        </p:txBody>
      </p:sp>
      <p:sp>
        <p:nvSpPr>
          <p:cNvPr id="104908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短视频市场现状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短视频行业规模</a:t>
            </a:r>
            <a:endParaRPr lang="zh-CN" altLang="en-US"/>
          </a:p>
        </p:txBody>
      </p:sp>
      <p:sp>
        <p:nvSpPr>
          <p:cNvPr id="1049164" name="弧形 58"/>
          <p:cNvSpPr/>
          <p:nvPr>
            <p:custDataLst>
              <p:tags r:id="rId2"/>
            </p:custDataLst>
          </p:nvPr>
        </p:nvSpPr>
        <p:spPr>
          <a:xfrm>
            <a:off x="8107509" y="2049694"/>
            <a:ext cx="3470614" cy="347061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弧形 57"/>
          <p:cNvSpPr/>
          <p:nvPr>
            <p:custDataLst>
              <p:tags r:id="rId3"/>
            </p:custDataLst>
          </p:nvPr>
        </p:nvSpPr>
        <p:spPr>
          <a:xfrm>
            <a:off x="608330" y="2049694"/>
            <a:ext cx="3470614" cy="347061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椭圆 22"/>
          <p:cNvSpPr/>
          <p:nvPr>
            <p:custDataLst>
              <p:tags r:id="rId4"/>
            </p:custDataLst>
          </p:nvPr>
        </p:nvSpPr>
        <p:spPr>
          <a:xfrm>
            <a:off x="8448679" y="232525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椭圆 23"/>
          <p:cNvSpPr/>
          <p:nvPr>
            <p:custDataLst>
              <p:tags r:id="rId5"/>
            </p:custDataLst>
          </p:nvPr>
        </p:nvSpPr>
        <p:spPr>
          <a:xfrm>
            <a:off x="8834838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正文"/>
          <p:cNvSpPr txBox="1"/>
          <p:nvPr>
            <p:custDataLst>
              <p:tags r:id="rId6"/>
            </p:custDataLst>
          </p:nvPr>
        </p:nvSpPr>
        <p:spPr>
          <a:xfrm>
            <a:off x="8901385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商业化模式：短视频平台已形成成熟的商业化模式，包括广告、电商、付费内容等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74" name="椭圆 24"/>
          <p:cNvSpPr/>
          <p:nvPr>
            <p:custDataLst>
              <p:tags r:id="rId7"/>
            </p:custDataLst>
          </p:nvPr>
        </p:nvSpPr>
        <p:spPr>
          <a:xfrm>
            <a:off x="6016437" y="232525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椭圆 25"/>
          <p:cNvSpPr/>
          <p:nvPr>
            <p:custDataLst>
              <p:tags r:id="rId8"/>
            </p:custDataLst>
          </p:nvPr>
        </p:nvSpPr>
        <p:spPr>
          <a:xfrm>
            <a:off x="6401659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正文"/>
          <p:cNvSpPr txBox="1"/>
          <p:nvPr>
            <p:custDataLst>
              <p:tags r:id="rId9"/>
            </p:custDataLst>
          </p:nvPr>
        </p:nvSpPr>
        <p:spPr>
          <a:xfrm>
            <a:off x="6469143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用户粘性：短视频用户粘性高，日均使用时长超过2小时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椭圆 7"/>
          <p:cNvSpPr/>
          <p:nvPr>
            <p:custDataLst>
              <p:tags r:id="rId10"/>
            </p:custDataLst>
          </p:nvPr>
        </p:nvSpPr>
        <p:spPr>
          <a:xfrm>
            <a:off x="3584195" y="232525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椭圆 9"/>
          <p:cNvSpPr/>
          <p:nvPr>
            <p:custDataLst>
              <p:tags r:id="rId11"/>
            </p:custDataLst>
          </p:nvPr>
        </p:nvSpPr>
        <p:spPr>
          <a:xfrm>
            <a:off x="3969417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正文"/>
          <p:cNvSpPr txBox="1"/>
          <p:nvPr>
            <p:custDataLst>
              <p:tags r:id="rId12"/>
            </p:custDataLst>
          </p:nvPr>
        </p:nvSpPr>
        <p:spPr>
          <a:xfrm>
            <a:off x="4036901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市场规模：短视频市场规模持续增长，预计未来几年仍将保持高速增长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86" name="椭圆 5"/>
          <p:cNvSpPr/>
          <p:nvPr>
            <p:custDataLst>
              <p:tags r:id="rId13"/>
            </p:custDataLst>
          </p:nvPr>
        </p:nvSpPr>
        <p:spPr>
          <a:xfrm>
            <a:off x="875455" y="232525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椭圆 4"/>
          <p:cNvSpPr/>
          <p:nvPr>
            <p:custDataLst>
              <p:tags r:id="rId14"/>
            </p:custDataLst>
          </p:nvPr>
        </p:nvSpPr>
        <p:spPr>
          <a:xfrm>
            <a:off x="1260677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正文"/>
          <p:cNvSpPr txBox="1"/>
          <p:nvPr>
            <p:custDataLst>
              <p:tags r:id="rId15"/>
            </p:custDataLst>
          </p:nvPr>
        </p:nvSpPr>
        <p:spPr>
          <a:xfrm>
            <a:off x="1328161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用户规模：截至2022年底，短视频用户规模已突破10亿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竞争格局分析</a:t>
            </a:r>
            <a:endParaRPr lang="zh-CN" altLang="en-US"/>
          </a:p>
        </p:txBody>
      </p:sp>
      <p:sp>
        <p:nvSpPr>
          <p:cNvPr id="104925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86694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52" name="矩形 65"/>
          <p:cNvSpPr/>
          <p:nvPr>
            <p:custDataLst>
              <p:tags r:id="rId3"/>
            </p:custDataLst>
          </p:nvPr>
        </p:nvSpPr>
        <p:spPr>
          <a:xfrm>
            <a:off x="1069608" y="1692497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文本框 66"/>
          <p:cNvSpPr txBox="1"/>
          <p:nvPr>
            <p:custDataLst>
              <p:tags r:id="rId4"/>
            </p:custDataLst>
          </p:nvPr>
        </p:nvSpPr>
        <p:spPr>
          <a:xfrm>
            <a:off x="1460993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短视频市场的主要参与者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5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0060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矩形 69"/>
          <p:cNvSpPr/>
          <p:nvPr>
            <p:custDataLst>
              <p:tags r:id="rId6"/>
            </p:custDataLst>
          </p:nvPr>
        </p:nvSpPr>
        <p:spPr>
          <a:xfrm>
            <a:off x="6402316" y="1692497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文本框 70"/>
          <p:cNvSpPr txBox="1"/>
          <p:nvPr>
            <p:custDataLst>
              <p:tags r:id="rId7"/>
            </p:custDataLst>
          </p:nvPr>
        </p:nvSpPr>
        <p:spPr>
          <a:xfrm>
            <a:off x="6794359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各参与者的市场份额和用户规模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6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86694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64" name="文本框 74"/>
          <p:cNvSpPr txBox="1"/>
          <p:nvPr>
            <p:custDataLst>
              <p:tags r:id="rId9"/>
            </p:custDataLst>
          </p:nvPr>
        </p:nvSpPr>
        <p:spPr>
          <a:xfrm>
            <a:off x="1460993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短视频市场的竞争格局分析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66" name="矩形 73"/>
          <p:cNvSpPr/>
          <p:nvPr>
            <p:custDataLst>
              <p:tags r:id="rId10"/>
            </p:custDataLst>
          </p:nvPr>
        </p:nvSpPr>
        <p:spPr>
          <a:xfrm>
            <a:off x="1069608" y="4311161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9919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矩形 84"/>
          <p:cNvSpPr/>
          <p:nvPr>
            <p:custDataLst>
              <p:tags r:id="rId12"/>
            </p:custDataLst>
          </p:nvPr>
        </p:nvSpPr>
        <p:spPr>
          <a:xfrm>
            <a:off x="6462832" y="4311161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文本框 85"/>
          <p:cNvSpPr txBox="1"/>
          <p:nvPr>
            <p:custDataLst>
              <p:tags r:id="rId13"/>
            </p:custDataLst>
          </p:nvPr>
        </p:nvSpPr>
        <p:spPr>
          <a:xfrm>
            <a:off x="6854218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短视频市场的未来竞争格局预测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33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用户需求特点</a:t>
            </a:r>
            <a:endParaRPr lang="zh-CN" altLang="en-US"/>
          </a:p>
        </p:txBody>
      </p:sp>
      <p:sp>
        <p:nvSpPr>
          <p:cNvPr id="104933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86694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34" name="矩形 65"/>
          <p:cNvSpPr/>
          <p:nvPr>
            <p:custDataLst>
              <p:tags r:id="rId3"/>
            </p:custDataLst>
          </p:nvPr>
        </p:nvSpPr>
        <p:spPr>
          <a:xfrm>
            <a:off x="1069608" y="1692497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文本框 66"/>
          <p:cNvSpPr txBox="1"/>
          <p:nvPr>
            <p:custDataLst>
              <p:tags r:id="rId4"/>
            </p:custDataLst>
          </p:nvPr>
        </p:nvSpPr>
        <p:spPr>
          <a:xfrm>
            <a:off x="1460993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用户对短视频的需求呈现多样化，涵盖娱乐、教育、资讯等多个领域。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3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0060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矩形 69"/>
          <p:cNvSpPr/>
          <p:nvPr>
            <p:custDataLst>
              <p:tags r:id="rId6"/>
            </p:custDataLst>
          </p:nvPr>
        </p:nvSpPr>
        <p:spPr>
          <a:xfrm>
            <a:off x="6402316" y="1692497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文本框 70"/>
          <p:cNvSpPr txBox="1"/>
          <p:nvPr>
            <p:custDataLst>
              <p:tags r:id="rId7"/>
            </p:custDataLst>
          </p:nvPr>
        </p:nvSpPr>
        <p:spPr>
          <a:xfrm>
            <a:off x="6794359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用户对短视频的质量要求越来越高，包括画面清晰度、音质、内容创意等方面。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4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86694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46" name="文本框 74"/>
          <p:cNvSpPr txBox="1"/>
          <p:nvPr>
            <p:custDataLst>
              <p:tags r:id="rId9"/>
            </p:custDataLst>
          </p:nvPr>
        </p:nvSpPr>
        <p:spPr>
          <a:xfrm>
            <a:off x="1460993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用户对短视频的互动性要求增加，如评论、点赞、分享等互动功能的需求提升。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48" name="矩形 73"/>
          <p:cNvSpPr/>
          <p:nvPr>
            <p:custDataLst>
              <p:tags r:id="rId10"/>
            </p:custDataLst>
          </p:nvPr>
        </p:nvSpPr>
        <p:spPr>
          <a:xfrm>
            <a:off x="1069608" y="4311161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9919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矩形 84"/>
          <p:cNvSpPr/>
          <p:nvPr>
            <p:custDataLst>
              <p:tags r:id="rId12"/>
            </p:custDataLst>
          </p:nvPr>
        </p:nvSpPr>
        <p:spPr>
          <a:xfrm>
            <a:off x="6462832" y="4311161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文本框 85"/>
          <p:cNvSpPr txBox="1"/>
          <p:nvPr>
            <p:custDataLst>
              <p:tags r:id="rId13"/>
            </p:custDataLst>
          </p:nvPr>
        </p:nvSpPr>
        <p:spPr>
          <a:xfrm>
            <a:off x="6854218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用户对短视频的个性化推荐需求增强，希望平台能够根据个人喜好推荐相关内容。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短视频内容创新</a:t>
            </a:r>
            <a:endParaRPr lang="zh-CN" altLang="en-US"/>
          </a:p>
        </p:txBody>
      </p:sp>
      <p:sp>
        <p:nvSpPr>
          <p:cNvPr id="1049414" name="对角圆角矩形 15"/>
          <p:cNvSpPr/>
          <p:nvPr>
            <p:custDataLst>
              <p:tags r:id="rId2"/>
            </p:custDataLst>
          </p:nvPr>
        </p:nvSpPr>
        <p:spPr>
          <a:xfrm>
            <a:off x="1334418" y="4120047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6" name="对角圆角矩形 16"/>
          <p:cNvSpPr/>
          <p:nvPr>
            <p:custDataLst>
              <p:tags r:id="rId3"/>
            </p:custDataLst>
          </p:nvPr>
        </p:nvSpPr>
        <p:spPr>
          <a:xfrm>
            <a:off x="1334418" y="3974375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8" name="直角三角形 17"/>
          <p:cNvSpPr/>
          <p:nvPr>
            <p:custDataLst>
              <p:tags r:id="rId4"/>
            </p:custDataLst>
          </p:nvPr>
        </p:nvSpPr>
        <p:spPr>
          <a:xfrm>
            <a:off x="1913766" y="3975043"/>
            <a:ext cx="87269" cy="14544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0" name="文本框 27"/>
          <p:cNvSpPr txBox="1"/>
          <p:nvPr>
            <p:custDataLst>
              <p:tags r:id="rId5"/>
            </p:custDataLst>
          </p:nvPr>
        </p:nvSpPr>
        <p:spPr>
          <a:xfrm>
            <a:off x="1951187" y="4131407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内容创新需要关注用户需求和兴趣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对角圆角矩形 52"/>
          <p:cNvSpPr/>
          <p:nvPr>
            <p:custDataLst>
              <p:tags r:id="rId6"/>
            </p:custDataLst>
          </p:nvPr>
        </p:nvSpPr>
        <p:spPr>
          <a:xfrm>
            <a:off x="1334418" y="1465871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4" name="对角圆角矩形 53"/>
          <p:cNvSpPr/>
          <p:nvPr>
            <p:custDataLst>
              <p:tags r:id="rId7"/>
            </p:custDataLst>
          </p:nvPr>
        </p:nvSpPr>
        <p:spPr>
          <a:xfrm>
            <a:off x="1334418" y="1319530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6" name="直角三角形 54"/>
          <p:cNvSpPr/>
          <p:nvPr>
            <p:custDataLst>
              <p:tags r:id="rId8"/>
            </p:custDataLst>
          </p:nvPr>
        </p:nvSpPr>
        <p:spPr>
          <a:xfrm>
            <a:off x="1913766" y="1320198"/>
            <a:ext cx="87269" cy="14544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8" name="文本框 56"/>
          <p:cNvSpPr txBox="1"/>
          <p:nvPr>
            <p:custDataLst>
              <p:tags r:id="rId9"/>
            </p:custDataLst>
          </p:nvPr>
        </p:nvSpPr>
        <p:spPr>
          <a:xfrm>
            <a:off x="1951187" y="1469212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内容创新是短视频竞争的核心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对角圆角矩形 5"/>
          <p:cNvSpPr/>
          <p:nvPr>
            <p:custDataLst>
              <p:tags r:id="rId10"/>
            </p:custDataLst>
          </p:nvPr>
        </p:nvSpPr>
        <p:spPr>
          <a:xfrm>
            <a:off x="1334418" y="2792959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2" name="对角圆角矩形 6"/>
          <p:cNvSpPr/>
          <p:nvPr>
            <p:custDataLst>
              <p:tags r:id="rId11"/>
            </p:custDataLst>
          </p:nvPr>
        </p:nvSpPr>
        <p:spPr>
          <a:xfrm>
            <a:off x="1334418" y="2646618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4" name="直角三角形 7"/>
          <p:cNvSpPr/>
          <p:nvPr>
            <p:custDataLst>
              <p:tags r:id="rId12"/>
            </p:custDataLst>
          </p:nvPr>
        </p:nvSpPr>
        <p:spPr>
          <a:xfrm>
            <a:off x="1913766" y="2647955"/>
            <a:ext cx="87269" cy="14544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6" name="文本框 8"/>
          <p:cNvSpPr txBox="1"/>
          <p:nvPr>
            <p:custDataLst>
              <p:tags r:id="rId13"/>
            </p:custDataLst>
          </p:nvPr>
        </p:nvSpPr>
        <p:spPr>
          <a:xfrm>
            <a:off x="1951187" y="2804319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创意和个性化是内容创新的关键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对角圆角矩形 9"/>
          <p:cNvSpPr/>
          <p:nvPr>
            <p:custDataLst>
              <p:tags r:id="rId14"/>
            </p:custDataLst>
          </p:nvPr>
        </p:nvSpPr>
        <p:spPr>
          <a:xfrm>
            <a:off x="1334418" y="5447804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0" name="对角圆角矩形 10"/>
          <p:cNvSpPr/>
          <p:nvPr>
            <p:custDataLst>
              <p:tags r:id="rId15"/>
            </p:custDataLst>
          </p:nvPr>
        </p:nvSpPr>
        <p:spPr>
          <a:xfrm>
            <a:off x="1334418" y="5301463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2" name="直角三角形 11"/>
          <p:cNvSpPr/>
          <p:nvPr>
            <p:custDataLst>
              <p:tags r:id="rId16"/>
            </p:custDataLst>
          </p:nvPr>
        </p:nvSpPr>
        <p:spPr>
          <a:xfrm>
            <a:off x="1913766" y="5302132"/>
            <a:ext cx="87269" cy="14544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4" name="文本框 12"/>
          <p:cNvSpPr txBox="1"/>
          <p:nvPr>
            <p:custDataLst>
              <p:tags r:id="rId17"/>
            </p:custDataLst>
          </p:nvPr>
        </p:nvSpPr>
        <p:spPr>
          <a:xfrm>
            <a:off x="1951187" y="5458496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内容创新需要不断尝试和迭代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502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03</a:t>
            </a:r>
            <a:endParaRPr lang="zh-CN" altLang="en-US"/>
          </a:p>
        </p:txBody>
      </p:sp>
      <p:sp>
        <p:nvSpPr>
          <p:cNvPr id="1049504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差异化竞争策略的必要性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57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提升品牌竞争力</a:t>
            </a:r>
            <a:endParaRPr lang="zh-CN" altLang="en-US"/>
          </a:p>
        </p:txBody>
      </p:sp>
      <p:sp>
        <p:nvSpPr>
          <p:cNvPr id="1049580" name="矩形 3"/>
          <p:cNvSpPr/>
          <p:nvPr>
            <p:custDataLst>
              <p:tags r:id="rId2"/>
            </p:custDataLst>
          </p:nvPr>
        </p:nvSpPr>
        <p:spPr>
          <a:xfrm>
            <a:off x="1450759" y="1319530"/>
            <a:ext cx="9831404" cy="108093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2" name="矩形 13"/>
          <p:cNvSpPr/>
          <p:nvPr>
            <p:custDataLst>
              <p:tags r:id="rId3"/>
            </p:custDataLst>
          </p:nvPr>
        </p:nvSpPr>
        <p:spPr>
          <a:xfrm>
            <a:off x="903550" y="1319530"/>
            <a:ext cx="266624" cy="108093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文本框 4"/>
          <p:cNvSpPr txBox="1"/>
          <p:nvPr>
            <p:custDataLst>
              <p:tags r:id="rId4"/>
            </p:custDataLst>
          </p:nvPr>
        </p:nvSpPr>
        <p:spPr>
          <a:xfrm>
            <a:off x="1732256" y="1412924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短视频行业同质化严重，差异化竞争策略是提升品牌影响力的关键。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6" name="矩形 39"/>
          <p:cNvSpPr/>
          <p:nvPr>
            <p:custDataLst>
              <p:tags r:id="rId5"/>
            </p:custDataLst>
          </p:nvPr>
        </p:nvSpPr>
        <p:spPr>
          <a:xfrm>
            <a:off x="1450759" y="2602708"/>
            <a:ext cx="9831404" cy="108093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矩形 5"/>
          <p:cNvSpPr/>
          <p:nvPr>
            <p:custDataLst>
              <p:tags r:id="rId6"/>
            </p:custDataLst>
          </p:nvPr>
        </p:nvSpPr>
        <p:spPr>
          <a:xfrm>
            <a:off x="903550" y="2602708"/>
            <a:ext cx="266624" cy="108093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文本框 41"/>
          <p:cNvSpPr txBox="1"/>
          <p:nvPr>
            <p:custDataLst>
              <p:tags r:id="rId7"/>
            </p:custDataLst>
          </p:nvPr>
        </p:nvSpPr>
        <p:spPr>
          <a:xfrm>
            <a:off x="1732256" y="2696102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差异化竞争策略有助于吸引目标用户，提高品牌忠诚度。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2" name="矩形 12"/>
          <p:cNvSpPr/>
          <p:nvPr>
            <p:custDataLst>
              <p:tags r:id="rId8"/>
            </p:custDataLst>
          </p:nvPr>
        </p:nvSpPr>
        <p:spPr>
          <a:xfrm>
            <a:off x="1450759" y="3885886"/>
            <a:ext cx="9831404" cy="108093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4" name="矩形 17"/>
          <p:cNvSpPr/>
          <p:nvPr>
            <p:custDataLst>
              <p:tags r:id="rId9"/>
            </p:custDataLst>
          </p:nvPr>
        </p:nvSpPr>
        <p:spPr>
          <a:xfrm>
            <a:off x="903550" y="3885886"/>
            <a:ext cx="266624" cy="108093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文本框 19"/>
          <p:cNvSpPr txBox="1"/>
          <p:nvPr>
            <p:custDataLst>
              <p:tags r:id="rId10"/>
            </p:custDataLst>
          </p:nvPr>
        </p:nvSpPr>
        <p:spPr>
          <a:xfrm>
            <a:off x="1732256" y="3979280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实施差异化竞争策略有助于降低营销成本，提高品牌效益。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8" name="矩形 49"/>
          <p:cNvSpPr/>
          <p:nvPr>
            <p:custDataLst>
              <p:tags r:id="rId11"/>
            </p:custDataLst>
          </p:nvPr>
        </p:nvSpPr>
        <p:spPr>
          <a:xfrm>
            <a:off x="1450759" y="5168407"/>
            <a:ext cx="9831404" cy="108093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0" name="矩形 26"/>
          <p:cNvSpPr/>
          <p:nvPr>
            <p:custDataLst>
              <p:tags r:id="rId12"/>
            </p:custDataLst>
          </p:nvPr>
        </p:nvSpPr>
        <p:spPr>
          <a:xfrm>
            <a:off x="903550" y="5168407"/>
            <a:ext cx="266624" cy="108093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2" name="文本框 27"/>
          <p:cNvSpPr txBox="1"/>
          <p:nvPr>
            <p:custDataLst>
              <p:tags r:id="rId13"/>
            </p:custDataLst>
          </p:nvPr>
        </p:nvSpPr>
        <p:spPr>
          <a:xfrm>
            <a:off x="1732256" y="5261801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品牌影响力的提升有助于提高市场份额，增强品牌竞争力。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增加用户黏性</a:t>
            </a:r>
            <a:endParaRPr lang="zh-CN" altLang="en-US"/>
          </a:p>
        </p:txBody>
      </p:sp>
      <p:sp>
        <p:nvSpPr>
          <p:cNvPr id="104966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86694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64" name="矩形 65"/>
          <p:cNvSpPr/>
          <p:nvPr>
            <p:custDataLst>
              <p:tags r:id="rId3"/>
            </p:custDataLst>
          </p:nvPr>
        </p:nvSpPr>
        <p:spPr>
          <a:xfrm>
            <a:off x="1069608" y="1692497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6" name="文本框 66"/>
          <p:cNvSpPr txBox="1"/>
          <p:nvPr>
            <p:custDataLst>
              <p:tags r:id="rId4"/>
            </p:custDataLst>
          </p:nvPr>
        </p:nvSpPr>
        <p:spPr>
          <a:xfrm>
            <a:off x="1460993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提升用户体验：通过差异化的竞争策略，可以提供更加优质、个性化的内容和服务，增加用户的使用体验和满意度。</a:t>
            </a:r>
            <a:endParaRPr lang="zh-CN" altLang="en-US" sz="12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66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0060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0" name="矩形 69"/>
          <p:cNvSpPr/>
          <p:nvPr>
            <p:custDataLst>
              <p:tags r:id="rId6"/>
            </p:custDataLst>
          </p:nvPr>
        </p:nvSpPr>
        <p:spPr>
          <a:xfrm>
            <a:off x="6402316" y="1692497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2" name="文本框 70"/>
          <p:cNvSpPr txBox="1"/>
          <p:nvPr>
            <p:custDataLst>
              <p:tags r:id="rId7"/>
            </p:custDataLst>
          </p:nvPr>
        </p:nvSpPr>
        <p:spPr>
          <a:xfrm>
            <a:off x="6794359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增强用户忠诚度：通过差异化的竞争策略，可以打造独特的品牌形象和口碑，让用户更加认同和信任该平台，从而增强用户忠诚度。</a:t>
            </a:r>
            <a:endParaRPr lang="zh-CN" altLang="en-US" sz="12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67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86694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76" name="文本框 74"/>
          <p:cNvSpPr txBox="1"/>
          <p:nvPr>
            <p:custDataLst>
              <p:tags r:id="rId9"/>
            </p:custDataLst>
          </p:nvPr>
        </p:nvSpPr>
        <p:spPr>
          <a:xfrm>
            <a:off x="1460993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降低用户流失率：通过差异化的竞争策略，可以更好地满足用户需求，提高用户满意度，从而降低用户流失率，保持平台的持续稳定发展。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678" name="矩形 73"/>
          <p:cNvSpPr/>
          <p:nvPr>
            <p:custDataLst>
              <p:tags r:id="rId10"/>
            </p:custDataLst>
          </p:nvPr>
        </p:nvSpPr>
        <p:spPr>
          <a:xfrm>
            <a:off x="1069608" y="4311161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9919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2" name="矩形 84"/>
          <p:cNvSpPr/>
          <p:nvPr>
            <p:custDataLst>
              <p:tags r:id="rId12"/>
            </p:custDataLst>
          </p:nvPr>
        </p:nvSpPr>
        <p:spPr>
          <a:xfrm>
            <a:off x="6462832" y="4311161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4" name="文本框 85"/>
          <p:cNvSpPr txBox="1"/>
          <p:nvPr>
            <p:custDataLst>
              <p:tags r:id="rId13"/>
            </p:custDataLst>
          </p:nvPr>
        </p:nvSpPr>
        <p:spPr>
          <a:xfrm>
            <a:off x="6854218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提高用户参与度：通过差异化的竞争策略，可以激发用户的参与热情和创造力，增加用户的互动和分享，从而提高用户参与度。</a:t>
            </a:r>
            <a:endParaRPr lang="zh-CN" altLang="en-US" sz="12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74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降低运营成本</a:t>
            </a:r>
            <a:endParaRPr lang="zh-CN" altLang="en-US"/>
          </a:p>
        </p:txBody>
      </p:sp>
      <p:sp>
        <p:nvSpPr>
          <p:cNvPr id="1049744" name="矩形 3"/>
          <p:cNvSpPr/>
          <p:nvPr>
            <p:custDataLst>
              <p:tags r:id="rId2"/>
            </p:custDataLst>
          </p:nvPr>
        </p:nvSpPr>
        <p:spPr>
          <a:xfrm>
            <a:off x="1450759" y="1319530"/>
            <a:ext cx="9831404" cy="108093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6" name="矩形 13"/>
          <p:cNvSpPr/>
          <p:nvPr>
            <p:custDataLst>
              <p:tags r:id="rId3"/>
            </p:custDataLst>
          </p:nvPr>
        </p:nvSpPr>
        <p:spPr>
          <a:xfrm>
            <a:off x="903550" y="1319530"/>
            <a:ext cx="266624" cy="108093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8" name="文本框 4"/>
          <p:cNvSpPr txBox="1"/>
          <p:nvPr>
            <p:custDataLst>
              <p:tags r:id="rId4"/>
            </p:custDataLst>
          </p:nvPr>
        </p:nvSpPr>
        <p:spPr>
          <a:xfrm>
            <a:off x="1732256" y="1412924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差异化竞争策略有助于降低运营成本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0" name="矩形 39"/>
          <p:cNvSpPr/>
          <p:nvPr>
            <p:custDataLst>
              <p:tags r:id="rId5"/>
            </p:custDataLst>
          </p:nvPr>
        </p:nvSpPr>
        <p:spPr>
          <a:xfrm>
            <a:off x="1450759" y="2602708"/>
            <a:ext cx="9831404" cy="108093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2" name="矩形 5"/>
          <p:cNvSpPr/>
          <p:nvPr>
            <p:custDataLst>
              <p:tags r:id="rId6"/>
            </p:custDataLst>
          </p:nvPr>
        </p:nvSpPr>
        <p:spPr>
          <a:xfrm>
            <a:off x="903550" y="2602708"/>
            <a:ext cx="266624" cy="108093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4" name="文本框 41"/>
          <p:cNvSpPr txBox="1"/>
          <p:nvPr>
            <p:custDataLst>
              <p:tags r:id="rId7"/>
            </p:custDataLst>
          </p:nvPr>
        </p:nvSpPr>
        <p:spPr>
          <a:xfrm>
            <a:off x="1732256" y="2696102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避免与大平台直接竞争，降低营销成本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6" name="矩形 12"/>
          <p:cNvSpPr/>
          <p:nvPr>
            <p:custDataLst>
              <p:tags r:id="rId8"/>
            </p:custDataLst>
          </p:nvPr>
        </p:nvSpPr>
        <p:spPr>
          <a:xfrm>
            <a:off x="1450759" y="3885886"/>
            <a:ext cx="9831404" cy="108093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8" name="矩形 17"/>
          <p:cNvSpPr/>
          <p:nvPr>
            <p:custDataLst>
              <p:tags r:id="rId9"/>
            </p:custDataLst>
          </p:nvPr>
        </p:nvSpPr>
        <p:spPr>
          <a:xfrm>
            <a:off x="903550" y="3885886"/>
            <a:ext cx="266624" cy="108093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0" name="文本框 19"/>
          <p:cNvSpPr txBox="1"/>
          <p:nvPr>
            <p:custDataLst>
              <p:tags r:id="rId10"/>
            </p:custDataLst>
          </p:nvPr>
        </p:nvSpPr>
        <p:spPr>
          <a:xfrm>
            <a:off x="1732256" y="3979280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精准定位目标用户，提高转化率，降低获客成本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2" name="矩形 49"/>
          <p:cNvSpPr/>
          <p:nvPr>
            <p:custDataLst>
              <p:tags r:id="rId11"/>
            </p:custDataLst>
          </p:nvPr>
        </p:nvSpPr>
        <p:spPr>
          <a:xfrm>
            <a:off x="1450759" y="5168407"/>
            <a:ext cx="9831404" cy="108093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4" name="矩形 26"/>
          <p:cNvSpPr/>
          <p:nvPr>
            <p:custDataLst>
              <p:tags r:id="rId12"/>
            </p:custDataLst>
          </p:nvPr>
        </p:nvSpPr>
        <p:spPr>
          <a:xfrm>
            <a:off x="903550" y="5168407"/>
            <a:ext cx="266624" cy="108093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6" name="文本框 27"/>
          <p:cNvSpPr txBox="1"/>
          <p:nvPr>
            <p:custDataLst>
              <p:tags r:id="rId13"/>
            </p:custDataLst>
          </p:nvPr>
        </p:nvSpPr>
        <p:spPr>
          <a:xfrm>
            <a:off x="1732256" y="5261801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差异化内容创作可降低内容制作成本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82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拓展市场份额</a:t>
            </a:r>
            <a:endParaRPr lang="zh-CN" altLang="en-US"/>
          </a:p>
        </p:txBody>
      </p:sp>
      <p:sp>
        <p:nvSpPr>
          <p:cNvPr id="1049826" name="任意多边形 35"/>
          <p:cNvSpPr/>
          <p:nvPr>
            <p:custDataLst>
              <p:tags r:id="rId2"/>
            </p:custDataLst>
          </p:nvPr>
        </p:nvSpPr>
        <p:spPr>
          <a:xfrm>
            <a:off x="608330" y="1406334"/>
            <a:ext cx="10969625" cy="104430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828" name="任意多边形 39"/>
          <p:cNvSpPr/>
          <p:nvPr>
            <p:custDataLst>
              <p:tags r:id="rId3"/>
            </p:custDataLst>
          </p:nvPr>
        </p:nvSpPr>
        <p:spPr>
          <a:xfrm>
            <a:off x="691544" y="1496535"/>
            <a:ext cx="10803833" cy="86453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29" name="直接连接符 40"/>
          <p:cNvCxnSpPr/>
          <p:nvPr>
            <p:custDataLst>
              <p:tags r:id="rId4"/>
            </p:custDataLst>
          </p:nvPr>
        </p:nvCxnSpPr>
        <p:spPr>
          <a:xfrm flipH="1">
            <a:off x="1996922" y="1720133"/>
            <a:ext cx="0" cy="43195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830" name="正文"/>
          <p:cNvSpPr txBox="1"/>
          <p:nvPr>
            <p:custDataLst>
              <p:tags r:id="rId5"/>
            </p:custDataLst>
          </p:nvPr>
        </p:nvSpPr>
        <p:spPr>
          <a:xfrm>
            <a:off x="2260539" y="1481925"/>
            <a:ext cx="9009970" cy="87914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提升品牌知名度和影响力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832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920859" y="1478114"/>
            <a:ext cx="900108" cy="900743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834" name="任意多边形 45"/>
          <p:cNvSpPr/>
          <p:nvPr>
            <p:custDataLst>
              <p:tags r:id="rId7"/>
            </p:custDataLst>
          </p:nvPr>
        </p:nvSpPr>
        <p:spPr>
          <a:xfrm>
            <a:off x="608330" y="2643744"/>
            <a:ext cx="10969625" cy="104430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836" name="任意多边形 46"/>
          <p:cNvSpPr/>
          <p:nvPr>
            <p:custDataLst>
              <p:tags r:id="rId8"/>
            </p:custDataLst>
          </p:nvPr>
        </p:nvSpPr>
        <p:spPr>
          <a:xfrm>
            <a:off x="691544" y="2733945"/>
            <a:ext cx="10803833" cy="86453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1" name="直接连接符 47"/>
          <p:cNvCxnSpPr/>
          <p:nvPr>
            <p:custDataLst>
              <p:tags r:id="rId9"/>
            </p:custDataLst>
          </p:nvPr>
        </p:nvCxnSpPr>
        <p:spPr>
          <a:xfrm flipH="1">
            <a:off x="1996922" y="2957543"/>
            <a:ext cx="0" cy="43195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838" name="正文"/>
          <p:cNvSpPr txBox="1"/>
          <p:nvPr>
            <p:custDataLst>
              <p:tags r:id="rId10"/>
            </p:custDataLst>
          </p:nvPr>
        </p:nvSpPr>
        <p:spPr>
          <a:xfrm>
            <a:off x="2260539" y="2719335"/>
            <a:ext cx="9009970" cy="87914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吸引更多潜在用户和客户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840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920859" y="2715524"/>
            <a:ext cx="900108" cy="900743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842" name="任意多边形 51"/>
          <p:cNvSpPr/>
          <p:nvPr>
            <p:custDataLst>
              <p:tags r:id="rId12"/>
            </p:custDataLst>
          </p:nvPr>
        </p:nvSpPr>
        <p:spPr>
          <a:xfrm>
            <a:off x="608330" y="3881154"/>
            <a:ext cx="10969625" cy="104430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844" name="任意多边形 52"/>
          <p:cNvSpPr/>
          <p:nvPr>
            <p:custDataLst>
              <p:tags r:id="rId13"/>
            </p:custDataLst>
          </p:nvPr>
        </p:nvSpPr>
        <p:spPr>
          <a:xfrm>
            <a:off x="691544" y="3971355"/>
            <a:ext cx="10803833" cy="86453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3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1996922" y="4194953"/>
            <a:ext cx="0" cy="43195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846" name="正文"/>
          <p:cNvSpPr txBox="1"/>
          <p:nvPr>
            <p:custDataLst>
              <p:tags r:id="rId15"/>
            </p:custDataLst>
          </p:nvPr>
        </p:nvSpPr>
        <p:spPr>
          <a:xfrm>
            <a:off x="2260539" y="3956745"/>
            <a:ext cx="9009970" cy="87914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增加销售渠道和合作伙伴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848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920859" y="3952934"/>
            <a:ext cx="900108" cy="900743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850" name="任意多边形 57"/>
          <p:cNvSpPr/>
          <p:nvPr>
            <p:custDataLst>
              <p:tags r:id="rId17"/>
            </p:custDataLst>
          </p:nvPr>
        </p:nvSpPr>
        <p:spPr>
          <a:xfrm>
            <a:off x="608330" y="5118563"/>
            <a:ext cx="10969625" cy="104430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852" name="任意多边形 58"/>
          <p:cNvSpPr/>
          <p:nvPr>
            <p:custDataLst>
              <p:tags r:id="rId18"/>
            </p:custDataLst>
          </p:nvPr>
        </p:nvSpPr>
        <p:spPr>
          <a:xfrm>
            <a:off x="691544" y="5208765"/>
            <a:ext cx="10803833" cy="86453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5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1996922" y="5432362"/>
            <a:ext cx="0" cy="43195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854" name="正文"/>
          <p:cNvSpPr txBox="1"/>
          <p:nvPr>
            <p:custDataLst>
              <p:tags r:id="rId20"/>
            </p:custDataLst>
          </p:nvPr>
        </p:nvSpPr>
        <p:spPr>
          <a:xfrm>
            <a:off x="2260539" y="5194155"/>
            <a:ext cx="9009970" cy="87914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提高市场占有率和竞争力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856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920859" y="5190343"/>
            <a:ext cx="900108" cy="900743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914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04</a:t>
            </a:r>
            <a:endParaRPr lang="zh-CN" altLang="en-US"/>
          </a:p>
        </p:txBody>
      </p:sp>
      <p:sp>
        <p:nvSpPr>
          <p:cNvPr id="1049916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差异化竞争策略的制定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99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内容创新</a:t>
            </a:r>
            <a:endParaRPr lang="zh-CN" altLang="en-US"/>
          </a:p>
        </p:txBody>
      </p:sp>
      <p:sp>
        <p:nvSpPr>
          <p:cNvPr id="1049992" name="Freeform 27"/>
          <p:cNvSpPr/>
          <p:nvPr>
            <p:custDataLst>
              <p:tags r:id="rId2"/>
            </p:custDataLst>
          </p:nvPr>
        </p:nvSpPr>
        <p:spPr bwMode="auto">
          <a:xfrm>
            <a:off x="608330" y="5934672"/>
            <a:ext cx="189810" cy="174458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994" name="矩形: 圆角 32"/>
          <p:cNvSpPr/>
          <p:nvPr>
            <p:custDataLst>
              <p:tags r:id="rId3"/>
            </p:custDataLst>
          </p:nvPr>
        </p:nvSpPr>
        <p:spPr>
          <a:xfrm flipH="1">
            <a:off x="738343" y="1368680"/>
            <a:ext cx="2241800" cy="4831527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996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08330" y="5123544"/>
            <a:ext cx="2217174" cy="91764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998" name="正文"/>
          <p:cNvSpPr txBox="1"/>
          <p:nvPr>
            <p:custDataLst>
              <p:tags r:id="rId5"/>
            </p:custDataLst>
          </p:nvPr>
        </p:nvSpPr>
        <p:spPr>
          <a:xfrm>
            <a:off x="873531" y="1459883"/>
            <a:ext cx="1971629" cy="364386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内容创新是差异化竞争策略的核心，通过创造独特、有趣、有价值的内容来吸引用户。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0000" name="标题"/>
          <p:cNvSpPr txBox="1"/>
          <p:nvPr>
            <p:custDataLst>
              <p:tags r:id="rId6"/>
            </p:custDataLst>
          </p:nvPr>
        </p:nvSpPr>
        <p:spPr>
          <a:xfrm>
            <a:off x="678188" y="5173350"/>
            <a:ext cx="2119731" cy="66876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0002" name="Freeform 27"/>
          <p:cNvSpPr/>
          <p:nvPr>
            <p:custDataLst>
              <p:tags r:id="rId7"/>
            </p:custDataLst>
          </p:nvPr>
        </p:nvSpPr>
        <p:spPr bwMode="auto">
          <a:xfrm>
            <a:off x="3473799" y="5934672"/>
            <a:ext cx="189810" cy="174458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004" name="矩形: 圆角 38"/>
          <p:cNvSpPr/>
          <p:nvPr>
            <p:custDataLst>
              <p:tags r:id="rId8"/>
            </p:custDataLst>
          </p:nvPr>
        </p:nvSpPr>
        <p:spPr>
          <a:xfrm flipH="1">
            <a:off x="3603813" y="1368680"/>
            <a:ext cx="2241800" cy="4831527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006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473799" y="5123544"/>
            <a:ext cx="2217174" cy="91764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50008" name="正文"/>
          <p:cNvSpPr txBox="1"/>
          <p:nvPr>
            <p:custDataLst>
              <p:tags r:id="rId10"/>
            </p:custDataLst>
          </p:nvPr>
        </p:nvSpPr>
        <p:spPr>
          <a:xfrm>
            <a:off x="3739001" y="1459883"/>
            <a:ext cx="1971629" cy="364386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内容创新需要关注用户需求和兴趣，深入了解目标受众，提供满足其需求的内容。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0010" name="标题"/>
          <p:cNvSpPr txBox="1"/>
          <p:nvPr>
            <p:custDataLst>
              <p:tags r:id="rId11"/>
            </p:custDataLst>
          </p:nvPr>
        </p:nvSpPr>
        <p:spPr>
          <a:xfrm>
            <a:off x="3543657" y="5173350"/>
            <a:ext cx="2119731" cy="66876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0012" name="Freeform 27"/>
          <p:cNvSpPr/>
          <p:nvPr>
            <p:custDataLst>
              <p:tags r:id="rId12"/>
            </p:custDataLst>
          </p:nvPr>
        </p:nvSpPr>
        <p:spPr bwMode="auto">
          <a:xfrm>
            <a:off x="6339268" y="5934672"/>
            <a:ext cx="189810" cy="174458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014" name="矩形: 圆角 68"/>
          <p:cNvSpPr/>
          <p:nvPr>
            <p:custDataLst>
              <p:tags r:id="rId13"/>
            </p:custDataLst>
          </p:nvPr>
        </p:nvSpPr>
        <p:spPr>
          <a:xfrm flipH="1">
            <a:off x="6469282" y="1368680"/>
            <a:ext cx="2241800" cy="4831527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016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9268" y="5123544"/>
            <a:ext cx="2217174" cy="91764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50018" name="正文"/>
          <p:cNvSpPr txBox="1"/>
          <p:nvPr>
            <p:custDataLst>
              <p:tags r:id="rId15"/>
            </p:custDataLst>
          </p:nvPr>
        </p:nvSpPr>
        <p:spPr>
          <a:xfrm>
            <a:off x="6604470" y="1459883"/>
            <a:ext cx="1971629" cy="364386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内容创新需要注重品质和持续性，不断提高内容的质量和更新频率，保持用户的关注度和忠诚度。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0020" name="标题"/>
          <p:cNvSpPr txBox="1"/>
          <p:nvPr>
            <p:custDataLst>
              <p:tags r:id="rId16"/>
            </p:custDataLst>
          </p:nvPr>
        </p:nvSpPr>
        <p:spPr>
          <a:xfrm>
            <a:off x="6409126" y="5173350"/>
            <a:ext cx="2119731" cy="66876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0022" name="Freeform 27"/>
          <p:cNvSpPr/>
          <p:nvPr>
            <p:custDataLst>
              <p:tags r:id="rId17"/>
            </p:custDataLst>
          </p:nvPr>
        </p:nvSpPr>
        <p:spPr bwMode="auto">
          <a:xfrm>
            <a:off x="9204738" y="5934672"/>
            <a:ext cx="189810" cy="174458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024" name="矩形: 圆角 74"/>
          <p:cNvSpPr/>
          <p:nvPr>
            <p:custDataLst>
              <p:tags r:id="rId18"/>
            </p:custDataLst>
          </p:nvPr>
        </p:nvSpPr>
        <p:spPr>
          <a:xfrm flipH="1">
            <a:off x="9335398" y="1368680"/>
            <a:ext cx="2241800" cy="4831527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026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204738" y="5123544"/>
            <a:ext cx="2217174" cy="91764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50028" name="正文"/>
          <p:cNvSpPr txBox="1"/>
          <p:nvPr>
            <p:custDataLst>
              <p:tags r:id="rId20"/>
            </p:custDataLst>
          </p:nvPr>
        </p:nvSpPr>
        <p:spPr>
          <a:xfrm>
            <a:off x="9469939" y="1459883"/>
            <a:ext cx="1971629" cy="364386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内容创新需要结合平台特点和优势，利用数据分析和技术支持，提高内容的传播效果和影响力。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0030" name="标题"/>
          <p:cNvSpPr txBox="1"/>
          <p:nvPr>
            <p:custDataLst>
              <p:tags r:id="rId21"/>
            </p:custDataLst>
          </p:nvPr>
        </p:nvSpPr>
        <p:spPr>
          <a:xfrm>
            <a:off x="9275242" y="5173350"/>
            <a:ext cx="2119731" cy="66876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https://d.book118.com/305332243003011044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1"/>
  <p:tag name="KSO_WM_UNIT_INDEX" val="1_6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2"/>
  <p:tag name="KSO_WM_UNIT_INDEX" val="1_6_2"/>
  <p:tag name="KSO_WM_UNIT_LAYERLEVEL" val="1_1_1"/>
  <p:tag name="KSO_WM_UNIT_SUBTYPE" val="d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6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6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6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80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30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+中文正文</vt:lpstr>
      <vt:lpstr>Office Theme</vt:lpstr>
      <vt:lpstr>短视频差异化竞争策略</vt:lpstr>
      <vt:lpstr>目录</vt:lpstr>
      <vt:lpstr>添加章节标题</vt:lpstr>
      <vt:lpstr>短视频市场现状</vt:lpstr>
      <vt:lpstr>短视频行业规模</vt:lpstr>
      <vt:lpstr>竞争格局分析</vt:lpstr>
      <vt:lpstr>用户需求特点</vt:lpstr>
      <vt:lpstr>短视频内容创新</vt:lpstr>
      <vt:lpstr>差异化竞争策略的必要性</vt:lpstr>
      <vt:lpstr>提升品牌竞争力</vt:lpstr>
      <vt:lpstr>增加用户黏性</vt:lpstr>
      <vt:lpstr>降低运营成本</vt:lpstr>
      <vt:lpstr>拓展市场份额</vt:lpstr>
      <vt:lpstr>差异化竞争策略的制定</vt:lpstr>
      <vt:lpstr>内容创新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2024-09-06T03:46:32.241</cp:lastPrinted>
  <dcterms:created xsi:type="dcterms:W3CDTF">2024-09-05T19:46:32Z</dcterms:created>
  <dcterms:modified xsi:type="dcterms:W3CDTF">2024-09-05T19:46:35Z</dcterms:modified>
</cp:coreProperties>
</file>