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2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CE356-7358-4C1E-A13A-E86E3EA19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FCC34-2325-4C44-9E4F-99DC5B2BA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C1745-16B3-41CE-9DEA-01E7F4ABB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CA5B95-6C78-4917-A7AA-7C2A3C2B4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946416-979B-4FF6-AB5D-8AA7F36CF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B437C3-28CD-4C25-B3BF-9C91C0D5F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DF33D4-8DA0-4E12-87A4-362BD67CD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D3B848-ECC1-4615-BC0B-1ED12F5B5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44AF0E-C57F-4C6A-BE07-49BD84881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8AAC1-9DB3-4954-A5BC-D61914DB8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1737A-C6D6-4D5E-B9EE-BC86F7AE9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034121222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文言特殊句式</a:t>
            </a:r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83985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44180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PPT课件介绍</a:t>
            </a: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83985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44180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文言特殊句式解析</a:t>
            </a: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83985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44180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文言特殊句式与现代汉语的对比</a:t>
            </a: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文言特殊句式分类</a:t>
            </a: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文言特殊句式应用</a:t>
            </a: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1132840" y="547497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07</a:t>
            </a:r>
          </a:p>
        </p:txBody>
      </p:sp>
      <p:sp>
        <p:nvSpPr>
          <p:cNvPr id="1048822" name="项标题"/>
          <p:cNvSpPr txBox="1"/>
          <p:nvPr>
            <p:custDataLst>
              <p:tags r:id="rId16"/>
            </p:custDataLst>
          </p:nvPr>
        </p:nvSpPr>
        <p:spPr>
          <a:xfrm>
            <a:off x="2693035" y="547497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文言特殊句式的意义和价值</a:t>
            </a: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88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PPT课件介绍</a:t>
            </a:r>
          </a:p>
        </p:txBody>
      </p:sp>
      <p:sp>
        <p:nvSpPr>
          <p:cNvPr id="10488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PPT课件概述</a:t>
            </a:r>
          </a:p>
        </p:txBody>
      </p:sp>
      <p:sp>
        <p:nvSpPr>
          <p:cNvPr id="1048970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课件目标：介绍文言特殊句式及其特点</a:t>
            </a:r>
          </a:p>
        </p:txBody>
      </p:sp>
      <p:sp>
        <p:nvSpPr>
          <p:cNvPr id="1048976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课件内容：包括定义、分类、例句等</a:t>
            </a:r>
          </a:p>
        </p:txBody>
      </p:sp>
      <p:sp>
        <p:nvSpPr>
          <p:cNvPr id="1048982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课件结构：采用总分总结构，先概述文言特殊句式，再分别介绍各种句式，最后总结归纳</a:t>
            </a:r>
          </a:p>
        </p:txBody>
      </p:sp>
      <p:sp>
        <p:nvSpPr>
          <p:cNvPr id="1048988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课件亮点：通过对比现代汉语与文言文的句式差异，帮助学生更好地理解文言特殊句式的特点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PPT课件特点</a:t>
            </a:r>
          </a:p>
        </p:txBody>
      </p:sp>
      <p:sp>
        <p:nvSpPr>
          <p:cNvPr id="1049030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图文并茂：通过大量的例句和图表，帮助读者更好地理解和掌握文言特殊句式</a:t>
            </a:r>
          </a:p>
        </p:txBody>
      </p:sp>
      <p:sp>
        <p:nvSpPr>
          <p:cNvPr id="1049038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内容丰富：涵盖了文言特殊句式的各个方面，包括定义、分类、用法等</a:t>
            </a:r>
          </a:p>
        </p:txBody>
      </p:sp>
      <p:sp>
        <p:nvSpPr>
          <p:cNvPr id="1049046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结构清晰：采用总分总的结构，先介绍文言特殊句式的总体特点，再分别介绍各种句式</a:t>
            </a:r>
          </a:p>
        </p:txBody>
      </p:sp>
      <p:sp>
        <p:nvSpPr>
          <p:cNvPr id="1049054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互动性强：设置了多个互动环节，如选择题、填空题等，帮助读者巩固所学知识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PPT课件使用方法</a:t>
            </a:r>
          </a:p>
        </p:txBody>
      </p:sp>
      <p:sp>
        <p:nvSpPr>
          <p:cNvPr id="1049098" name="矩形 3"/>
          <p:cNvSpPr/>
          <p:nvPr>
            <p:custDataLst>
              <p:tags r:id="rId2"/>
            </p:custDataLst>
          </p:nvPr>
        </p:nvSpPr>
        <p:spPr>
          <a:xfrm>
            <a:off x="1187449" y="1811024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13"/>
          <p:cNvSpPr/>
          <p:nvPr>
            <p:custDataLst>
              <p:tags r:id="rId3"/>
            </p:custDataLst>
          </p:nvPr>
        </p:nvSpPr>
        <p:spPr>
          <a:xfrm>
            <a:off x="838200" y="1811024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4"/>
          <p:cNvSpPr txBox="1"/>
          <p:nvPr>
            <p:custDataLst>
              <p:tags r:id="rId4"/>
            </p:custDataLst>
          </p:nvPr>
        </p:nvSpPr>
        <p:spPr>
          <a:xfrm>
            <a:off x="1367608" y="191370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打开PPT课件，进入主页面</a:t>
            </a:r>
          </a:p>
        </p:txBody>
      </p:sp>
      <p:sp>
        <p:nvSpPr>
          <p:cNvPr id="1049104" name="矩形 39"/>
          <p:cNvSpPr/>
          <p:nvPr>
            <p:custDataLst>
              <p:tags r:id="rId5"/>
            </p:custDataLst>
          </p:nvPr>
        </p:nvSpPr>
        <p:spPr>
          <a:xfrm>
            <a:off x="1187449" y="3224008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5"/>
          <p:cNvSpPr/>
          <p:nvPr>
            <p:custDataLst>
              <p:tags r:id="rId6"/>
            </p:custDataLst>
          </p:nvPr>
        </p:nvSpPr>
        <p:spPr>
          <a:xfrm>
            <a:off x="838200" y="3224008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326692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点击“开始”按钮，按照目录顺序进行学习</a:t>
            </a:r>
          </a:p>
        </p:txBody>
      </p:sp>
      <p:sp>
        <p:nvSpPr>
          <p:cNvPr id="1049110" name="矩形 12"/>
          <p:cNvSpPr/>
          <p:nvPr>
            <p:custDataLst>
              <p:tags r:id="rId8"/>
            </p:custDataLst>
          </p:nvPr>
        </p:nvSpPr>
        <p:spPr>
          <a:xfrm>
            <a:off x="1187449" y="4636992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17"/>
          <p:cNvSpPr/>
          <p:nvPr>
            <p:custDataLst>
              <p:tags r:id="rId9"/>
            </p:custDataLst>
          </p:nvPr>
        </p:nvSpPr>
        <p:spPr>
          <a:xfrm>
            <a:off x="838200" y="4636992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739676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点击“上一页”和“下一页”按钮，浏览各个页面</a:t>
            </a:r>
          </a:p>
        </p:txBody>
      </p:sp>
      <p:sp>
        <p:nvSpPr>
          <p:cNvPr id="1049116" name="矩形 49"/>
          <p:cNvSpPr/>
          <p:nvPr>
            <p:custDataLst>
              <p:tags r:id="rId11"/>
            </p:custDataLst>
          </p:nvPr>
        </p:nvSpPr>
        <p:spPr>
          <a:xfrm>
            <a:off x="6638935" y="1811024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26"/>
          <p:cNvSpPr/>
          <p:nvPr>
            <p:custDataLst>
              <p:tags r:id="rId12"/>
            </p:custDataLst>
          </p:nvPr>
        </p:nvSpPr>
        <p:spPr>
          <a:xfrm>
            <a:off x="6289686" y="1811024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91370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点击“笔记”按钮，记录重要知识点</a:t>
            </a:r>
          </a:p>
        </p:txBody>
      </p:sp>
      <p:sp>
        <p:nvSpPr>
          <p:cNvPr id="1049122" name="矩形 64"/>
          <p:cNvSpPr/>
          <p:nvPr>
            <p:custDataLst>
              <p:tags r:id="rId14"/>
            </p:custDataLst>
          </p:nvPr>
        </p:nvSpPr>
        <p:spPr>
          <a:xfrm>
            <a:off x="6638935" y="3224008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65"/>
          <p:cNvSpPr/>
          <p:nvPr>
            <p:custDataLst>
              <p:tags r:id="rId15"/>
            </p:custDataLst>
          </p:nvPr>
        </p:nvSpPr>
        <p:spPr>
          <a:xfrm>
            <a:off x="6289686" y="3224008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326692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完成学习后，点击“总结”按钮，回顾整个课件内容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文言特殊句式分类</a:t>
            </a:r>
          </a:p>
        </p:txBody>
      </p:sp>
      <p:sp>
        <p:nvSpPr>
          <p:cNvPr id="10491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判断句</a:t>
            </a:r>
          </a:p>
        </p:txBody>
      </p:sp>
      <p:sp>
        <p:nvSpPr>
          <p:cNvPr id="104923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3942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262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定义：判断句是表示者对接受者以外的对象进行判断的句子</a:t>
            </a:r>
          </a:p>
        </p:txBody>
      </p:sp>
      <p:sp>
        <p:nvSpPr>
          <p:cNvPr id="1049240" name="矩形 42"/>
          <p:cNvSpPr/>
          <p:nvPr>
            <p:custDataLst>
              <p:tags r:id="rId4"/>
            </p:custDataLst>
          </p:nvPr>
        </p:nvSpPr>
        <p:spPr>
          <a:xfrm>
            <a:off x="1543004" y="2802186"/>
            <a:ext cx="1707901" cy="120946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30229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78269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特点：判断句通常以“者”字结尾，表示判断的对象</a:t>
            </a:r>
          </a:p>
        </p:txBody>
      </p:sp>
      <p:sp>
        <p:nvSpPr>
          <p:cNvPr id="1049246" name="矩形 43"/>
          <p:cNvSpPr/>
          <p:nvPr>
            <p:custDataLst>
              <p:tags r:id="rId7"/>
            </p:custDataLst>
          </p:nvPr>
        </p:nvSpPr>
        <p:spPr>
          <a:xfrm>
            <a:off x="4009290" y="2802186"/>
            <a:ext cx="1707901" cy="120946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5873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55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分类：判断句可以分为肯定判断句和否定判断句两种</a:t>
            </a:r>
          </a:p>
        </p:txBody>
      </p:sp>
      <p:sp>
        <p:nvSpPr>
          <p:cNvPr id="1049252" name="矩形 44"/>
          <p:cNvSpPr/>
          <p:nvPr>
            <p:custDataLst>
              <p:tags r:id="rId10"/>
            </p:custDataLst>
          </p:nvPr>
        </p:nvSpPr>
        <p:spPr>
          <a:xfrm>
            <a:off x="6474292" y="2802186"/>
            <a:ext cx="1707901" cy="120946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61517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10200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例子：肯定判断句如“此乃虎也”，否定判断句如“非人也”</a:t>
            </a:r>
          </a:p>
        </p:txBody>
      </p:sp>
      <p:sp>
        <p:nvSpPr>
          <p:cNvPr id="1049258" name="矩形 45"/>
          <p:cNvSpPr/>
          <p:nvPr>
            <p:custDataLst>
              <p:tags r:id="rId13"/>
            </p:custDataLst>
          </p:nvPr>
        </p:nvSpPr>
        <p:spPr>
          <a:xfrm>
            <a:off x="8940579" y="2802186"/>
            <a:ext cx="1707901" cy="120946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被动句</a:t>
            </a:r>
          </a:p>
        </p:txBody>
      </p:sp>
      <p:sp>
        <p:nvSpPr>
          <p:cNvPr id="1049296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60000"/>
          </a:bodyPr>
          <a:lstStyle/>
          <a:p>
            <a:r>
              <a:rPr lang="zh-CN" altLang="en-US"/>
              <a:t>定义：被动句是指主语是动作的承受者，而不是动作的实施者</a:t>
            </a:r>
          </a:p>
          <a:p>
            <a:r>
              <a:rPr lang="zh-CN" altLang="en-US"/>
              <a:t>类型： a. 动词后加介词“于”表被动，如“受制于人” b. 动词后加“于”表被动，如“见笑于大方之家” c. 动词后加“见”表被动，如“见笑” d. 动词后加“为”表被动，如“为国者无使为积威之所劫哉” e. 动词后加“受”表被动，如“受欺侮” f. 动词后加“被”表被动，如“被驱不异犬与鸡” g. 动词后加“为所”表被动，如“为天下笑” h. 动词后加“为……所”表被动，如“为操所先” i. 动词后加“为……所”表被动，如“为……所杀” j. 动词后加“为……所”表被动，如“为……所虏” k. 动词后加“为……所”表被动，如“为……所禽” l. 动词后加“为……所”表被动，如“为……所破” m. 动词后加“为……所”表被动，如“为……所灭”</a:t>
            </a:r>
          </a:p>
          <a:p>
            <a:pPr lvl="1"/>
            <a:r>
              <a:rPr lang="zh-CN" altLang="en-US"/>
              <a:t>a. 动词后加介词“于”表被动，如“受制于人”</a:t>
            </a:r>
          </a:p>
          <a:p>
            <a:pPr lvl="1"/>
            <a:r>
              <a:rPr lang="zh-CN" altLang="en-US"/>
              <a:t>b. 动词后加“于”表被动，如“见笑于大方之家”</a:t>
            </a:r>
          </a:p>
          <a:p>
            <a:pPr lvl="1"/>
            <a:r>
              <a:rPr lang="zh-CN" altLang="en-US"/>
              <a:t>c. 动词后加“见”表被动，如“见笑”</a:t>
            </a:r>
          </a:p>
          <a:p>
            <a:pPr lvl="1"/>
            <a:r>
              <a:rPr lang="zh-CN" altLang="en-US"/>
              <a:t>d. 动词后加“为”表被动，如“为国者无使为积威之所劫哉”</a:t>
            </a:r>
          </a:p>
          <a:p>
            <a:pPr lvl="1"/>
            <a:r>
              <a:rPr lang="zh-CN" altLang="en-US"/>
              <a:t>e. 动词后加“受”表被动，如“受欺侮”</a:t>
            </a:r>
          </a:p>
          <a:p>
            <a:pPr lvl="1"/>
            <a:r>
              <a:rPr lang="zh-CN" altLang="en-US"/>
              <a:t>f. 动词后加“被”表被动，如“被驱不异犬与鸡”</a:t>
            </a:r>
          </a:p>
          <a:p>
            <a:pPr lvl="1"/>
            <a:r>
              <a:rPr lang="zh-CN" altLang="en-US"/>
              <a:t>g. 动词后加“为所”表被动，如“为天下笑”</a:t>
            </a:r>
          </a:p>
          <a:p>
            <a:pPr lvl="1"/>
            <a:r>
              <a:rPr lang="zh-CN" altLang="en-US"/>
              <a:t>h. 动词后加“为……所”表被动，如“为操所先”</a:t>
            </a:r>
          </a:p>
          <a:p>
            <a:pPr lvl="1"/>
            <a:r>
              <a:rPr lang="zh-CN" altLang="en-US"/>
              <a:t>i. 动词后加“为……所”表被动，如“为……所杀”</a:t>
            </a:r>
          </a:p>
          <a:p>
            <a:pPr lvl="1"/>
            <a:r>
              <a:rPr lang="zh-CN" altLang="en-US"/>
              <a:t>j. 动词后加“为……所”表被动，如“为……所虏”</a:t>
            </a:r>
          </a:p>
          <a:p>
            <a:pPr lvl="1"/>
            <a:r>
              <a:rPr lang="zh-CN" altLang="en-US"/>
              <a:t>k. 动词后加“为……所”表被动，如“为……所禽”</a:t>
            </a:r>
          </a:p>
          <a:p>
            <a:pPr lvl="1"/>
            <a:r>
              <a:rPr lang="zh-CN" altLang="en-US"/>
              <a:t>l. 动词后加“为……所”表被动，如“为……所破”</a:t>
            </a:r>
          </a:p>
          <a:p>
            <a:pPr lvl="1"/>
            <a:r>
              <a:rPr lang="zh-CN" altLang="en-US"/>
              <a:t>m. 动词后加“为……所”表被动，如“为……所灭”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倒装句</a:t>
            </a:r>
          </a:p>
        </p:txBody>
      </p:sp>
      <p:sp>
        <p:nvSpPr>
          <p:cNvPr id="1049334" name="矩形 38"/>
          <p:cNvSpPr/>
          <p:nvPr>
            <p:custDataLst>
              <p:tags r:id="rId2"/>
            </p:custDataLst>
          </p:nvPr>
        </p:nvSpPr>
        <p:spPr>
          <a:xfrm rot="204112">
            <a:off x="1570395" y="1460500"/>
            <a:ext cx="4013778" cy="2095009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39"/>
          <p:cNvSpPr/>
          <p:nvPr>
            <p:custDataLst>
              <p:tags r:id="rId3"/>
            </p:custDataLst>
          </p:nvPr>
        </p:nvSpPr>
        <p:spPr>
          <a:xfrm>
            <a:off x="1575033" y="1461163"/>
            <a:ext cx="4013778" cy="20950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TextBox 2"/>
          <p:cNvSpPr txBox="1"/>
          <p:nvPr>
            <p:custDataLst>
              <p:tags r:id="rId4"/>
            </p:custDataLst>
          </p:nvPr>
        </p:nvSpPr>
        <p:spPr>
          <a:xfrm>
            <a:off x="1807591" y="1624814"/>
            <a:ext cx="3565889" cy="1729940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宾语前置句</a:t>
            </a:r>
          </a:p>
        </p:txBody>
      </p:sp>
      <p:sp>
        <p:nvSpPr>
          <p:cNvPr id="1049340" name="矩形 100"/>
          <p:cNvSpPr/>
          <p:nvPr>
            <p:custDataLst>
              <p:tags r:id="rId5"/>
            </p:custDataLst>
          </p:nvPr>
        </p:nvSpPr>
        <p:spPr>
          <a:xfrm rot="204112">
            <a:off x="6602526" y="1460500"/>
            <a:ext cx="4013778" cy="2095009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101"/>
          <p:cNvSpPr/>
          <p:nvPr>
            <p:custDataLst>
              <p:tags r:id="rId6"/>
            </p:custDataLst>
          </p:nvPr>
        </p:nvSpPr>
        <p:spPr>
          <a:xfrm>
            <a:off x="6607826" y="1461163"/>
            <a:ext cx="4013778" cy="209500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TextBox 2"/>
          <p:cNvSpPr txBox="1"/>
          <p:nvPr>
            <p:custDataLst>
              <p:tags r:id="rId7"/>
            </p:custDataLst>
          </p:nvPr>
        </p:nvSpPr>
        <p:spPr>
          <a:xfrm>
            <a:off x="6841047" y="1624814"/>
            <a:ext cx="3565889" cy="1729940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状语后置句</a:t>
            </a:r>
          </a:p>
        </p:txBody>
      </p:sp>
      <p:sp>
        <p:nvSpPr>
          <p:cNvPr id="1049346" name="矩形 122"/>
          <p:cNvSpPr/>
          <p:nvPr>
            <p:custDataLst>
              <p:tags r:id="rId8"/>
            </p:custDataLst>
          </p:nvPr>
        </p:nvSpPr>
        <p:spPr>
          <a:xfrm rot="204112">
            <a:off x="1570395" y="4082243"/>
            <a:ext cx="4013778" cy="2095009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123"/>
          <p:cNvSpPr/>
          <p:nvPr>
            <p:custDataLst>
              <p:tags r:id="rId9"/>
            </p:custDataLst>
          </p:nvPr>
        </p:nvSpPr>
        <p:spPr>
          <a:xfrm>
            <a:off x="1575033" y="4082906"/>
            <a:ext cx="4013778" cy="20950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TextBox 2"/>
          <p:cNvSpPr txBox="1"/>
          <p:nvPr>
            <p:custDataLst>
              <p:tags r:id="rId10"/>
            </p:custDataLst>
          </p:nvPr>
        </p:nvSpPr>
        <p:spPr>
          <a:xfrm>
            <a:off x="1806929" y="4246558"/>
            <a:ext cx="3565889" cy="1729940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省略句</a:t>
            </a:r>
          </a:p>
        </p:txBody>
      </p:sp>
      <p:sp>
        <p:nvSpPr>
          <p:cNvPr id="1049352" name="矩形 89"/>
          <p:cNvSpPr/>
          <p:nvPr>
            <p:custDataLst>
              <p:tags r:id="rId11"/>
            </p:custDataLst>
          </p:nvPr>
        </p:nvSpPr>
        <p:spPr>
          <a:xfrm rot="204112">
            <a:off x="6602526" y="4082243"/>
            <a:ext cx="4013778" cy="2095009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90"/>
          <p:cNvSpPr/>
          <p:nvPr>
            <p:custDataLst>
              <p:tags r:id="rId12"/>
            </p:custDataLst>
          </p:nvPr>
        </p:nvSpPr>
        <p:spPr>
          <a:xfrm>
            <a:off x="6607826" y="4082906"/>
            <a:ext cx="4013778" cy="209500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TextBox 2"/>
          <p:cNvSpPr txBox="1"/>
          <p:nvPr>
            <p:custDataLst>
              <p:tags r:id="rId13"/>
            </p:custDataLst>
          </p:nvPr>
        </p:nvSpPr>
        <p:spPr>
          <a:xfrm>
            <a:off x="6839722" y="4246558"/>
            <a:ext cx="3565889" cy="1729940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被动句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省略句</a:t>
            </a:r>
          </a:p>
        </p:txBody>
      </p:sp>
      <p:sp>
        <p:nvSpPr>
          <p:cNvPr id="1049394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承前蒙后省略：同时省略了承前和蒙后的成分</a:t>
            </a:r>
          </a:p>
        </p:txBody>
      </p:sp>
      <p:sp>
        <p:nvSpPr>
          <p:cNvPr id="1049402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承前省略：在句中承前省略主语、宾语等成分</a:t>
            </a:r>
          </a:p>
        </p:txBody>
      </p:sp>
      <p:sp>
        <p:nvSpPr>
          <p:cNvPr id="1049410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蒙后省略：在句中蒙后省略主语、宾语等成分</a:t>
            </a:r>
          </a:p>
        </p:txBody>
      </p:sp>
      <p:sp>
        <p:nvSpPr>
          <p:cNvPr id="1049418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2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习惯性省略：在文言文中习惯性省略某些成分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文言特殊句式解析</a:t>
            </a:r>
          </a:p>
        </p:txBody>
      </p:sp>
      <p:sp>
        <p:nvSpPr>
          <p:cNvPr id="10494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判断句解析</a:t>
            </a:r>
          </a:p>
        </p:txBody>
      </p:sp>
      <p:sp>
        <p:nvSpPr>
          <p:cNvPr id="10495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58279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31712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任意多边形 18"/>
          <p:cNvSpPr/>
          <p:nvPr>
            <p:custDataLst>
              <p:tags r:id="rId4"/>
            </p:custDataLst>
          </p:nvPr>
        </p:nvSpPr>
        <p:spPr>
          <a:xfrm>
            <a:off x="6428049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825378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58893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31712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任意多边形 4"/>
          <p:cNvSpPr/>
          <p:nvPr>
            <p:custDataLst>
              <p:tags r:id="rId8"/>
            </p:custDataLst>
          </p:nvPr>
        </p:nvSpPr>
        <p:spPr>
          <a:xfrm>
            <a:off x="961067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82537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构成要素：主语+谓语+宾语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判断句类型：肯定判断句、否定判断句</a:t>
            </a:r>
          </a:p>
        </p:txBody>
      </p:sp>
      <p:sp>
        <p:nvSpPr>
          <p:cNvPr id="10495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71180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329414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任意多边形 11"/>
          <p:cNvSpPr/>
          <p:nvPr>
            <p:custDataLst>
              <p:tags r:id="rId14"/>
            </p:custDataLst>
          </p:nvPr>
        </p:nvSpPr>
        <p:spPr>
          <a:xfrm>
            <a:off x="3764900" y="245015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838279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95139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52145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任意多边形 25"/>
          <p:cNvSpPr/>
          <p:nvPr>
            <p:custDataLst>
              <p:tags r:id="rId18"/>
            </p:custDataLst>
          </p:nvPr>
        </p:nvSpPr>
        <p:spPr>
          <a:xfrm>
            <a:off x="9090584" y="2474118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6223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54188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判断句的语气：陈述语气、疑问语气</a:t>
            </a:r>
          </a:p>
        </p:txBody>
      </p:sp>
      <p:sp>
        <p:nvSpPr>
          <p:cNvPr id="10495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13022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判断词：是、为、乃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6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被动句解析</a:t>
            </a:r>
          </a:p>
        </p:txBody>
      </p:sp>
      <p:sp>
        <p:nvSpPr>
          <p:cNvPr id="104961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3942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262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概念：被动句是指主语是动作的承受者，而不是动作的实施者。</a:t>
            </a:r>
          </a:p>
        </p:txBody>
      </p:sp>
      <p:sp>
        <p:nvSpPr>
          <p:cNvPr id="1049614" name="矩形 42"/>
          <p:cNvSpPr/>
          <p:nvPr>
            <p:custDataLst>
              <p:tags r:id="rId4"/>
            </p:custDataLst>
          </p:nvPr>
        </p:nvSpPr>
        <p:spPr>
          <a:xfrm>
            <a:off x="1543004" y="2802186"/>
            <a:ext cx="1707901" cy="120946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30229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78269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类型：包括“于”字被动句、“见”字被动句、“为”字被动句等。</a:t>
            </a:r>
          </a:p>
        </p:txBody>
      </p:sp>
      <p:sp>
        <p:nvSpPr>
          <p:cNvPr id="1049620" name="矩形 43"/>
          <p:cNvSpPr/>
          <p:nvPr>
            <p:custDataLst>
              <p:tags r:id="rId7"/>
            </p:custDataLst>
          </p:nvPr>
        </p:nvSpPr>
        <p:spPr>
          <a:xfrm>
            <a:off x="4009290" y="2802186"/>
            <a:ext cx="1707901" cy="120946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5873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55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特点：被动句通常使用“于”、“见”、“为”等词语来表示被动，如“受于人”、“见笑于大方之家”、“为天下笑”等。</a:t>
            </a:r>
          </a:p>
        </p:txBody>
      </p:sp>
      <p:sp>
        <p:nvSpPr>
          <p:cNvPr id="1049626" name="矩形 44"/>
          <p:cNvSpPr/>
          <p:nvPr>
            <p:custDataLst>
              <p:tags r:id="rId10"/>
            </p:custDataLst>
          </p:nvPr>
        </p:nvSpPr>
        <p:spPr>
          <a:xfrm>
            <a:off x="6474292" y="2802186"/>
            <a:ext cx="1707901" cy="120946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61517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10200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作用：被动句在文言文中常用于表达客观事实或强调动作的承受者，如“受制于人”、“见笑于大方之家”等。</a:t>
            </a:r>
          </a:p>
        </p:txBody>
      </p:sp>
      <p:sp>
        <p:nvSpPr>
          <p:cNvPr id="1049632" name="矩形 45"/>
          <p:cNvSpPr/>
          <p:nvPr>
            <p:custDataLst>
              <p:tags r:id="rId13"/>
            </p:custDataLst>
          </p:nvPr>
        </p:nvSpPr>
        <p:spPr>
          <a:xfrm>
            <a:off x="8940579" y="2802186"/>
            <a:ext cx="1707901" cy="120946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https://d.book118.com/306034121222010030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目录"/>
  <p:tag name="KSO_WM_UNIT_TYPE" val="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7_1"/>
  <p:tag name="KSO_WM_UNIT_INDEX" val="1_7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6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9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宋体</vt:lpstr>
      <vt:lpstr>Office Theme</vt:lpstr>
      <vt:lpstr>文言特殊句式</vt:lpstr>
      <vt:lpstr>目录</vt:lpstr>
      <vt:lpstr>添加章节标题</vt:lpstr>
      <vt:lpstr>PPT课件介绍</vt:lpstr>
      <vt:lpstr>PPT课件概述</vt:lpstr>
      <vt:lpstr>PPT课件特点</vt:lpstr>
      <vt:lpstr>PPT课件使用方法</vt:lpstr>
      <vt:lpstr>文言特殊句式分类</vt:lpstr>
      <vt:lpstr>判断句</vt:lpstr>
      <vt:lpstr>被动句</vt:lpstr>
      <vt:lpstr>倒装句</vt:lpstr>
      <vt:lpstr>省略句</vt:lpstr>
      <vt:lpstr>文言特殊句式解析</vt:lpstr>
      <vt:lpstr>判断句解析</vt:lpstr>
      <vt:lpstr>被动句解析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2024-08-29T02:19:23.211</cp:lastPrinted>
  <dcterms:created xsi:type="dcterms:W3CDTF">2024-08-28T18:19:23Z</dcterms:created>
  <dcterms:modified xsi:type="dcterms:W3CDTF">2024-08-28T18:19:25Z</dcterms:modified>
</cp:coreProperties>
</file>