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AMPHKB+MS-UIGothic"/>
      <p:regular r:id="rId19"/>
    </p:embeddedFont>
    <p:embeddedFont>
      <p:font typeface="WFTDHV+KBMMFR+ArialMT"/>
      <p:regular r:id="rId20"/>
    </p:embeddedFont>
    <p:embeddedFont>
      <p:font typeface="LMMWKV+BWTTAV+Arial-BoldMT"/>
      <p:regular r:id="rId21"/>
    </p:embeddedFont>
    <p:embeddedFont>
      <p:font typeface="LGNETD+VLKQTJ+MicrosoftYaHei-Bold"/>
      <p:regular r:id="rId22"/>
    </p:embeddedFont>
    <p:embeddedFont>
      <p:font typeface="CCWGCM+RKJROO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EDEF9-D15A-4380-844E-DD7B61D32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457E8-FB65-43F4-BA9E-FA034FC7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52AB2-8577-40F5-8E00-95A0DD309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AD66A-4657-4E59-A3E1-0D53A7F6B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8F6F1-9DF1-4AD8-9980-B982766F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00636-7981-4FCB-A877-7C9BB9C7E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290102-E19F-4627-BC29-698B74315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7160E-3F84-4CC4-9663-7999B053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0AE83-26AD-41F9-A813-4FC81AAC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D5EFD-6A98-4F80-9A65-B76DFE16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BD886-CA69-4CC2-9580-54465DC50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431510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AMPHKB+MS-UIGothic"/>
                <a:cs typeface="AMPHKB+MS-UIGothic"/>
              </a:rPr>
              <a:t>孑孑干旄在浚之郊素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AMPHKB+MS-UIGothic"/>
                <a:cs typeface="AMPHK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57950" y="284816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WFTDHV+KBMMFR+ArialMT"/>
                <a:cs typeface="WFTDHV+KBMMF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孑孑干旄在浚之郊素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丝纰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7950" y="3920045"/>
            <a:ext cx="5140901" cy="19034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WFTDHV+KBMMFR+ArialMT"/>
                <a:cs typeface="WFTDHV+KBMMF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诗经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中其他相关篇章介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绍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与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赏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WFTDHV+KBMMFR+ArialMT"/>
                <a:cs typeface="WFTDHV+KBMMF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诗经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在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代社会中的价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与意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WFTDHV+KBMMFR+ArialMT"/>
                <a:cs typeface="WFTDHV+KBMMF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堂互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动环节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：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485077"/>
                </a:solidFill>
                <a:latin typeface="AMPHKB+MS-UIGothic"/>
                <a:cs typeface="AMPHKB+MS-UIGothic"/>
              </a:rPr>
              <a:t>解答与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LMMWKV+BWTTAV+Arial-BoldMT"/>
                <a:cs typeface="LMMWKV+BWTTAV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AMPHKB+MS-UIGothic"/>
                <a:cs typeface="AMPHKB+MS-UIGothic"/>
              </a:rPr>
              <a:t>背景与作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诗经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的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GNETD+VLKQTJ+MicrosoftYaHei-Bold"/>
                <a:cs typeface="LGNETD+VLKQT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GNETD+VLKQTJ+MicrosoftYaHei-Bold"/>
                <a:cs typeface="LGNETD+VLKQT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GNETD+VLKQTJ+MicrosoftYaHei-Bold"/>
                <a:cs typeface="LGNETD+VLKQT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485077"/>
                </a:solidFill>
                <a:latin typeface="AMPHKB+MS-UIGothic"/>
                <a:cs typeface="AMPHKB+MS-UIGothic"/>
              </a:rPr>
              <a:t>代背景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85077"/>
                </a:solidFill>
                <a:latin typeface="AMPHKB+MS-UIGothic"/>
                <a:cs typeface="AMPHKB+MS-UIGothic"/>
              </a:rPr>
              <a:t>地域背景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85077"/>
                </a:solidFill>
                <a:latin typeface="AMPHKB+MS-UIGothic"/>
                <a:cs typeface="AMPHKB+MS-UIGothic"/>
              </a:rPr>
              <a:t>文化背景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诗经创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作于西周至春秋中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叶，反映了当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的社会生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活、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俗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理道德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等各个方面。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中的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歌主要来源于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周代各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侯国，地域广泛，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涵盖了今天的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陕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西、山西、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河南、河北等地区。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作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中国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文化的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重要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成部分，反映了周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代的文化思想、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艺术风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格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美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作者生平及主要作品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作者生平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的作者不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详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，一般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认为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是由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多位作者共同完成的，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跨度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主要作品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5913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包括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、雅、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颂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三个部分，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其中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包括</a:t>
            </a:r>
            <a:r>
              <a:rPr sz="1350">
                <a:solidFill>
                  <a:srgbClr val="23283D"/>
                </a:solidFill>
                <a:latin typeface="CCWGCM+RKJROO+MicrosoftYaHei"/>
                <a:cs typeface="CCWGCM+RKJROO+MicrosoftYaHei"/>
              </a:rPr>
              <a:t>15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国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，雅包括大雅、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小雅，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颂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包括三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颂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诗经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的文学地位与影响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文学地位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是中国古代文学史上的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典之作，被誉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中国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义诗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歌的源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，具有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极高的文学价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史意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诗经对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后世文学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生了深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的影响，其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精神、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手法和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美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念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后世的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歌、散文、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曲等文学形式都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生了重要的影响。同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也是研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究中国古代社会、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史、文化等方面的重要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LMMWKV+BWTTAV+Arial-BoldMT"/>
                <a:cs typeface="LMMWKV+BWTTAV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454241"/>
            <a:ext cx="3645052" cy="2205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 spc="25">
                <a:solidFill>
                  <a:srgbClr val="485077"/>
                </a:solidFill>
                <a:latin typeface="AMPHKB+MS-UIGothic"/>
                <a:cs typeface="AMPHKB+MS-UIGothic"/>
              </a:rPr>
              <a:t>内容解析与</a:t>
            </a:r>
          </a:p>
          <a:p>
            <a:pPr marL="0" marR="0">
              <a:lnSpc>
                <a:spcPts val="4400"/>
              </a:lnSpc>
              <a:spcBef>
                <a:spcPts val="1970"/>
              </a:spcBef>
              <a:spcAft>
                <a:spcPct val="0"/>
              </a:spcAft>
            </a:pPr>
            <a:r>
              <a:rPr sz="4400">
                <a:solidFill>
                  <a:srgbClr val="485077"/>
                </a:solidFill>
                <a:latin typeface="AMPHKB+MS-UIGothic"/>
                <a:cs typeface="AMPHKB+MS-UIGothic"/>
              </a:rPr>
              <a:t>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诗经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》是中国古代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歌的开端，收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了西周初年至春秋中叶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五百年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1872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歌内容涵盖了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情、婚姻、祭祀、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争、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事等多个方面，反映了当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社会的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和人民的生活状况。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299647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》分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为风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、雅、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颂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三个部分，其中</a:t>
            </a:r>
            <a:r>
              <a:rPr sz="1500">
                <a:solidFill>
                  <a:srgbClr val="FFFFFF"/>
                </a:solidFill>
                <a:latin typeface="CCWGCM+RKJROO+MicrosoftYaHei"/>
                <a:cs typeface="CCWGCM+RKJROO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CCWGCM+RKJROO+MicrosoftYaHei"/>
                <a:cs typeface="CCWGCM+RKJROO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是地方民歌，</a:t>
            </a:r>
            <a:r>
              <a:rPr sz="1500">
                <a:solidFill>
                  <a:srgbClr val="FFFFFF"/>
                </a:solidFill>
                <a:latin typeface="CCWGCM+RKJROO+MicrosoftYaHei"/>
                <a:cs typeface="CCWGCM+RKJROO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雅</a:t>
            </a:r>
            <a:r>
              <a:rPr sz="1500">
                <a:solidFill>
                  <a:srgbClr val="FFFFFF"/>
                </a:solidFill>
                <a:latin typeface="CCWGCM+RKJROO+MicrosoftYaHei"/>
                <a:cs typeface="CCWGCM+RKJROO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廷音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WGCM+RKJROO+MicrosoftYaHei"/>
                <a:cs typeface="CCWGCM+RKJROO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颂</a:t>
            </a:r>
            <a:r>
              <a:rPr sz="1500">
                <a:solidFill>
                  <a:srgbClr val="FFFFFF"/>
                </a:solidFill>
                <a:latin typeface="CCWGCM+RKJROO+MicrosoftYaHei"/>
                <a:cs typeface="CCWGCM+RKJROO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是祭祀音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AMPHKB+MS-UIGothic"/>
                <a:cs typeface="AMPHK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主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思想解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婚姻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485077"/>
                </a:solidFill>
                <a:latin typeface="AMPHKB+MS-UIGothic"/>
                <a:cs typeface="AMPHKB+MS-UIGothic"/>
              </a:rPr>
              <a:t>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争主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》中的婚姻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念比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较传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》中有很多描写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争的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歌，揭示了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争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人民生活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的破坏和影响。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夫妻之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的忠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和相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12389" y="2576568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互扶持。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爱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情主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农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事主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祭祀主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008109" y="4903208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》中有很多描写祭祀的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歌，反映了当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人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神灵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的信仰和崇拜。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3720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》中有很多描写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情的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歌，表达了人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真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挚爱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情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的向往和追求。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》中有很多描写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事的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歌，反映了当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时农业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生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重要性。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特色分析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现实</a:t>
            </a: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主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义风</a:t>
            </a:r>
            <a:r>
              <a:rPr sz="1550">
                <a:solidFill>
                  <a:srgbClr val="485077"/>
                </a:solidFill>
                <a:latin typeface="AMPHKB+MS-UIGothic"/>
                <a:cs typeface="AMPHKB+MS-UIGothic"/>
              </a:rPr>
              <a:t>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押韵与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节</a:t>
            </a:r>
            <a:r>
              <a:rPr sz="1550">
                <a:solidFill>
                  <a:srgbClr val="485077"/>
                </a:solidFill>
                <a:latin typeface="AMPHKB+MS-UIGothic"/>
                <a:cs typeface="AMPHKB+MS-UIGothic"/>
              </a:rPr>
              <a:t>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》中的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歌以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生活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为题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材，通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过对现实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生活的描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和反映，表达了作者的情感</a:t>
            </a:r>
          </a:p>
          <a:p>
            <a:pPr marL="171450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和思想。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》中的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歌注重押韵和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奏，使得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歌更加具有音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美感。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多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样</a:t>
            </a: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化的表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现</a:t>
            </a: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手法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AMPHKB+MS-UIGothic"/>
                <a:cs typeface="AMPHKB+MS-UIGothic"/>
              </a:rPr>
              <a:t>象征与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隐喻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27873" cy="9220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》中的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歌采用了多种</a:t>
            </a:r>
          </a:p>
          <a:p>
            <a:pPr marL="0" marR="0">
              <a:lnSpc>
                <a:spcPts val="1350"/>
              </a:lnSpc>
              <a:spcBef>
                <a:spcPts val="59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手法，如比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喻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、夸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比等，使得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歌更加生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形象。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《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诗经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》中的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歌常常使用象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征和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隐喻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的手法，使得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歌更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903969" y="5865983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MPHKB+MS-UIGothic"/>
                <a:cs typeface="AMPHKB+MS-UIGothic"/>
              </a:rPr>
              <a:t>加具有深意和内涵。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LMMWKV+BWTTAV+Arial-BoldMT"/>
                <a:cs typeface="LMMWKV+BWTTAV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454241"/>
            <a:ext cx="5892546" cy="2205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 spc="25">
                <a:solidFill>
                  <a:srgbClr val="485077"/>
                </a:solidFill>
                <a:latin typeface="AMPHKB+MS-UIGothic"/>
                <a:cs typeface="AMPHKB+MS-UIGothic"/>
              </a:rPr>
              <a:t>孑孑干旄在浚之郊素</a:t>
            </a:r>
          </a:p>
          <a:p>
            <a:pPr marL="0" marR="0">
              <a:lnSpc>
                <a:spcPts val="4400"/>
              </a:lnSpc>
              <a:spcBef>
                <a:spcPts val="1970"/>
              </a:spcBef>
              <a:spcAft>
                <a:spcPct val="0"/>
              </a:spcAft>
            </a:pPr>
            <a:r>
              <a:rPr sz="4400" spc="25">
                <a:solidFill>
                  <a:srgbClr val="485077"/>
                </a:solidFill>
                <a:latin typeface="AMPHKB+MS-UIGothic"/>
                <a:cs typeface="AMPHKB+MS-UIGothic"/>
              </a:rPr>
              <a:t>篇解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篇背景介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代背景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地域背景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文化背景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该诗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篇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作于西周初期，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社会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于封建制度逐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形成的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古代地名，位于今天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的河南省浚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县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周人重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礼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德治，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该诗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篇体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一文化特点。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句解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读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与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赏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151466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GNETD+VLKQTJ+MicrosoftYaHei-Bold"/>
                <a:cs typeface="LGNETD+VLKQTJ+MicrosoftYaHei-Bold"/>
              </a:rPr>
              <a:t>“</a:t>
            </a:r>
            <a:r>
              <a:rPr sz="2000" spc="25">
                <a:solidFill>
                  <a:srgbClr val="FFFDFD"/>
                </a:solidFill>
                <a:latin typeface="AMPHKB+MS-UIGothic"/>
                <a:cs typeface="AMPHKB+MS-UIGothic"/>
              </a:rPr>
              <a:t>孑孑干旄，在浚之郊</a:t>
            </a:r>
            <a:r>
              <a:rPr sz="2000">
                <a:solidFill>
                  <a:srgbClr val="FFFDFD"/>
                </a:solidFill>
                <a:latin typeface="LGNETD+VLKQTJ+MicrosoftYaHei-Bold"/>
                <a:cs typeface="LGNETD+VLKQTJ+MicrosoftYaHei-Bold"/>
              </a:rPr>
              <a:t>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151467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GNETD+VLKQTJ+MicrosoftYaHei-Bold"/>
                <a:cs typeface="LGNETD+VLKQTJ+MicrosoftYaHei-Bold"/>
              </a:rPr>
              <a:t>“</a:t>
            </a:r>
            <a:r>
              <a:rPr sz="2000" spc="25">
                <a:solidFill>
                  <a:srgbClr val="FFFDFD"/>
                </a:solidFill>
                <a:latin typeface="AMPHKB+MS-UIGothic"/>
                <a:cs typeface="AMPHKB+MS-UIGothic"/>
              </a:rPr>
              <a:t>大夫夙退，无使君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2000">
                <a:solidFill>
                  <a:srgbClr val="FFFDFD"/>
                </a:solidFill>
                <a:latin typeface="LGNETD+VLKQTJ+MicrosoftYaHei-Bold"/>
                <a:cs typeface="LGNETD+VLKQTJ+MicrosoftYaHei-Bold"/>
              </a:rPr>
              <a:t>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描述了一支旌旗高高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飘扬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在浚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县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郊外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提醒大夫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刻保持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谦逊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，不要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君主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的景象。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02884" y="3853719"/>
            <a:ext cx="192100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GNETD+VLKQTJ+MicrosoftYaHei-Bold"/>
                <a:cs typeface="LGNETD+VLKQTJ+MicrosoftYaHei-Bold"/>
              </a:rPr>
              <a:t>“</a:t>
            </a:r>
            <a:r>
              <a:rPr sz="2000" spc="25">
                <a:solidFill>
                  <a:srgbClr val="FFFDFD"/>
                </a:solidFill>
                <a:latin typeface="AMPHKB+MS-UIGothic"/>
                <a:cs typeface="AMPHKB+MS-UIGothic"/>
              </a:rPr>
              <a:t>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丝纰</a:t>
            </a:r>
            <a:r>
              <a:rPr sz="2000" spc="25">
                <a:solidFill>
                  <a:srgbClr val="FFFDFD"/>
                </a:solidFill>
                <a:latin typeface="AMPHKB+MS-UIGothic"/>
                <a:cs typeface="AMPHKB+MS-UIGothic"/>
              </a:rPr>
              <a:t>之</a:t>
            </a:r>
            <a:r>
              <a:rPr sz="2000">
                <a:solidFill>
                  <a:srgbClr val="FFFDFD"/>
                </a:solidFill>
                <a:latin typeface="LGNETD+VLKQTJ+MicrosoftYaHei-Bold"/>
                <a:cs typeface="LGNETD+VLKQTJ+MicrosoftYaHei-Bold"/>
              </a:rPr>
              <a:t>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用素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丝编织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丝绳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系在旌旗上，象征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着礼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AMPHKB+MS-UIGothic"/>
                <a:cs typeface="AMPHKB+MS-UIGothic"/>
              </a:rPr>
              <a:t>和德治的重要性。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篇主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485077"/>
                </a:solidFill>
                <a:latin typeface="AMPHKB+MS-UIGothic"/>
                <a:cs typeface="AMPHKB+MS-UIGothic"/>
              </a:rPr>
              <a:t>思想探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强调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礼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仪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和德治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该诗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篇通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描述旌旗和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丝绳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等礼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用品，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了礼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和德治的重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要性。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倡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导谦逊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和勤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篇中提到</a:t>
            </a:r>
            <a:r>
              <a:rPr sz="1500">
                <a:solidFill>
                  <a:srgbClr val="23283D"/>
                </a:solidFill>
                <a:latin typeface="CCWGCM+RKJROO+MicrosoftYaHei"/>
                <a:cs typeface="CCWGCM+RKJROO+MicrosoftYaHei"/>
              </a:rPr>
              <a:t>“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大夫夙退，无使君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23283D"/>
                </a:solidFill>
                <a:latin typeface="CCWGCM+RKJROO+MicrosoftYaHei"/>
                <a:cs typeface="CCWGCM+RKJROO+MicrosoftYaHei"/>
              </a:rPr>
              <a:t>”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，倡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官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要保持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谦逊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和勤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的品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体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485077"/>
                </a:solidFill>
                <a:latin typeface="AMPHKB+MS-UIGothic"/>
                <a:cs typeface="AMPHKB+MS-UIGothic"/>
              </a:rPr>
              <a:t>周人的文化特点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该诗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篇体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了周人重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礼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德治的文化特点，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于理解周代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文化具有重要意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23283D"/>
                </a:solidFill>
                <a:latin typeface="AMPHKB+MS-UIGothic"/>
                <a:cs typeface="AMPHK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https://d.book118.com/306043151030010041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AMPHKB+MS-UIGothic</vt:lpstr>
      <vt:lpstr>WFTDHV+KBMMFR+ArialMT</vt:lpstr>
      <vt:lpstr>Times New Roman</vt:lpstr>
      <vt:lpstr>SimSun</vt:lpstr>
      <vt:lpstr>LMMWKV+BWTTAV+Arial-BoldMT</vt:lpstr>
      <vt:lpstr>LGNETD+VLKQTJ+MicrosoftYaHei-Bold</vt:lpstr>
      <vt:lpstr>CCWGCM+RKJROO+MicrosoftYaHei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2024-09-07T22:29:13.164</cp:lastPrinted>
  <dcterms:created xsi:type="dcterms:W3CDTF">2024-09-07T14:29:13Z</dcterms:created>
  <dcterms:modified xsi:type="dcterms:W3CDTF">2024-09-07T14:29:14Z</dcterms:modified>
</cp:coreProperties>
</file>