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B62A34C3-64D4-4CB0-A5FC-EDE911877E0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FBFF873-68B4-4B76-9C39-6AE922BB848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855659FF-7161-41C1-90AE-E1D9CA6B356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3F44E8FB-9A2C-4636-9C96-8EB190D4867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FBC0B783-A68F-4E09-915D-3F119483108C}"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768046A8-03C6-4C43-B776-89C31C951F67}"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6A87E258-DAB5-4EFC-BCD9-62E45E1BE83C}"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8C3C72C-3E17-455C-A089-080F19501C5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DEF3EC0-3589-494F-A44C-CAD7DB1547F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83F648C-FCAC-4E2B-8A4D-263AEACFAB9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2DBAFB4-B8D3-4E9E-91F2-4A7A450DDA8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0604501422301005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464373" y="453466"/>
            <a:ext cx="11263254" cy="5951068"/>
          </a:xfrm>
          <a:prstGeom prst="roundRect">
            <a:avLst>
              <a:gd name="adj" fmla="val 12500"/>
            </a:avLst>
          </a:prstGeom>
          <a:solidFill>
            <a:srgbClr val="FFFFFF">
              <a:alpha val="100000"/>
            </a:srgbClr>
          </a:solidFill>
          <a:ln w="47625">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pic>
        <p:nvPicPr>
          <p:cNvPr id="3" name="Picture 3"/>
          <p:cNvPicPr>
            <a:picLocks noChangeAspect="1"/>
          </p:cNvPicPr>
          <p:nvPr/>
        </p:nvPicPr>
        <p:blipFill>
          <a:blip r:embed="rId2"/>
          <a:srcRect l="6034" t="20497" r="7759" b="17391"/>
          <a:stretch>
            <a:fillRect/>
          </a:stretch>
        </p:blipFill>
        <p:spPr>
          <a:xfrm>
            <a:off x="5993587" y="2318682"/>
            <a:ext cx="5414600" cy="3886633"/>
          </a:xfrm>
          <a:prstGeom prst="rect">
            <a:avLst/>
          </a:prstGeom>
        </p:spPr>
      </p:pic>
      <p:sp>
        <p:nvSpPr>
          <p:cNvPr id="4" name="TextBox 4"/>
          <p:cNvSpPr txBox="1"/>
          <p:nvPr/>
        </p:nvSpPr>
        <p:spPr>
          <a:xfrm>
            <a:off x="1097280" y="886781"/>
            <a:ext cx="6679287"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lt1">
                    <a:alpha val="100000"/>
                  </a:schemeClr>
                </a:solidFill>
                <a:latin typeface="Microsoft Yahei"/>
                <a:ea typeface="Microsoft Yahei"/>
                <a:cs typeface="Microsoft Yahei"/>
              </a:rPr>
              <a:t>财务管理制度与行业政策的衔接与协同</a:t>
            </a:r>
          </a:p>
        </p:txBody>
      </p:sp>
      <p:sp>
        <p:nvSpPr>
          <p:cNvPr id="5" name="TextBox 5"/>
          <p:cNvSpPr txBox="1"/>
          <p:nvPr/>
        </p:nvSpPr>
        <p:spPr>
          <a:xfrm>
            <a:off x="1587563" y="4998040"/>
            <a:ext cx="6965395"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endParaRPr lang="en-US" sz="2025">
              <a:solidFill>
                <a:schemeClr val="lt1">
                  <a:alpha val="100000"/>
                </a:schemeClr>
              </a:solidFill>
              <a:latin typeface="Microsoft Yahei"/>
              <a:ea typeface="Microsoft Yahei"/>
              <a:cs typeface="Microsoft Yahei"/>
            </a:endParaRPr>
          </a:p>
        </p:txBody>
      </p:sp>
      <p:sp>
        <p:nvSpPr>
          <p:cNvPr id="6" name="AutoShape 6"/>
          <p:cNvSpPr/>
          <p:nvPr/>
        </p:nvSpPr>
        <p:spPr>
          <a:xfrm>
            <a:off x="1221803" y="5065668"/>
            <a:ext cx="365760" cy="365760"/>
          </a:xfrm>
          <a:prstGeom prst="donut">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1587563" y="4455626"/>
            <a:ext cx="6965395"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lt1">
                    <a:alpha val="100000"/>
                  </a:schemeClr>
                </a:solidFill>
                <a:latin typeface="Microsoft Yahei"/>
                <a:ea typeface="Microsoft Yahei"/>
                <a:cs typeface="Microsoft Yahei"/>
              </a:rPr>
              <a:t>汇报人：</a:t>
            </a:r>
          </a:p>
        </p:txBody>
      </p:sp>
      <p:sp>
        <p:nvSpPr>
          <p:cNvPr id="8" name="AutoShape 8"/>
          <p:cNvSpPr/>
          <p:nvPr/>
        </p:nvSpPr>
        <p:spPr>
          <a:xfrm>
            <a:off x="1221803" y="4523253"/>
            <a:ext cx="365760" cy="365760"/>
          </a:xfrm>
          <a:prstGeom prst="donut">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50963"/>
            <a:ext cx="2181249" cy="695773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rot="5400000">
            <a:off x="-2669843" y="1842943"/>
            <a:ext cx="8139131" cy="3872103"/>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12300">
                <a:solidFill>
                  <a:srgbClr val="FFFFFF">
                    <a:alpha val="46000"/>
                  </a:srgbClr>
                </a:solidFill>
                <a:latin typeface="Microsoft Yahei"/>
                <a:ea typeface="Microsoft Yahei"/>
                <a:cs typeface="Microsoft Yahei"/>
              </a:rPr>
              <a:t>contents</a:t>
            </a:r>
          </a:p>
        </p:txBody>
      </p:sp>
      <p:sp>
        <p:nvSpPr>
          <p:cNvPr id="4" name="TextBox 4"/>
          <p:cNvSpPr txBox="1"/>
          <p:nvPr/>
        </p:nvSpPr>
        <p:spPr>
          <a:xfrm>
            <a:off x="2181249" y="2574463"/>
            <a:ext cx="362699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9225" b="1">
                <a:solidFill>
                  <a:schemeClr val="accent1">
                    <a:alpha val="100000"/>
                  </a:schemeClr>
                </a:solidFill>
                <a:latin typeface="Microsoft Yahei"/>
                <a:ea typeface="Microsoft Yahei"/>
                <a:cs typeface="Microsoft Yahei"/>
              </a:rPr>
              <a:t>目录</a:t>
            </a:r>
          </a:p>
        </p:txBody>
      </p:sp>
      <p:sp>
        <p:nvSpPr>
          <p:cNvPr id="5" name="TextBox 5"/>
          <p:cNvSpPr txBox="1"/>
          <p:nvPr/>
        </p:nvSpPr>
        <p:spPr>
          <a:xfrm>
            <a:off x="6376199" y="1111423"/>
            <a:ext cx="5391267" cy="4819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财务管理制度概述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行业政策概述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财务管理制度与行业政策的衔接</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财务管理制度与行业政策的协同</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财务管理制度与行业政策衔接与协同的挑战与解决方案</a:t>
            </a:r>
          </a:p>
        </p:txBody>
      </p:sp>
      <p:cxnSp>
        <p:nvCxnSpPr>
          <p:cNvPr id="6" name="Connector 6"/>
          <p:cNvCxnSpPr/>
          <p:nvPr/>
        </p:nvCxnSpPr>
        <p:spPr>
          <a:xfrm flipH="1">
            <a:off x="5999076" y="1410844"/>
            <a:ext cx="0" cy="4034118"/>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97280" y="4506593"/>
            <a:ext cx="8576967"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1">
                    <a:lumMod val="60000"/>
                    <a:lumOff val="40000"/>
                    <a:alpha val="25000"/>
                  </a:schemeClr>
                </a:solidFill>
                <a:latin typeface="Microsoft Yahei"/>
                <a:ea typeface="Microsoft Yahei"/>
                <a:cs typeface="Microsoft Yahei"/>
              </a:rPr>
              <a:t>CHAPTER</a:t>
            </a:r>
          </a:p>
        </p:txBody>
      </p:sp>
      <p:sp>
        <p:nvSpPr>
          <p:cNvPr id="3" name="TextBox 3"/>
          <p:cNvSpPr txBox="1"/>
          <p:nvPr/>
        </p:nvSpPr>
        <p:spPr>
          <a:xfrm>
            <a:off x="1097280" y="2312972"/>
            <a:ext cx="5146550"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b="1">
                <a:solidFill>
                  <a:schemeClr val="lt1">
                    <a:alpha val="100000"/>
                  </a:schemeClr>
                </a:solidFill>
                <a:latin typeface="Microsoft Yahei"/>
                <a:ea typeface="Microsoft Yahei"/>
                <a:cs typeface="Microsoft Yahei"/>
              </a:rPr>
              <a:t>财务管理制度概述</a:t>
            </a:r>
          </a:p>
        </p:txBody>
      </p:sp>
      <p:sp>
        <p:nvSpPr>
          <p:cNvPr id="4" name="TextBox 4"/>
          <p:cNvSpPr txBox="1"/>
          <p:nvPr/>
        </p:nvSpPr>
        <p:spPr>
          <a:xfrm>
            <a:off x="1097280" y="732965"/>
            <a:ext cx="8329129"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chemeClr val="lt1">
                    <a:alpha val="100000"/>
                  </a:scheme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定义与特点</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定义</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财务管理制度是企业或组织内部用于规范财务管理活动的规章和准则，包括财务核算、财务报告、财务分析等方面的规定。</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特点</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财务管理制度具有规范性、系统性、严谨性和适应性等特点，旨在确保企业或组织的财务管理活动合法、合规、高效地进行。</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保障企业资产安全</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通过规范财务管理活动，防止资产流失和舞弊行为的发生，确保企业资产的安全和完整。</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提高财务管理效率</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财务管理制度能够明确各项财务管理活动的流程和责任，提高财务管理工作的效率和质量。</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促进企业战略发展</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有效的财务管理制度能够帮助企业合理配置资源，优化财务结构，降低财务风险，从而更好地实现战略发展目标。</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财务管理制度的重要性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5012267" y="3720618"/>
            <a:ext cx="2167467" cy="2120348"/>
          </a:xfrm>
          <a:custGeom>
            <a:rect l="l" t="t" r="r" b="b"/>
            <a:pathLst>
              <a:path w="1905000" h="1905000">
                <a:moveTo>
                  <a:pt x="0" y="0"/>
                </a:moveTo>
                <a:lnTo>
                  <a:pt x="952500" y="1647825"/>
                </a:lnTo>
                <a:lnTo>
                  <a:pt x="1905000" y="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249697"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776918"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012267" y="171109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5743787" y="3022600"/>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rot="7259206">
            <a:off x="6589098" y="4674355"/>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7221168">
            <a:off x="4910864" y="4658432"/>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6818377" y="3284051"/>
            <a:ext cx="4107349"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0" name="AutoShape 10"/>
          <p:cNvSpPr/>
          <p:nvPr/>
        </p:nvSpPr>
        <p:spPr>
          <a:xfrm>
            <a:off x="10897278" y="3216317"/>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6996324" y="1208023"/>
            <a:ext cx="3900955"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发展阶段</a:t>
            </a:r>
          </a:p>
        </p:txBody>
      </p:sp>
      <p:sp>
        <p:nvSpPr>
          <p:cNvPr id="12" name="TextBox 12"/>
          <p:cNvSpPr txBox="1"/>
          <p:nvPr/>
        </p:nvSpPr>
        <p:spPr>
          <a:xfrm>
            <a:off x="6996324" y="2047219"/>
            <a:ext cx="405267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随着企业规模和业务范围的扩大，财务管理制度逐渐向精细化、专业化和系统化方向发展。</a:t>
            </a:r>
          </a:p>
        </p:txBody>
      </p:sp>
      <p:sp>
        <p:nvSpPr>
          <p:cNvPr id="13" name="TextBox 13"/>
          <p:cNvSpPr txBox="1"/>
          <p:nvPr/>
        </p:nvSpPr>
        <p:spPr>
          <a:xfrm>
            <a:off x="8129334" y="3502152"/>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现代阶段</a:t>
            </a:r>
          </a:p>
        </p:txBody>
      </p:sp>
      <p:sp>
        <p:nvSpPr>
          <p:cNvPr id="14" name="TextBox 14"/>
          <p:cNvSpPr txBox="1"/>
          <p:nvPr/>
        </p:nvSpPr>
        <p:spPr>
          <a:xfrm>
            <a:off x="8141526" y="4429391"/>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现代的财务管理制度更加注重战略导向、风险控制和价值创造等方面，以适应复杂多变的市场环境和企业战略需求。</a:t>
            </a:r>
          </a:p>
        </p:txBody>
      </p:sp>
      <p:cxnSp>
        <p:nvCxnSpPr>
          <p:cNvPr id="15" name="Connector 15"/>
          <p:cNvCxnSpPr/>
          <p:nvPr/>
        </p:nvCxnSpPr>
        <p:spPr>
          <a:xfrm>
            <a:off x="7345623" y="5627624"/>
            <a:ext cx="4107349"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6" name="AutoShape 16"/>
          <p:cNvSpPr/>
          <p:nvPr/>
        </p:nvSpPr>
        <p:spPr>
          <a:xfrm>
            <a:off x="11424524" y="5559891"/>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904945" y="4589949"/>
            <a:ext cx="3793067"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8" name="AutoShape 18"/>
          <p:cNvSpPr/>
          <p:nvPr/>
        </p:nvSpPr>
        <p:spPr>
          <a:xfrm>
            <a:off x="904945" y="4510024"/>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869006" y="2296376"/>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早期阶段</a:t>
            </a:r>
          </a:p>
        </p:txBody>
      </p:sp>
      <p:sp>
        <p:nvSpPr>
          <p:cNvPr id="20" name="TextBox 20"/>
          <p:cNvSpPr txBox="1"/>
          <p:nvPr/>
        </p:nvSpPr>
        <p:spPr>
          <a:xfrm>
            <a:off x="869006" y="3223615"/>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早期的财务管理制度主要关注财务核算和报告，以规范日常财务管理活动为主。</a:t>
            </a:r>
          </a:p>
        </p:txBody>
      </p:sp>
      <p:sp>
        <p:nvSpPr>
          <p:cNvPr id="21" name="Freeform 21"/>
          <p:cNvSpPr/>
          <p:nvPr/>
        </p:nvSpPr>
        <p:spPr>
          <a:xfrm>
            <a:off x="5786411" y="3999944"/>
            <a:ext cx="661803" cy="661803"/>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财务管理制度的历史与发展</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97280" y="4506593"/>
            <a:ext cx="8576967"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1">
                    <a:lumMod val="60000"/>
                    <a:lumOff val="40000"/>
                    <a:alpha val="25000"/>
                  </a:schemeClr>
                </a:solidFill>
                <a:latin typeface="Microsoft Yahei"/>
                <a:ea typeface="Microsoft Yahei"/>
                <a:cs typeface="Microsoft Yahei"/>
              </a:rPr>
              <a:t>CHAPTER</a:t>
            </a:r>
          </a:p>
        </p:txBody>
      </p:sp>
      <p:sp>
        <p:nvSpPr>
          <p:cNvPr id="3" name="TextBox 3"/>
          <p:cNvSpPr txBox="1"/>
          <p:nvPr/>
        </p:nvSpPr>
        <p:spPr>
          <a:xfrm>
            <a:off x="1097280" y="2312972"/>
            <a:ext cx="5146550"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b="1">
                <a:solidFill>
                  <a:schemeClr val="lt1">
                    <a:alpha val="100000"/>
                  </a:schemeClr>
                </a:solidFill>
                <a:latin typeface="Microsoft Yahei"/>
                <a:ea typeface="Microsoft Yahei"/>
                <a:cs typeface="Microsoft Yahei"/>
              </a:rPr>
              <a:t>行业政策概述</a:t>
            </a:r>
          </a:p>
        </p:txBody>
      </p:sp>
      <p:sp>
        <p:nvSpPr>
          <p:cNvPr id="4" name="TextBox 4"/>
          <p:cNvSpPr txBox="1"/>
          <p:nvPr/>
        </p:nvSpPr>
        <p:spPr>
          <a:xfrm>
            <a:off x="1097280" y="732965"/>
            <a:ext cx="8329129"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chemeClr val="lt1">
                    <a:alpha val="100000"/>
                  </a:schemeClr>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6566" b="16566"/>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行业政策是国家或地方政府为了规范和引导某一行业的发展而制定的法规、规定和指导意见。</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具有针对性、指导性和约束性，旨在促进行业健康发展、维护市场秩序、保护消费者权益。</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定义与特点</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特点</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定义</a:t>
            </a:r>
            <a:endParaRPr lang="en-US" sz="1100"/>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通过制定行业政策，规范市场主体的经营行为，防止不正当竞争和违法行为。</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规范市场行为</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3792" r="1379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引导行业发展</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3792" r="13792"/>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保障公共利益</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2125" r="12125"/>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通过行业政策引导行业发展方向，推动产业结构调整和转型升级。</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行业政策的制定和实施有利于保障公共利益，维护消费者权益和社会稳定。</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行业政策的重要性</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flipV="1">
            <a:off x="5226940" y="2711199"/>
            <a:ext cx="869059" cy="556467"/>
          </a:xfrm>
          <a:prstGeom prst="line">
            <a:avLst/>
          </a:prstGeom>
          <a:ln w="19050">
            <a:solidFill>
              <a:schemeClr val="accent2"/>
            </a:solidFill>
            <a:prstDash val="solid"/>
          </a:ln>
        </p:spPr>
        <p:style>
          <a:lnRef idx="0">
            <a:schemeClr val="accent2"/>
          </a:lnRef>
          <a:fillRef idx="1">
            <a:schemeClr val="accent2"/>
          </a:fillRef>
          <a:effectRef idx="0">
            <a:schemeClr val="accent2"/>
          </a:effectRef>
          <a:fontRef idx="minor">
            <a:schemeClr val="lt1"/>
          </a:fontRef>
        </p:style>
      </p:cxnSp>
      <p:cxnSp>
        <p:nvCxnSpPr>
          <p:cNvPr id="3" name="Connector 3"/>
          <p:cNvCxnSpPr/>
          <p:nvPr/>
        </p:nvCxnSpPr>
        <p:spPr>
          <a:xfrm flipH="1">
            <a:off x="6085799" y="2787060"/>
            <a:ext cx="787048" cy="457877"/>
          </a:xfrm>
          <a:prstGeom prst="line">
            <a:avLst/>
          </a:prstGeom>
          <a:ln w="19050">
            <a:solidFill>
              <a:schemeClr val="accent2"/>
            </a:solidFill>
            <a:prstDash val="solid"/>
          </a:ln>
        </p:spPr>
        <p:style>
          <a:lnRef idx="0">
            <a:schemeClr val="accent2"/>
          </a:lnRef>
          <a:fillRef idx="1">
            <a:schemeClr val="accent2"/>
          </a:fillRef>
          <a:effectRef idx="0">
            <a:schemeClr val="accent2"/>
          </a:effectRef>
          <a:fontRef idx="minor">
            <a:schemeClr val="lt1"/>
          </a:fontRef>
        </p:style>
      </p:cxnSp>
      <p:cxnSp>
        <p:nvCxnSpPr>
          <p:cNvPr id="4" name="Connector 4"/>
          <p:cNvCxnSpPr/>
          <p:nvPr/>
        </p:nvCxnSpPr>
        <p:spPr>
          <a:xfrm flipH="1" flipV="1">
            <a:off x="6096000" y="3252176"/>
            <a:ext cx="0" cy="1146048"/>
          </a:xfrm>
          <a:prstGeom prst="line">
            <a:avLst/>
          </a:prstGeom>
          <a:ln w="1905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5" name="AutoShape 5"/>
          <p:cNvSpPr/>
          <p:nvPr/>
        </p:nvSpPr>
        <p:spPr>
          <a:xfrm>
            <a:off x="654974" y="1746676"/>
            <a:ext cx="4692565" cy="1777323"/>
          </a:xfrm>
          <a:prstGeom prst="snip1Rect">
            <a:avLst>
              <a:gd name="adj" fmla="val 25816"/>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897941" y="2525610"/>
            <a:ext cx="419981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从新中国成立至今，各行业政策的发展历程和重要事件。</a:t>
            </a:r>
          </a:p>
        </p:txBody>
      </p:sp>
      <p:sp>
        <p:nvSpPr>
          <p:cNvPr id="7" name="TextBox 7"/>
          <p:cNvSpPr txBox="1"/>
          <p:nvPr/>
        </p:nvSpPr>
        <p:spPr>
          <a:xfrm>
            <a:off x="897941" y="1951443"/>
            <a:ext cx="3851172"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历史回顾</a:t>
            </a:r>
          </a:p>
        </p:txBody>
      </p:sp>
      <p:sp>
        <p:nvSpPr>
          <p:cNvPr id="8" name="AutoShape 8"/>
          <p:cNvSpPr/>
          <p:nvPr/>
        </p:nvSpPr>
        <p:spPr>
          <a:xfrm>
            <a:off x="5575257" y="2695566"/>
            <a:ext cx="1041485" cy="1064453"/>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692637" y="2815534"/>
            <a:ext cx="806727" cy="82451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10800000">
            <a:off x="5065769" y="1746676"/>
            <a:ext cx="281771" cy="281771"/>
          </a:xfrm>
          <a:prstGeom prst="r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62010" y="1746676"/>
            <a:ext cx="4692565" cy="1777323"/>
          </a:xfrm>
          <a:prstGeom prst="snip1Rect">
            <a:avLst>
              <a:gd name="adj" fmla="val 2581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rot="10800000">
            <a:off x="11272804" y="1746676"/>
            <a:ext cx="281771" cy="281771"/>
          </a:xfrm>
          <a:prstGeom prst="r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2304288" y="4201903"/>
            <a:ext cx="7583424" cy="1744811"/>
          </a:xfrm>
          <a:prstGeom prst="snip1Rect">
            <a:avLst>
              <a:gd name="adj" fmla="val 25374"/>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rot="10800000">
            <a:off x="9605942" y="4201903"/>
            <a:ext cx="281771" cy="281771"/>
          </a:xfrm>
          <a:prstGeom prst="rtTriangle">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7096195" y="2525610"/>
            <a:ext cx="419981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分析当前和未来行业政策的发展趋势，如数字化、绿色发展、创新驱动等。</a:t>
            </a:r>
          </a:p>
        </p:txBody>
      </p:sp>
      <p:sp>
        <p:nvSpPr>
          <p:cNvPr id="16" name="TextBox 16"/>
          <p:cNvSpPr txBox="1"/>
          <p:nvPr/>
        </p:nvSpPr>
        <p:spPr>
          <a:xfrm>
            <a:off x="7096195" y="1966682"/>
            <a:ext cx="3948708"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发展趋势</a:t>
            </a:r>
          </a:p>
        </p:txBody>
      </p:sp>
      <p:sp>
        <p:nvSpPr>
          <p:cNvPr id="17" name="TextBox 17"/>
          <p:cNvSpPr txBox="1"/>
          <p:nvPr/>
        </p:nvSpPr>
        <p:spPr>
          <a:xfrm>
            <a:off x="2571608" y="4965724"/>
            <a:ext cx="68766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探讨行业政策对企业财务管理制度的影响和挑战。</a:t>
            </a:r>
          </a:p>
        </p:txBody>
      </p:sp>
      <p:sp>
        <p:nvSpPr>
          <p:cNvPr id="18" name="TextBox 18"/>
          <p:cNvSpPr txBox="1"/>
          <p:nvPr/>
        </p:nvSpPr>
        <p:spPr>
          <a:xfrm>
            <a:off x="2571608" y="4415940"/>
            <a:ext cx="4371364"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政策影响</a:t>
            </a:r>
          </a:p>
        </p:txBody>
      </p:sp>
      <p:sp>
        <p:nvSpPr>
          <p:cNvPr id="19" name="Freeform 19"/>
          <p:cNvSpPr/>
          <p:nvPr/>
        </p:nvSpPr>
        <p:spPr>
          <a:xfrm>
            <a:off x="5885368" y="3029673"/>
            <a:ext cx="396240" cy="420624"/>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行业政策的历史与发展</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97280" y="4506593"/>
            <a:ext cx="8576967"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1">
                    <a:lumMod val="60000"/>
                    <a:lumOff val="40000"/>
                    <a:alpha val="25000"/>
                  </a:schemeClr>
                </a:solidFill>
                <a:latin typeface="Microsoft Yahei"/>
                <a:ea typeface="Microsoft Yahei"/>
                <a:cs typeface="Microsoft Yahei"/>
              </a:rPr>
              <a:t>CHAPTER</a:t>
            </a:r>
          </a:p>
        </p:txBody>
      </p:sp>
      <p:sp>
        <p:nvSpPr>
          <p:cNvPr id="3" name="TextBox 3"/>
          <p:cNvSpPr txBox="1"/>
          <p:nvPr/>
        </p:nvSpPr>
        <p:spPr>
          <a:xfrm>
            <a:off x="1097280" y="2312972"/>
            <a:ext cx="5146550"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b="1">
                <a:solidFill>
                  <a:schemeClr val="lt1">
                    <a:alpha val="100000"/>
                  </a:schemeClr>
                </a:solidFill>
                <a:latin typeface="Microsoft Yahei"/>
                <a:ea typeface="Microsoft Yahei"/>
                <a:cs typeface="Microsoft Yahei"/>
              </a:rPr>
              <a:t>财务管理制度与行业政策的衔接</a:t>
            </a:r>
          </a:p>
        </p:txBody>
      </p:sp>
      <p:sp>
        <p:nvSpPr>
          <p:cNvPr id="4" name="TextBox 4"/>
          <p:cNvSpPr txBox="1"/>
          <p:nvPr/>
        </p:nvSpPr>
        <p:spPr>
          <a:xfrm>
            <a:off x="1097280" y="732965"/>
            <a:ext cx="8329129"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chemeClr val="lt1">
                    <a:alpha val="100000"/>
                  </a:schemeClr>
                </a:solidFill>
                <a:latin typeface="Microsoft Yahei"/>
                <a:ea typeface="Microsoft Yahei"/>
                <a:cs typeface="Microsoft Yahei"/>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https://d.book118.com/306045014223010051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83502"/>
      </a:lt1>
      <a:dk2>
        <a:srgbClr val="E7FFE3"/>
      </a:dk2>
      <a:lt2>
        <a:srgbClr val="000000"/>
      </a:lt2>
      <a:accent1>
        <a:srgbClr val="45AE37"/>
      </a:accent1>
      <a:accent2>
        <a:srgbClr val="38B526"/>
      </a:accent2>
      <a:accent3>
        <a:srgbClr val="007D49"/>
      </a:accent3>
      <a:accent4>
        <a:srgbClr val="90DA33"/>
      </a:accent4>
      <a:accent5>
        <a:srgbClr val="CBED6A"/>
      </a:accent5>
      <a:accent6>
        <a:srgbClr val="FF9CEA"/>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60</Paragraphs>
  <Slides>12</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12</vt:i4>
      </vt:variant>
    </vt:vector>
  </HeadingPairs>
  <TitlesOfParts>
    <vt:vector baseType="lpstr" size="16">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2024-09-17T21:32:38.383</cp:lastPrinted>
  <dcterms:created xsi:type="dcterms:W3CDTF">2024-09-17T13:32:38Z</dcterms:created>
  <dcterms:modified xsi:type="dcterms:W3CDTF">2024-09-17T13:32:40Z</dcterms:modified>
</cp:coreProperties>
</file>