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WLRQNS+WKOLSO+Arial-BoldMT"/>
      <p:regular r:id="rId19"/>
    </p:embeddedFont>
    <p:embeddedFont>
      <p:font typeface="PBGENF+MS-UIGothic"/>
      <p:regular r:id="rId20"/>
    </p:embeddedFont>
    <p:embeddedFont>
      <p:font typeface="JFQHLP+LRSPNH+ArialMT"/>
      <p:regular r:id="rId21"/>
    </p:embeddedFont>
    <p:embeddedFont>
      <p:font typeface="FCOHHA+MJBUNV+MicrosoftYaHei-Bold"/>
      <p:regular r:id="rId22"/>
    </p:embeddedFont>
    <p:embeddedFont>
      <p:font typeface="JENHWB+RAOSKA+MicrosoftYaHei"/>
      <p:regular r:id="rId23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font" Target="fonts/font5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00E9B3-E15F-4B32-9EE9-149C024755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2CF0C-4BD2-483A-8253-843E36BECA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367222-48CE-4B04-9312-FA4EE59C8C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F6FF6F-F2E9-47AB-BAA6-DCA28B6D3C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0996605-BCBE-455E-A527-BCFA2E92F7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897741-5010-4DCA-B693-8C0EF97B3A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07426C6-C3CB-4BD2-BA4E-A4005DD375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883D7F-3436-4C3B-B423-85CE9691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7327A93-E06C-4AF4-9382-B0E348B7DC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984866-2CF4-44E6-B7AE-C30BAF7530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463C23-377C-43A0-B537-12281DC25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6050100022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31850" y="1804824"/>
            <a:ext cx="4030910" cy="35328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081144" marR="0">
              <a:lnSpc>
                <a:spcPts val="5366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WLRQNS+WKOLSO+Arial-BoldMT"/>
                <a:cs typeface="WLRQNS+WKOLSO+Arial-BoldMT"/>
              </a:rPr>
              <a:t>——</a:t>
            </a:r>
            <a:r>
              <a:rPr sz="5150">
                <a:solidFill>
                  <a:srgbClr val="0084FF"/>
                </a:solidFill>
                <a:latin typeface="PBGENF+MS-UIGothic"/>
                <a:cs typeface="PBGENF+MS-UIGothic"/>
              </a:rPr>
              <a:t> 加</a:t>
            </a:r>
          </a:p>
          <a:p>
            <a:pPr marL="0" marR="0">
              <a:lnSpc>
                <a:spcPts val="5150"/>
              </a:lnSpc>
              <a:spcBef>
                <a:spcPts val="2343"/>
              </a:spcBef>
              <a:spcAft>
                <a:spcPct val="0"/>
              </a:spcAft>
            </a:pPr>
            <a:r>
              <a:rPr sz="5150" spc="25">
                <a:solidFill>
                  <a:srgbClr val="0084FF"/>
                </a:solidFill>
                <a:latin typeface="PBGENF+MS-UIGothic"/>
                <a:cs typeface="PBGENF+MS-UIGothic"/>
              </a:rPr>
              <a:t>和冷却的</a:t>
            </a:r>
          </a:p>
          <a:p>
            <a:pPr marL="0" marR="0">
              <a:lnSpc>
                <a:spcPts val="5150"/>
              </a:lnSpc>
              <a:spcBef>
                <a:spcPts val="2249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PBGENF+MS-UIGothic"/>
                <a:cs typeface="PBGENF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943290"/>
            <a:ext cx="2795139" cy="7838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FQHLP+LRSPNH+ArialMT"/>
                <a:cs typeface="JFQHLP+LRSPN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钢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理概述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491930"/>
            <a:ext cx="4089341" cy="29781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FQHLP+LRSPNH+ArialMT"/>
                <a:cs typeface="JFQHLP+LRSPN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钢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的加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热组织变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化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FQHLP+LRSPNH+ArialMT"/>
                <a:cs typeface="JFQHLP+LRSPN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钢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的冷却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组织转变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FQHLP+LRSPNH+ArialMT"/>
                <a:cs typeface="JFQHLP+LRSPN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理工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艺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与效果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FQHLP+LRSPNH+ArialMT"/>
                <a:cs typeface="JFQHLP+LRSPN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理缺陷与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防措施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0084FF"/>
                </a:solidFill>
                <a:latin typeface="JFQHLP+LRSPNH+ArialMT"/>
                <a:cs typeface="JFQHLP+LRSPNH+ArialMT"/>
              </a:rPr>
              <a:t>•</a:t>
            </a:r>
            <a:r>
              <a:rPr sz="2450" spc="128">
                <a:solidFill>
                  <a:srgbClr val="0084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理的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用与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0084FF"/>
                </a:solidFill>
                <a:latin typeface="PBGENF+MS-UIGothic"/>
                <a:cs typeface="PBGENF+MS-UIGothic"/>
              </a:rPr>
              <a:t>展</a:t>
            </a:r>
            <a:r>
              <a:rPr sz="2400">
                <a:solidFill>
                  <a:srgbClr val="0084FF"/>
                </a:solidFill>
                <a:latin typeface="SimSun"/>
                <a:cs typeface="SimSun"/>
              </a:rPr>
              <a:t>趋势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PBGENF+MS-UIGothic"/>
                <a:cs typeface="PBGENF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B4BBF2"/>
                </a:solidFill>
                <a:latin typeface="FCOHHA+MJBUNV+MicrosoftYaHei-Bold"/>
                <a:cs typeface="FCOHHA+MJBUNV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16351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>
                <a:solidFill>
                  <a:srgbClr val="0084FF"/>
                </a:solidFill>
                <a:latin typeface="PBGENF+MS-UIGothic"/>
                <a:cs typeface="PBGENF+MS-UIGothic"/>
              </a:rPr>
              <a:t>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WLRQNS+WKOLSO+Arial-BoldMT"/>
                <a:cs typeface="WLRQNS+WKOLSO+Arial-BoldMT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理定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与目的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443719" y="200405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1550" spc="25">
                <a:solidFill>
                  <a:srgbClr val="0084FF"/>
                </a:solidFill>
                <a:latin typeface="PBGENF+MS-UIGothic"/>
                <a:cs typeface="PBGENF+MS-UIGothic"/>
              </a:rPr>
              <a:t>理定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理是通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和冷却金属，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其内部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组织结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构，以达到改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善其机械性能的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443719" y="4147815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1550" spc="25">
                <a:solidFill>
                  <a:srgbClr val="0084FF"/>
                </a:solidFill>
                <a:latin typeface="PBGENF+MS-UIGothic"/>
                <a:cs typeface="PBGENF+MS-UIGothic"/>
              </a:rPr>
              <a:t>理目的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理的主要目的是提高金属材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料的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度、硬度、耐磨性、耐腐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蚀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性等机械性能，以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足各种工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用的需求。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理的重要性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COHHA+MJBUNV+MicrosoftYaHei-Bold"/>
                <a:cs typeface="FCOHHA+MJBUNV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COHHA+MJBUNV+MicrosoftYaHei-Bold"/>
                <a:cs typeface="FCOHHA+MJBUNV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FCOHHA+MJBUNV+MicrosoftYaHei-Bold"/>
                <a:cs typeface="FCOHHA+MJBUNV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0084FF"/>
                </a:solidFill>
                <a:latin typeface="PBGENF+MS-UIGothic"/>
                <a:cs typeface="PBGENF+MS-UIGothic"/>
              </a:rPr>
              <a:t>提高机械性能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PBGENF+MS-UIGothic"/>
                <a:cs typeface="PBGENF+MS-UIGothic"/>
              </a:rPr>
              <a:t>延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长</a:t>
            </a:r>
            <a:r>
              <a:rPr sz="2000" spc="25">
                <a:solidFill>
                  <a:srgbClr val="0084FF"/>
                </a:solidFill>
                <a:latin typeface="PBGENF+MS-UIGothic"/>
                <a:cs typeface="PBGENF+MS-UIGothic"/>
              </a:rPr>
              <a:t>使用寿命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0084FF"/>
                </a:solidFill>
                <a:latin typeface="PBGENF+MS-UIGothic"/>
                <a:cs typeface="PBGENF+MS-UIGothic"/>
              </a:rPr>
              <a:t>保</a:t>
            </a:r>
            <a:r>
              <a:rPr sz="2000" spc="25">
                <a:solidFill>
                  <a:srgbClr val="0084FF"/>
                </a:solidFill>
                <a:latin typeface="SimSun"/>
                <a:cs typeface="SimSun"/>
              </a:rPr>
              <a:t>证</a:t>
            </a:r>
            <a:r>
              <a:rPr sz="2000" spc="25">
                <a:solidFill>
                  <a:srgbClr val="0084FF"/>
                </a:solidFill>
                <a:latin typeface="PBGENF+MS-UIGothic"/>
                <a:cs typeface="PBGENF+MS-UIGothic"/>
              </a:rPr>
              <a:t>安全可靠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理，可以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著提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高金属材料的硬度和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从而提高其耐磨、耐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和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抗疲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劳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等性能。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有效的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理，可以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显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著提高金属材料的使用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寿命，减少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修和更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换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频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率，降低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成本。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336229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许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多关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键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工程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用中，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如航空航天、汽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、化工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等，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理是保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证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金属材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料安全可靠的重要手段。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理的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史与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396229" y="14222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古代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300">
                <a:solidFill>
                  <a:srgbClr val="0084FF"/>
                </a:solidFill>
                <a:latin typeface="PBGENF+MS-UIGothic"/>
                <a:cs typeface="PBGENF+MS-UIGothic"/>
              </a:rPr>
              <a:t>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061459" y="1521187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COHHA+MJBUNV+MicrosoftYaHei-Bold"/>
                <a:cs typeface="FCOHHA+MJBUNV+MicrosoftYaHei-Bold"/>
              </a:rPr>
              <a:t>01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396229" y="1916167"/>
            <a:ext cx="657053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早在古代，人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和冷却金属可以提高其硬度和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度。例如，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中国古代的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铸剑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艺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，就是一种早期的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956175" y="31608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现</a:t>
            </a: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代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300">
                <a:solidFill>
                  <a:srgbClr val="0084FF"/>
                </a:solidFill>
                <a:latin typeface="PBGENF+MS-UIGothic"/>
                <a:cs typeface="PBGENF+MS-UIGothic"/>
              </a:rPr>
              <a:t>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651884" y="326045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COHHA+MJBUNV+MicrosoftYaHei-Bold"/>
                <a:cs typeface="FCOHHA+MJBUNV+MicrosoftYaHei-Bold"/>
              </a:rPr>
              <a:t>02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956175" y="3654797"/>
            <a:ext cx="66441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随着科技的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展，人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们对热处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理的原理和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用有了更深入的理解。各种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不断涌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，如真空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理、激光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4555490" y="489946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未来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热处</a:t>
            </a:r>
            <a:r>
              <a:rPr sz="2300">
                <a:solidFill>
                  <a:srgbClr val="0084FF"/>
                </a:solidFill>
                <a:latin typeface="PBGENF+MS-UIGothic"/>
                <a:cs typeface="PBGENF+MS-UIGothic"/>
              </a:rPr>
              <a:t>理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3287395" y="4999082"/>
            <a:ext cx="800266" cy="74251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FCOHHA+MJBUNV+MicrosoftYaHei-Bold"/>
                <a:cs typeface="FCOHHA+MJBUNV+MicrosoftYaHei-Bold"/>
              </a:rPr>
              <a:t>03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4555490" y="5394063"/>
            <a:ext cx="671772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随着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保意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的提高和能源消耗的增加，未来的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将更加注重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节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能减排和可持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展。例如，开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低能耗、低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染的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热处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理技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备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是未来的重要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展方向。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28917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2292">
                <a:solidFill>
                  <a:srgbClr val="0084FF"/>
                </a:solidFill>
                <a:latin typeface="PBGENF+MS-UIGothic"/>
                <a:cs typeface="PBGENF+MS-UIGothic"/>
              </a:rPr>
              <a:t>的加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2898810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WLRQNS+WKOLSO+Arial-BoldMT"/>
                <a:cs typeface="WLRQNS+WKOLSO+Arial-BoldMT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奥氏体化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奥氏体化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温度与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奥氏体化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动</a:t>
            </a: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力学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4098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至奥氏体温度区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约</a:t>
            </a:r>
            <a:r>
              <a:rPr sz="1500">
                <a:solidFill>
                  <a:srgbClr val="000000"/>
                </a:solidFill>
                <a:latin typeface="JENHWB+RAOSKA+MicrosoftYaHei"/>
                <a:cs typeface="JENHWB+RAOSKA+MicrosoftYaHei"/>
              </a:rPr>
              <a:t>700-900℃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），使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中的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素体和渗碳体完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转变为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奥氏体。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奥氏体化需要达到一定的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温度和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，以确保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铁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素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体和渗碳体的完全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奥氏体化的速度与温度有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关，温度越高，奥氏体化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速度越快。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奥氏体晶粒大小与控制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779270" y="170995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BGENF+MS-UIGothic"/>
                <a:cs typeface="PBGENF+MS-UIGothic"/>
              </a:rPr>
              <a:t>奥氏体晶粒大小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PBGENF+MS-UIGothic"/>
                <a:cs typeface="PBGENF+MS-UIGothic"/>
              </a:rPr>
              <a:t>合金元素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奥氏体晶粒大小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对钢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的性能有重要影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响，晶粒越小，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度和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性越高。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04480" y="2624192"/>
            <a:ext cx="36506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合金元素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奥氏体晶粒大小也有影响，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一些元素可以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化晶粒，如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锰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、硅等。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PBGENF+MS-UIGothic"/>
                <a:cs typeface="PBGENF+MS-UIGothic"/>
              </a:rPr>
              <a:t>加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2000" spc="25">
                <a:solidFill>
                  <a:srgbClr val="FFFDFD"/>
                </a:solidFill>
                <a:latin typeface="PBGENF+MS-UIGothic"/>
                <a:cs typeface="PBGENF+MS-UIGothic"/>
              </a:rPr>
              <a:t>速度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99634" y="4940038"/>
            <a:ext cx="33580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加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热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速度越快，奥氏体晶粒越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DFD"/>
                </a:solidFill>
                <a:latin typeface="PBGENF+MS-UIGothic"/>
                <a:cs typeface="PBGENF+MS-UIGothic"/>
              </a:rPr>
              <a:t>小。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奥氏体均匀化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339206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碳和合金元素的均匀化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在奥氏体化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程中，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中的碳和其他合金元素会重新分布，形成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均匀的奥氏体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温度与</a:t>
            </a:r>
            <a:r>
              <a:rPr sz="2300" spc="23">
                <a:solidFill>
                  <a:srgbClr val="0084FF"/>
                </a:solidFill>
                <a:latin typeface="SimSun"/>
                <a:cs typeface="SimSun"/>
              </a:rPr>
              <a:t>时间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奥氏体均匀化需要足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的温度和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，以确保碳和其他合金元素的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充分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扩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散。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PBGENF+MS-UIGothic"/>
                <a:cs typeface="PBGENF+MS-UIGothic"/>
              </a:rPr>
              <a:t>均匀化效果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059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奥氏体均匀化可以提高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的性能，减少成分偏析和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PBGENF+MS-UIGothic"/>
                <a:cs typeface="PBGENF+MS-UIGothic"/>
              </a:rPr>
              <a:t>不均匀性。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324984" y="2457985"/>
            <a:ext cx="2943225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-1710">
                <a:solidFill>
                  <a:srgbClr val="0084FF"/>
                </a:solidFill>
                <a:latin typeface="PBGENF+MS-UIGothic"/>
                <a:cs typeface="PBGENF+MS-UIGothic"/>
              </a:rPr>
              <a:t>的冷却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87879" y="3167415"/>
            <a:ext cx="1144581" cy="111377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594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84FF"/>
                </a:solidFill>
                <a:latin typeface="WLRQNS+WKOLSO+Arial-BoldMT"/>
                <a:cs typeface="WLRQNS+WKOLSO+Arial-BoldMT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钢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冷奥氏体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转变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6899322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冷奥氏体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是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在冷却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程中，奥氏体向其他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组织转变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程，包括珠光体、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氏体和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氏体等。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PBGENF+MS-UIGothic"/>
                <a:cs typeface="PBGEN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899322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被加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热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到奥氏体状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态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后，如果迅速冷却，奥氏体将不会完全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转变为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其他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而是保留下来。在冷却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程中，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冷奥氏体可能会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转变为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珠光体、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氏体或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氏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体等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取决于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FFFFFF"/>
                </a:solidFill>
                <a:latin typeface="PBGENF+MS-UIGothic"/>
                <a:cs typeface="PBGENF+MS-UIGothic"/>
              </a:rPr>
              <a:t>的成分、冷却速度和温度等因素。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钢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马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氏体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转变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519105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氏体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转变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在冷却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程中，奥氏体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转变为马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氏体的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PBGENF+MS-UIGothic"/>
                <a:cs typeface="PBGEN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5754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氏体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转变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是在低温下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生的，通常在淬火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程中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。当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被快速冷却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，部分奥氏体会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转变为马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氏体。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氏体是一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种硬而脆的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，具有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高的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度和硬度。通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控制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马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氏体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的数量和分布，可以改善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钢</a:t>
            </a:r>
            <a:r>
              <a:rPr sz="1350">
                <a:solidFill>
                  <a:srgbClr val="000000"/>
                </a:solidFill>
                <a:latin typeface="PBGENF+MS-UIGothic"/>
                <a:cs typeface="PBGENF+MS-UIGothic"/>
              </a:rPr>
              <a:t>的性能。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钢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贝</a:t>
            </a:r>
            <a:r>
              <a:rPr sz="3000">
                <a:solidFill>
                  <a:srgbClr val="0084FF"/>
                </a:solidFill>
                <a:latin typeface="PBGENF+MS-UIGothic"/>
                <a:cs typeface="PBGENF+MS-UIGothic"/>
              </a:rPr>
              <a:t>氏体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转变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57678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FFFFFF"/>
                </a:solidFill>
                <a:latin typeface="PBGENF+MS-UIGothic"/>
                <a:cs typeface="PBGENF+MS-UIGothic"/>
              </a:rPr>
              <a:t>氏体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FFFFFF"/>
                </a:solidFill>
                <a:latin typeface="PBGENF+MS-UIGothic"/>
                <a:cs typeface="PBGENF+MS-UIGothic"/>
              </a:rPr>
              <a:t>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FFFFFF"/>
                </a:solidFill>
                <a:latin typeface="PBGENF+MS-UIGothic"/>
                <a:cs typeface="PBGENF+MS-UIGothic"/>
              </a:rPr>
              <a:t>在冷却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BGENF+MS-UIGothic"/>
                <a:cs typeface="PBGENF+MS-UIGothic"/>
              </a:rPr>
              <a:t>程中，奥氏体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转变为贝</a:t>
            </a:r>
            <a:r>
              <a:rPr sz="1500">
                <a:solidFill>
                  <a:srgbClr val="FFFFFF"/>
                </a:solidFill>
                <a:latin typeface="PBGENF+MS-UIGothic"/>
                <a:cs typeface="PBGENF+MS-UIGothic"/>
              </a:rPr>
              <a:t>氏体的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PBGENF+MS-UIGothic"/>
                <a:cs typeface="PBGENF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84FF"/>
                </a:solidFill>
                <a:latin typeface="PBGENF+MS-UIGothic"/>
                <a:cs typeface="PBGENF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氏体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的温度范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通常比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马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氏体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转变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高，且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转变时间较长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。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氏体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具有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高的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度和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韧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性，因此在某些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用中具有重要价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。通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控制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贝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氏体的数量和分布，可以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优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化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钢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的性能，使其具有更好的</a:t>
            </a:r>
            <a:r>
              <a:rPr sz="1500">
                <a:solidFill>
                  <a:srgbClr val="004280"/>
                </a:solidFill>
                <a:latin typeface="SimSun"/>
                <a:cs typeface="SimSun"/>
              </a:rPr>
              <a:t>综</a:t>
            </a:r>
            <a:r>
              <a:rPr sz="1500">
                <a:solidFill>
                  <a:srgbClr val="004280"/>
                </a:solidFill>
                <a:latin typeface="PBGENF+MS-UIGothic"/>
                <a:cs typeface="PBGENF+MS-UIGothic"/>
              </a:rPr>
              <a:t>合机械性能。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https://d.book118.com/306050100022010103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116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5">
      <vt:lpstr>Arial</vt:lpstr>
      <vt:lpstr>Calibri</vt:lpstr>
      <vt:lpstr>WLRQNS+WKOLSO+Arial-BoldMT</vt:lpstr>
      <vt:lpstr>PBGENF+MS-UIGothic</vt:lpstr>
      <vt:lpstr>JFQHLP+LRSPNH+ArialMT</vt:lpstr>
      <vt:lpstr>Times New Roman</vt:lpstr>
      <vt:lpstr>SimSun</vt:lpstr>
      <vt:lpstr>FCOHHA+MJBUNV+MicrosoftYaHei-Bold</vt:lpstr>
      <vt:lpstr>JENHWB+RAOSKA+MicrosoftYaHei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2024-09-28T06:42:17.852</cp:lastPrinted>
  <dcterms:created xsi:type="dcterms:W3CDTF">2024-09-27T22:42:17Z</dcterms:created>
  <dcterms:modified xsi:type="dcterms:W3CDTF">2024-09-27T22:42:19Z</dcterms:modified>
</cp:coreProperties>
</file>