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E2B3C-E11F-40EE-8231-2721849D8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4473E-D409-4095-A22E-10B7A751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3A8C-B62F-4E2F-BC23-0470B025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712F4-128F-4EF4-BA01-A4CB49E39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434C6-3318-4152-AE35-FE4A5209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0B071-D1F1-4C23-AFD5-774FF9F92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C4003-5E5E-4A5F-BD74-3380A310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CD725-7593-4A0C-AAC8-B32E0AF0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92DED-56E2-4555-9CD5-FE29DDA7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30468-AF7E-46D8-82F4-F74F33CE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971DE-8A7D-43A2-BE23-06373563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4232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022314" y="2293941"/>
            <a:ext cx="8677275" cy="1497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111"/>
              </a:lnSpc>
            </a:pPr>
            <a:endParaRPr lang="Arial" altLang="Arial" sz="100"/>
          </a:p>
          <a:p>
            <a:pPr marL="3454400" indent="-3441700" algn="l" rtl="0" eaLnBrk="0">
              <a:lnSpc>
                <a:spcPct val="110000"/>
              </a:lnSpc>
            </a:pPr>
            <a:r>
              <a:rPr sz="4400" kern="0" spc="14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农业补贴机具核验的培训与能力提</a:t>
            </a:r>
            <a:r>
              <a:rPr sz="4400" kern="0" spc="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400" kern="0" spc="18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升计划</a:t>
            </a:r>
            <a:endParaRPr lang="SimHei" altLang="SimHei" sz="4400"/>
          </a:p>
        </p:txBody>
      </p:sp>
      <p:sp>
        <p:nvSpPr>
          <p:cNvPr id="6" name="textbox 6"/>
          <p:cNvSpPr/>
          <p:nvPr/>
        </p:nvSpPr>
        <p:spPr>
          <a:xfrm>
            <a:off x="4502160" y="4945238"/>
            <a:ext cx="1506219" cy="565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-90">
                <a:solidFill>
                  <a:srgbClr val="00B45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800" kern="0" spc="-150">
                <a:solidFill>
                  <a:srgbClr val="00B45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90">
                <a:solidFill>
                  <a:srgbClr val="00B4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endParaRPr lang="SimSun" altLang="SimSun" sz="1800"/>
          </a:p>
          <a:p>
            <a:pPr marL="222250" algn="l" rtl="0" eaLnBrk="0">
              <a:lnSpc>
                <a:spcPts val="2368"/>
              </a:lnSpc>
            </a:pPr>
            <a:r>
              <a:rPr sz="1800" kern="0" spc="10">
                <a:solidFill>
                  <a:srgbClr val="00B4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2023-12-07</a:t>
            </a:r>
            <a:endParaRPr lang="SimSun" altLang="SimSun" sz="18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18462" y="6115018"/>
            <a:ext cx="571455" cy="6794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293238" y="2462310"/>
            <a:ext cx="4200525" cy="272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1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·培训计划背景和目标</a:t>
            </a:r>
            <a:endParaRPr lang="SimHei" altLang="SimHei" sz="2000"/>
          </a:p>
          <a:p>
            <a:pPr marL="12700" algn="l" rtl="0" eaLnBrk="0">
              <a:lnSpc>
                <a:spcPct val="98000"/>
              </a:lnSpc>
              <a:spcBef>
                <a:spcPts val="1398"/>
              </a:spcBef>
            </a:pPr>
            <a:r>
              <a:rPr sz="2000" b="1" kern="0" spc="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·培训内容和方法</a:t>
            </a:r>
            <a:endParaRPr lang="SimHei" altLang="SimHei" sz="2000"/>
          </a:p>
          <a:p>
            <a:pPr marL="12700" algn="l" rtl="0" eaLnBrk="0">
              <a:lnSpc>
                <a:spcPct val="99000"/>
              </a:lnSpc>
              <a:spcBef>
                <a:spcPts val="1570"/>
              </a:spcBef>
            </a:pPr>
            <a:r>
              <a:rPr sz="2000" b="1" kern="0" spc="-3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·培训时间和周期</a:t>
            </a:r>
            <a:endParaRPr lang="SimHei" altLang="SimHei" sz="2000"/>
          </a:p>
          <a:p>
            <a:pPr marL="12700" algn="l" rtl="0" eaLnBrk="0">
              <a:lnSpc>
                <a:spcPct val="98000"/>
              </a:lnSpc>
              <a:spcBef>
                <a:spcPts val="1353"/>
              </a:spcBef>
            </a:pPr>
            <a:r>
              <a:rPr sz="2000" b="1" kern="0" spc="-2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·培训人员和组织</a:t>
            </a:r>
            <a:endParaRPr lang="SimHei" altLang="SimHei" sz="2000"/>
          </a:p>
          <a:p>
            <a:pPr marL="12700" algn="l" rtl="0" eaLnBrk="0">
              <a:lnSpc>
                <a:spcPct val="98000"/>
              </a:lnSpc>
              <a:spcBef>
                <a:spcPts val="1514"/>
              </a:spcBef>
            </a:pPr>
            <a:r>
              <a:rPr sz="2000" b="1" kern="0" spc="-2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·能力提升计划</a:t>
            </a:r>
            <a:endParaRPr lang="SimHei" altLang="SimHei" sz="2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1014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·培训与能力提升的效果评估和总结</a:t>
            </a:r>
            <a:endParaRPr lang="SimHei" altLang="SimHei" sz="2000"/>
          </a:p>
        </p:txBody>
      </p:sp>
      <p:sp>
        <p:nvSpPr>
          <p:cNvPr id="14" name="textbox 14"/>
          <p:cNvSpPr/>
          <p:nvPr/>
        </p:nvSpPr>
        <p:spPr>
          <a:xfrm>
            <a:off x="1903952" y="2948936"/>
            <a:ext cx="1682114" cy="1782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97"/>
              </a:lnSpc>
            </a:pPr>
            <a:endParaRPr lang="Arial" altLang="Arial" sz="100"/>
          </a:p>
          <a:p>
            <a:pPr marL="70485" algn="l" rtl="0" eaLnBrk="0">
              <a:lnSpc>
                <a:spcPct val="79000"/>
              </a:lnSpc>
            </a:pPr>
            <a:r>
              <a:rPr sz="2600" b="1" kern="0" spc="-1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26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6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64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6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28586" y="2444212"/>
            <a:ext cx="5189854" cy="1837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518"/>
              </a:lnSpc>
            </a:pPr>
            <a:endParaRPr lang="Arial" altLang="Arial" sz="100"/>
          </a:p>
          <a:p>
            <a:pPr marL="27305" algn="l" rtl="0" eaLnBrk="0">
              <a:lnSpc>
                <a:spcPct val="79000"/>
              </a:lnSpc>
            </a:pPr>
            <a:r>
              <a:rPr sz="5700" b="1" kern="0" spc="-100">
                <a:solidFill>
                  <a:srgbClr val="00AF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57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4300" b="1" kern="0" spc="19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培训计划背景和目标</a:t>
            </a:r>
            <a:endParaRPr lang="SimHei" altLang="SimHei" sz="43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24772" y="6127723"/>
            <a:ext cx="546111" cy="64775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07204" y="1873242"/>
            <a:ext cx="3302014" cy="4375184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685792" y="4522571"/>
            <a:ext cx="5702300" cy="1316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88"/>
              </a:lnSpc>
            </a:pPr>
            <a:endParaRPr lang="Arial" altLang="Arial" sz="100"/>
          </a:p>
          <a:p>
            <a:pPr marL="15875" algn="l" rtl="0" eaLnBrk="0">
              <a:lnSpc>
                <a:spcPct val="99000"/>
              </a:lnSpc>
            </a:pPr>
            <a:r>
              <a:rPr sz="2000" b="1" kern="0" spc="40">
                <a:solidFill>
                  <a:srgbClr val="00AF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培训需求产生的原因</a:t>
            </a:r>
            <a:endParaRPr lang="SimHei" altLang="SimHei" sz="2000"/>
          </a:p>
          <a:p>
            <a:pPr marL="12700" algn="l" rtl="0" eaLnBrk="0">
              <a:lnSpc>
                <a:spcPct val="88000"/>
              </a:lnSpc>
              <a:spcBef>
                <a:spcPts val="150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由于农业补贴机具核验工作涉及的专业知识和技能较为复杂，同时政策要求也</a:t>
            </a:r>
            <a:endParaRPr lang="SimHei" altLang="SimHei" sz="1300"/>
          </a:p>
          <a:p>
            <a:pPr marL="12700" algn="l" rtl="0" eaLnBrk="0">
              <a:lnSpc>
                <a:spcPct val="157000"/>
              </a:lnSpc>
              <a:spcBef>
                <a:spcPts val="20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在不断提高，因此需要对相关工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作人员进行专业培训，以提高其核验能力和水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平。</a:t>
            </a:r>
            <a:endParaRPr lang="SimHei" altLang="SimHei" sz="1300"/>
          </a:p>
        </p:txBody>
      </p:sp>
      <p:sp>
        <p:nvSpPr>
          <p:cNvPr id="28" name="textbox 28"/>
          <p:cNvSpPr/>
          <p:nvPr/>
        </p:nvSpPr>
        <p:spPr>
          <a:xfrm>
            <a:off x="762036" y="2285548"/>
            <a:ext cx="5705475" cy="986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3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农业补贴机具核验的重要性</a:t>
            </a:r>
            <a:endParaRPr lang="SimHei" altLang="SimHei" sz="2000"/>
          </a:p>
          <a:p>
            <a:pPr marL="12700" algn="l" rtl="0" eaLnBrk="0">
              <a:lnSpc>
                <a:spcPct val="88000"/>
              </a:lnSpc>
              <a:spcBef>
                <a:spcPts val="143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农业补贴机具核验是保障国家农业补贴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资金有效使用的重要环节，通过对机具</a:t>
            </a:r>
            <a:endParaRPr lang="SimHei" altLang="SimHei" sz="1300"/>
          </a:p>
          <a:p>
            <a:pPr marL="12700" algn="l" rtl="0" eaLnBrk="0">
              <a:lnSpc>
                <a:spcPts val="2399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的核实，防止虚报冒领，确保政策效益的公平性和有效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性。</a:t>
            </a:r>
            <a:endParaRPr lang="SimHei" altLang="SimHei" sz="1300"/>
          </a:p>
        </p:txBody>
      </p:sp>
      <p:sp>
        <p:nvSpPr>
          <p:cNvPr id="30" name="textbox 30"/>
          <p:cNvSpPr/>
          <p:nvPr/>
        </p:nvSpPr>
        <p:spPr>
          <a:xfrm>
            <a:off x="342855" y="984235"/>
            <a:ext cx="2094864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539750" algn="l" rtl="0" eaLnBrk="0">
              <a:lnSpc>
                <a:spcPct val="97000"/>
              </a:lnSpc>
              <a:spcBef>
                <a:spcPts val="4"/>
              </a:spcBef>
              <a:tabLst>
                <a:tab pos="721994"/>
              </a:tabLst>
            </a:pPr>
            <a:r>
              <a:rPr sz="2600" kern="0" spc="0">
                <a:solidFill>
                  <a:srgbClr val="01AF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50">
                <a:solidFill>
                  <a:srgbClr val="01AF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背景介绍</a:t>
            </a:r>
            <a:endParaRPr lang="SimHei" altLang="SimHei" sz="26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768320" y="2031986"/>
            <a:ext cx="9112884" cy="1918335"/>
          </a:xfrm>
          <a:prstGeom prst="rect">
            <a:avLst/>
          </a:prstGeom>
          <a:solidFill>
            <a:srgbClr val="82BA7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466090" algn="l" rtl="0" eaLnBrk="0">
              <a:lnSpc>
                <a:spcPct val="96000"/>
              </a:lnSpc>
              <a:spcBef>
                <a:spcPts val="2"/>
              </a:spcBef>
            </a:pPr>
            <a:r>
              <a:rPr sz="1700" b="1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培训目标</a:t>
            </a:r>
            <a:endParaRPr lang="SimHei" altLang="SimHei" sz="1700"/>
          </a:p>
          <a:p>
            <a:pPr marL="463550" algn="l" rtl="0" eaLnBrk="0">
              <a:lnSpc>
                <a:spcPct val="77000"/>
              </a:lnSpc>
              <a:spcBef>
                <a:spcPts val="1273"/>
              </a:spcBef>
            </a:pPr>
            <a:r>
              <a:rPr sz="800" kern="0" spc="-3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C-</a:t>
            </a:r>
            <a:endParaRPr lang="Times New Roman" altLang="Times New Roman" sz="800"/>
          </a:p>
          <a:p>
            <a:pPr marL="463550" algn="l" rtl="0" eaLnBrk="0">
              <a:lnSpc>
                <a:spcPct val="88000"/>
              </a:lnSpc>
              <a:spcBef>
                <a:spcPts val="1109"/>
              </a:spcBef>
            </a:pPr>
            <a:r>
              <a:rPr sz="1200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通过对农业补贴机具核验相关</a:t>
            </a:r>
            <a:r>
              <a:rPr sz="12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工作人员的培训，使其掌握政策法规、机具识别、核验技能等方面的知识和能力，</a:t>
            </a:r>
            <a:endParaRPr lang="SimHei" altLang="SimHei" sz="1200"/>
          </a:p>
          <a:p>
            <a:pPr marL="463550" algn="l" rtl="0" eaLnBrk="0">
              <a:lnSpc>
                <a:spcPts val="2350"/>
              </a:lnSpc>
            </a:pPr>
            <a:r>
              <a:rPr sz="12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提高核验工作的准确性和规范性，确保国家农业补贴资金</a:t>
            </a:r>
            <a:r>
              <a:rPr sz="12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的有效使用。</a:t>
            </a:r>
            <a:endParaRPr lang="SimHei" altLang="SimHei" sz="1200"/>
          </a:p>
        </p:txBody>
      </p:sp>
      <p:sp>
        <p:nvSpPr>
          <p:cNvPr id="38" name="textbox 38"/>
          <p:cNvSpPr/>
          <p:nvPr/>
        </p:nvSpPr>
        <p:spPr>
          <a:xfrm>
            <a:off x="1219179" y="4589601"/>
            <a:ext cx="8200390" cy="1146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5240" algn="l" rtl="0" eaLnBrk="0">
              <a:lnSpc>
                <a:spcPct val="96000"/>
              </a:lnSpc>
            </a:pPr>
            <a:r>
              <a:rPr sz="1700" b="1" kern="0" spc="50">
                <a:solidFill>
                  <a:srgbClr val="00AF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能力提升目标</a:t>
            </a:r>
            <a:endParaRPr lang="SimHei" altLang="SimHei" sz="17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63"/>
              </a:spcBef>
            </a:pPr>
            <a:r>
              <a:rPr sz="1200" kern="0" spc="120">
                <a:solidFill>
                  <a:srgbClr val="27614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通过培训，使相关工作人员在政策解</a:t>
            </a:r>
            <a:r>
              <a:rPr sz="1200" kern="0" spc="110">
                <a:solidFill>
                  <a:srgbClr val="27614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读、机具识别、核验方法等方面得到提升，能够准确、高效地完成核验工作</a:t>
            </a:r>
            <a:endParaRPr lang="SimHei" altLang="SimHei" sz="12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marL="81914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40">
                <a:solidFill>
                  <a:srgbClr val="27614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,提高工作效率和质量。</a:t>
            </a:r>
            <a:endParaRPr lang="SimHei" altLang="SimHei" sz="1200"/>
          </a:p>
        </p:txBody>
      </p:sp>
      <p:sp>
        <p:nvSpPr>
          <p:cNvPr id="40" name="textbox 40"/>
          <p:cNvSpPr/>
          <p:nvPr/>
        </p:nvSpPr>
        <p:spPr>
          <a:xfrm>
            <a:off x="330237" y="977882"/>
            <a:ext cx="2089785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58800" algn="l" rtl="0" eaLnBrk="0">
              <a:lnSpc>
                <a:spcPct val="95000"/>
              </a:lnSpc>
              <a:spcBef>
                <a:spcPts val="2"/>
              </a:spcBef>
              <a:tabLst>
                <a:tab pos="760094"/>
              </a:tabLst>
            </a:pPr>
            <a:r>
              <a:rPr sz="2500" kern="0" spc="0">
                <a:solidFill>
                  <a:srgbClr val="00AF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70">
                <a:solidFill>
                  <a:srgbClr val="00AF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目标概述</a:t>
            </a:r>
            <a:endParaRPr lang="SimHei" altLang="SimHei" sz="2500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990582"/>
            <a:ext cx="546112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528677" y="2439985"/>
            <a:ext cx="4044950" cy="1843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03"/>
              </a:lnSpc>
            </a:pPr>
            <a:endParaRPr lang="Arial" altLang="Arial" sz="100"/>
          </a:p>
          <a:p>
            <a:pPr marL="27940" algn="l" rtl="0" eaLnBrk="0">
              <a:lnSpc>
                <a:spcPct val="79000"/>
              </a:lnSpc>
            </a:pPr>
            <a:r>
              <a:rPr sz="5800" b="1" kern="0" spc="-90">
                <a:solidFill>
                  <a:srgbClr val="00AF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5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</a:pPr>
            <a:r>
              <a:rPr sz="4400" b="1" kern="0" spc="9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培训内容和方法</a:t>
            </a:r>
            <a:endParaRPr lang="SimHei" altLang="SimHei" sz="44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24772" y="6127723"/>
            <a:ext cx="539802" cy="6541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66773" y="2349475"/>
            <a:ext cx="3435361" cy="2838488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5314965" y="4964999"/>
            <a:ext cx="487172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1B17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农业补贴机具核验法规</a:t>
            </a:r>
            <a:endParaRPr lang="SimHei" altLang="SimHei" sz="1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2700" algn="l" rtl="0" eaLnBrk="0">
              <a:lnSpc>
                <a:spcPct val="116000"/>
              </a:lnSpc>
              <a:spcBef>
                <a:spcPts val="2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重点讲解相关法规、政策文件，确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保学员熟悉核验流程、核验内容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及核验标准。</a:t>
            </a:r>
            <a:endParaRPr lang="SimHei" altLang="SimHei" sz="1200"/>
          </a:p>
        </p:txBody>
      </p:sp>
      <p:sp>
        <p:nvSpPr>
          <p:cNvPr id="56" name="textbox 56"/>
          <p:cNvSpPr/>
          <p:nvPr/>
        </p:nvSpPr>
        <p:spPr>
          <a:xfrm>
            <a:off x="5314965" y="3509824"/>
            <a:ext cx="485711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1B17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农业机械基础知识</a:t>
            </a:r>
            <a:endParaRPr lang="SimHei" altLang="SimHei" sz="19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6575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介绍农业机械的基本构造、工作原理、使用方法等，为后续实践操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作打下基础。</a:t>
            </a:r>
            <a:endParaRPr lang="SimHei" altLang="SimHei" sz="1200"/>
          </a:p>
        </p:txBody>
      </p:sp>
      <p:sp>
        <p:nvSpPr>
          <p:cNvPr id="58" name="textbox 58"/>
          <p:cNvSpPr/>
          <p:nvPr/>
        </p:nvSpPr>
        <p:spPr>
          <a:xfrm>
            <a:off x="5314965" y="2075688"/>
            <a:ext cx="4645659" cy="911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3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1B17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农业补贴政策解读</a:t>
            </a:r>
            <a:endParaRPr lang="SimHei" altLang="SimHei" sz="19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algn="l" rtl="0" eaLnBrk="0">
              <a:lnSpc>
                <a:spcPct val="9698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详细解读当前农业补贴政策，让学员了解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补贴标准、补贴对象、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申请流程等。</a:t>
            </a:r>
            <a:endParaRPr lang="SimHei" altLang="SimHei" sz="1200"/>
          </a:p>
        </p:txBody>
      </p:sp>
      <p:sp>
        <p:nvSpPr>
          <p:cNvPr id="60" name="textbox 60"/>
          <p:cNvSpPr/>
          <p:nvPr/>
        </p:nvSpPr>
        <p:spPr>
          <a:xfrm>
            <a:off x="342855" y="984235"/>
            <a:ext cx="2091689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212"/>
              </a:lnSpc>
            </a:pPr>
            <a:endParaRPr lang="Arial" altLang="Arial" sz="100"/>
          </a:p>
          <a:p>
            <a:pPr marL="546100" algn="l" rtl="0" eaLnBrk="0">
              <a:lnSpc>
                <a:spcPct val="95000"/>
              </a:lnSpc>
              <a:tabLst>
                <a:tab pos="715644"/>
              </a:tabLst>
            </a:pPr>
            <a:r>
              <a:rPr sz="2500" kern="0" spc="0">
                <a:solidFill>
                  <a:srgbClr val="00B0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60">
                <a:solidFill>
                  <a:srgbClr val="00B0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理论学习</a:t>
            </a:r>
            <a:endParaRPr lang="SimHei" altLang="SimHei" sz="25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33493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09" y="1866889"/>
            <a:ext cx="3816367" cy="4527575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5416553" y="2308171"/>
            <a:ext cx="4535804" cy="2355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8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农业补贴机具核验流程演练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567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模拟实际核验场景，让学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员进行实践操作，熟练掌握核验流程</a:t>
            </a:r>
            <a:endParaRPr lang="SimHei" altLang="SimHei" sz="1300"/>
          </a:p>
          <a:p>
            <a:pPr marL="12700" algn="l" rtl="0" eaLnBrk="0">
              <a:lnSpc>
                <a:spcPts val="246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及注意事项。</a:t>
            </a:r>
            <a:endParaRPr lang="SimHei" altLang="SimHei" sz="1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b="1" kern="0" spc="9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农业补贴机具维修保养实操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567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教授学员如何对农业补贴机具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进行维修保养，提高机具使用寿</a:t>
            </a:r>
            <a:endParaRPr lang="SimHei" altLang="SimHei" sz="1300"/>
          </a:p>
          <a:p>
            <a:pPr marL="12700" algn="l" rtl="0" eaLnBrk="0">
              <a:lnSpc>
                <a:spcPts val="2514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命和安全性。</a:t>
            </a:r>
            <a:endParaRPr lang="SimHei" altLang="SimHei" sz="1200"/>
          </a:p>
        </p:txBody>
      </p:sp>
      <p:sp>
        <p:nvSpPr>
          <p:cNvPr id="70" name="textbox 70"/>
          <p:cNvSpPr/>
          <p:nvPr/>
        </p:nvSpPr>
        <p:spPr>
          <a:xfrm>
            <a:off x="5416553" y="5244821"/>
            <a:ext cx="4535804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kern="0" spc="11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农业补贴机具操作技巧</a:t>
            </a:r>
            <a:endParaRPr lang="SimHei" altLang="SimHei" sz="13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algn="l" rtl="0" eaLnBrk="0">
              <a:lnSpc>
                <a:spcPct val="83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介绍实际操作中的技巧和方法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，提高学员操作水平和工作效率</a:t>
            </a:r>
            <a:endParaRPr lang="SimHei" altLang="SimHei" sz="1300"/>
          </a:p>
        </p:txBody>
      </p:sp>
      <p:sp>
        <p:nvSpPr>
          <p:cNvPr id="72" name="textbox 72"/>
          <p:cNvSpPr/>
          <p:nvPr/>
        </p:nvSpPr>
        <p:spPr>
          <a:xfrm>
            <a:off x="342855" y="977882"/>
            <a:ext cx="2083435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546100" algn="l" rtl="0" eaLnBrk="0">
              <a:lnSpc>
                <a:spcPct val="96000"/>
              </a:lnSpc>
              <a:spcBef>
                <a:spcPts val="7"/>
              </a:spcBef>
              <a:tabLst>
                <a:tab pos="721994"/>
              </a:tabLst>
            </a:pPr>
            <a:r>
              <a:rPr sz="2500" kern="0" spc="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3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实践操作</a:t>
            </a:r>
            <a:endParaRPr lang="SimHei" altLang="SimHei" sz="25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0582"/>
            <a:ext cx="533493" cy="476232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960" y="2305081"/>
            <a:ext cx="933426" cy="946112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4588617" y="4163003"/>
            <a:ext cx="285750" cy="1703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1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8415" algn="l" rtl="0" eaLnBrk="0">
              <a:lnSpc>
                <a:spcPct val="80000"/>
              </a:lnSpc>
              <a:spcBef>
                <a:spcPts val="1"/>
              </a:spcBef>
            </a:pP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1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552446" y="2049435"/>
            <a:ext cx="2428875" cy="1165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5"/>
              </a:lnSpc>
            </a:pPr>
            <a:endParaRPr lang="Arial" altLang="Arial" sz="100"/>
          </a:p>
          <a:p>
            <a:pPr marL="15240" algn="l" rtl="0" eaLnBrk="0">
              <a:lnSpc>
                <a:spcPct val="99000"/>
              </a:lnSpc>
            </a:pPr>
            <a:r>
              <a:rPr sz="1400" b="1" kern="0" spc="-10">
                <a:solidFill>
                  <a:srgbClr val="01AF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典型案例解析</a:t>
            </a:r>
            <a:endParaRPr lang="SimHei" altLang="SimHei" sz="1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6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分析近年来农业补贴机具核验中的典</a:t>
            </a:r>
            <a:endParaRPr lang="SimHei" altLang="SimHei" sz="1200"/>
          </a:p>
          <a:p>
            <a:pPr marL="12700" algn="l" rtl="0" eaLnBrk="0">
              <a:lnSpc>
                <a:spcPct val="92000"/>
              </a:lnSpc>
              <a:spcBef>
                <a:spcPts val="76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型案例，总结经验教训，提醒学员在</a:t>
            </a:r>
            <a:endParaRPr lang="SimHei" altLang="SimHei" sz="12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实际工作中避免类似问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题。</a:t>
            </a:r>
            <a:endParaRPr lang="SimHei" altLang="SimHei" sz="1200"/>
          </a:p>
        </p:txBody>
      </p:sp>
      <p:sp>
        <p:nvSpPr>
          <p:cNvPr id="84" name="textbox 84"/>
          <p:cNvSpPr/>
          <p:nvPr/>
        </p:nvSpPr>
        <p:spPr>
          <a:xfrm>
            <a:off x="552446" y="4303694"/>
            <a:ext cx="2457450" cy="1116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5"/>
              </a:lnSpc>
            </a:pPr>
            <a:endParaRPr lang="Arial" altLang="Arial" sz="100"/>
          </a:p>
          <a:p>
            <a:pPr marL="15240" algn="l" rtl="0" eaLnBrk="0">
              <a:lnSpc>
                <a:spcPct val="99000"/>
              </a:lnSpc>
            </a:pP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案例模拟与讨论</a:t>
            </a:r>
            <a:endParaRPr lang="SimHei" altLang="SimHei" sz="1400"/>
          </a:p>
          <a:p>
            <a:pPr marL="12700" algn="l" rtl="0" eaLnBrk="0">
              <a:lnSpc>
                <a:spcPct val="92000"/>
              </a:lnSpc>
              <a:spcBef>
                <a:spcPts val="1084"/>
              </a:spcBef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设置实际工作场景中的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模拟案例，组</a:t>
            </a:r>
            <a:endParaRPr lang="SimHei" altLang="SimHei" sz="1200"/>
          </a:p>
          <a:p>
            <a:pPr marL="12700" algn="l" rtl="0" eaLnBrk="0">
              <a:lnSpc>
                <a:spcPct val="92000"/>
              </a:lnSpc>
              <a:spcBef>
                <a:spcPts val="875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织学员进行分析、讨论，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培养学员解</a:t>
            </a:r>
            <a:endParaRPr lang="SimHei" altLang="SimHei" sz="12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7"/>
              </a:spcBef>
            </a:pPr>
            <a:r>
              <a:rPr sz="12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决实际问题的能力。</a:t>
            </a:r>
            <a:endParaRPr lang="SimHei" altLang="SimHei" sz="1200"/>
          </a:p>
        </p:txBody>
      </p:sp>
      <p:sp>
        <p:nvSpPr>
          <p:cNvPr id="86" name="textbox 86"/>
          <p:cNvSpPr/>
          <p:nvPr/>
        </p:nvSpPr>
        <p:spPr>
          <a:xfrm>
            <a:off x="1052577" y="1094526"/>
            <a:ext cx="1369060" cy="412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3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600" b="1" kern="0" spc="20">
                <a:solidFill>
                  <a:srgbClr val="03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案例分析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528677" y="2431003"/>
            <a:ext cx="4049395" cy="1877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6"/>
              </a:lnSpc>
            </a:pPr>
            <a:endParaRPr lang="Arial" altLang="Arial" sz="100"/>
          </a:p>
          <a:p>
            <a:pPr marL="27940" algn="l" rtl="0" eaLnBrk="0">
              <a:lnSpc>
                <a:spcPct val="79000"/>
              </a:lnSpc>
            </a:pPr>
            <a:r>
              <a:rPr sz="5900" b="1" kern="0" spc="-90">
                <a:solidFill>
                  <a:srgbClr val="00AF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59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4400" b="1" kern="0" spc="100">
                <a:solidFill>
                  <a:srgbClr val="00AF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培训时间和周期</a:t>
            </a:r>
            <a:endParaRPr lang="SimHei" altLang="SimHei" sz="44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24772" y="6134076"/>
            <a:ext cx="539802" cy="641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02521" y="1930417"/>
            <a:ext cx="2362172" cy="2031986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057610" y="1924064"/>
            <a:ext cx="2362279" cy="2025633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25530" y="1993870"/>
            <a:ext cx="2362171" cy="2019356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7410444" y="4166189"/>
            <a:ext cx="1872614" cy="1555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8"/>
              </a:lnSpc>
            </a:pPr>
            <a:endParaRPr lang="Arial" altLang="Arial" sz="100"/>
          </a:p>
          <a:p>
            <a:pPr marL="15875" algn="l" rtl="0" eaLnBrk="0">
              <a:lnSpc>
                <a:spcPct val="94000"/>
              </a:lnSpc>
            </a:pPr>
            <a:r>
              <a:rPr sz="1800" b="1" kern="0" spc="-3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现场核验实践</a:t>
            </a:r>
            <a:endParaRPr lang="SimHei" altLang="SimHei" sz="18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100000"/>
              </a:lnSpc>
              <a:spcBef>
                <a:spcPts val="3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第5-6个月，组织学员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现场进行实际核验操作，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加强实践能力和问题解决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能力。</a:t>
            </a:r>
            <a:endParaRPr lang="SimHei" altLang="SimHei" sz="1300"/>
          </a:p>
        </p:txBody>
      </p:sp>
      <p:sp>
        <p:nvSpPr>
          <p:cNvPr id="104" name="textbox 104"/>
          <p:cNvSpPr/>
          <p:nvPr/>
        </p:nvSpPr>
        <p:spPr>
          <a:xfrm>
            <a:off x="4171947" y="4906807"/>
            <a:ext cx="1881504" cy="810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第3-4个月，组织学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员进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行模拟核验练习，包括实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际操作、问题诊断、数据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整理等。</a:t>
            </a:r>
            <a:endParaRPr lang="SimHei" altLang="SimHei" sz="1300"/>
          </a:p>
        </p:txBody>
      </p:sp>
      <p:sp>
        <p:nvSpPr>
          <p:cNvPr id="106" name="textbox 106"/>
          <p:cNvSpPr/>
          <p:nvPr/>
        </p:nvSpPr>
        <p:spPr>
          <a:xfrm>
            <a:off x="939761" y="4906807"/>
            <a:ext cx="1873250" cy="806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41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第1-2个月，组织学员进  行补贴机具核验的理论学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习，包括补贴政策、机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型号识别、核验流程等。</a:t>
            </a:r>
            <a:endParaRPr lang="SimHei" altLang="SimHei" sz="1300"/>
          </a:p>
        </p:txBody>
      </p:sp>
      <p:sp>
        <p:nvSpPr>
          <p:cNvPr id="108" name="textbox 108"/>
          <p:cNvSpPr/>
          <p:nvPr/>
        </p:nvSpPr>
        <p:spPr>
          <a:xfrm>
            <a:off x="336546" y="977882"/>
            <a:ext cx="2098039" cy="547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7771"/>
              </a:lnSpc>
            </a:pPr>
            <a:endParaRPr lang="Arial" altLang="Arial" sz="100"/>
          </a:p>
          <a:p>
            <a:pPr marL="552450" algn="l" rtl="0" eaLnBrk="0">
              <a:lnSpc>
                <a:spcPct val="98000"/>
              </a:lnSpc>
              <a:tabLst>
                <a:tab pos="741044"/>
              </a:tabLst>
            </a:pPr>
            <a:r>
              <a:rPr sz="2600" kern="0" spc="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01AE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时间安排</a:t>
            </a:r>
            <a:endParaRPr lang="SimHei" altLang="SimHei" sz="26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9246" y="990582"/>
            <a:ext cx="539803" cy="476232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943030" y="4188905"/>
            <a:ext cx="2357754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b="1" kern="0" spc="-10">
                <a:solidFill>
                  <a:srgbClr val="01AF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理论学习阶段</a:t>
            </a:r>
            <a:r>
              <a:rPr sz="1800" kern="0" spc="-10">
                <a:solidFill>
                  <a:srgbClr val="01AF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000" kern="0" spc="-10" baseline="2604">
                <a:solidFill>
                  <a:srgbClr val="00B0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2000" baseline="2604"/>
          </a:p>
        </p:txBody>
      </p:sp>
      <p:sp>
        <p:nvSpPr>
          <p:cNvPr id="114" name="textbox 114"/>
          <p:cNvSpPr/>
          <p:nvPr/>
        </p:nvSpPr>
        <p:spPr>
          <a:xfrm>
            <a:off x="4175217" y="4189820"/>
            <a:ext cx="234505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模拟核验阶段</a:t>
            </a:r>
            <a:r>
              <a:rPr sz="1800" kern="0" spc="-1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800" kern="0" spc="-20">
                <a:solidFill>
                  <a:srgbClr val="01AC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000" kern="0" spc="-20" baseline="2604">
                <a:solidFill>
                  <a:srgbClr val="81BA7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2000" baseline="2604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https://d.book118.com/306054232041010040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2024-09-06T11:46:44.049</cp:lastPrinted>
  <dcterms:created xsi:type="dcterms:W3CDTF">2024-09-06T03:46:44Z</dcterms:created>
  <dcterms:modified xsi:type="dcterms:W3CDTF">2024-09-06T03:46:45Z</dcterms:modified>
</cp:coreProperties>
</file>