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0A83A-1DE4-49ED-ACD3-12B140B5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F1702-B562-4630-9B76-43F88EE5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F4D58-76E0-44C7-B875-0D6B1D75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56E3A-BE3A-4F31-A091-0D3AD132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9BE81-665F-4413-844F-AA2786C2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BEEA0-5BB7-432A-B973-89719386F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6BA07-C41A-4638-AB2D-6C7E1FB9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B04F8-A503-40F9-B81A-E3C51742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9A983-F47C-4540-A17A-B2316F93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2577D-49B8-46A9-9CA2-E2F0AC4D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33F35-7725-4772-882E-FF6328A30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211420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颗粒剂的制备工艺流程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09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颗粒剂的制备原料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颗粒剂的制备工艺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颗粒剂的加工设备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颗粒剂的质量标准与控制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颗粒剂制备实例分析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3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00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颗粒剂是指药物与适宜的辅料制成的干燥颗粒状制剂，具有剂量准确、质量稳定、携带方便、生产工艺简单等优点。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00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根据制备工艺和给药途径的不同，颗粒剂可分为口服颗粒剂、冲剂、混悬剂和无菌颗粒剂等。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颗粒剂分类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5153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73738" y="1711809"/>
            <a:ext cx="1577523" cy="36399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73738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479742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479742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75902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10065" y="1711809"/>
            <a:ext cx="1577523" cy="363995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10065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806226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43084" y="1711809"/>
            <a:ext cx="1577523" cy="364947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243084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3924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95153" y="993920"/>
            <a:ext cx="1577523" cy="157752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1314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47749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5153" y="3340959"/>
            <a:ext cx="1577523" cy="1181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选择合适的药物和辅料，进行粉碎、筛分等处理，得到符合要求的细粉。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73819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通过湿法制粒、干法制粒、流化制粒等方法制备颗粒。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004474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将制得的颗粒进行干燥处理，去除水分，防止变质。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740801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对干燥后的颗粒进行整粒和分级，得到符合要求的颗粒剂。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10478" y="3340959"/>
            <a:ext cx="157752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将颗粒剂进行包装，并贮存在干燥、阴凉、通风的地方。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069899" y="1090081"/>
            <a:ext cx="1385203" cy="138520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制备工艺流程概述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295679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762661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整粒与分级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532337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包装与贮存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026334" y="2571444"/>
            <a:ext cx="1472332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50" name="Freeform 50"/>
          <p:cNvSpPr/>
          <p:nvPr/>
        </p:nvSpPr>
        <p:spPr>
          <a:xfrm>
            <a:off x="1014207" y="1566916"/>
            <a:ext cx="539416" cy="43153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51349" y="1502186"/>
            <a:ext cx="560992" cy="56099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444245" y="1393554"/>
            <a:ext cx="636510" cy="636510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224564" y="1431313"/>
            <a:ext cx="548526" cy="56099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993776" y="1437082"/>
            <a:ext cx="549455" cy="54945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22116" y="382523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1641" y="2521503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31641" y="129087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7903" y="3815711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77903" y="2511978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77903" y="129087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47346" y="1097672"/>
            <a:ext cx="3597453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47346" y="1477178"/>
            <a:ext cx="3372616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颗粒剂广泛应用于医药、食品、化工等领域，是一种常见的固体剂型。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661483" y="1097672"/>
            <a:ext cx="369767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61483" y="1458128"/>
            <a:ext cx="33572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颗粒剂经过严格的制备工艺和质量控制，能够保证产品的质量和稳定性。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7346" y="2372824"/>
            <a:ext cx="351515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47346" y="2771380"/>
            <a:ext cx="3450434" cy="4381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颗粒剂具有以下优势特点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661483" y="2372824"/>
            <a:ext cx="369767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携带方便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661483" y="2771380"/>
            <a:ext cx="33572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颗粒剂体积小，易于携带和运输，适用于远程使用和应急情况。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47346" y="3619514"/>
            <a:ext cx="351515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剂量准确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47346" y="4027594"/>
            <a:ext cx="3372616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颗粒剂的剂量易于控制，能够保证药物的有效性和安全性。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661483" y="3619514"/>
            <a:ext cx="3697679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生产工艺简单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661483" y="4027594"/>
            <a:ext cx="33572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颗粒剂的制备工艺相对简单，能够实现大规模生产和自动化生产。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952245" y="13053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颗粒剂的应用与优势</a:t>
            </a:r>
          </a:p>
        </p:txBody>
      </p:sp>
      <p:sp>
        <p:nvSpPr>
          <p:cNvPr id="43" name="Freeform 43"/>
          <p:cNvSpPr/>
          <p:nvPr/>
        </p:nvSpPr>
        <p:spPr>
          <a:xfrm>
            <a:off x="619888" y="1432860"/>
            <a:ext cx="485474" cy="485474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5128830" y="1497590"/>
            <a:ext cx="356014" cy="35601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5118046" y="2717434"/>
            <a:ext cx="377581" cy="377581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5101859" y="3974542"/>
            <a:ext cx="409956" cy="432731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48288" y="2695857"/>
            <a:ext cx="428673" cy="420734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516003" y="3894229"/>
            <a:ext cx="690452" cy="59335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3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颗粒剂的制备原料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原料选择与要求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应选择优质、无污染的原料，确保生产出的颗粒剂符合相关质量标准。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原料应具有稳定的化学性质和物理性质，以确保在制备和储存过程中不会发生明显的变化。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应选择可靠的供应商，确保原料的供应稳定且质量可靠。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根据不同的疾病和药物性质，选择适合的药物作为颗粒剂的主要成分。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辅料是制备颗粒剂的必要成分，它能够提高药物的稳定性和生物利用度，同时还能改善颗粒剂的口感和外观。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主要原料：药物与辅料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43958" r="43958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辅料的选择与作用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用于形成颗粒的形状和结构，如淀粉、糖粉等。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赋形剂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崩解剂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润湿剂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粘合剂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加速颗粒在体内的崩解，以提高药物的释放速度和吸收效果，如羧甲基淀粉钠等。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改善颗粒的润湿性和可压性，如甘油等。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使颗粒具有良好的粘合性和成型性，如明胶、阿拉伯胶等。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3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颗粒剂的制备工艺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湿法制粒工艺是一种通过将原料与粘合剂混合、制粒、干燥和整粒等步骤制备颗粒剂的方法。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湿法制粒工艺适用于对原料进行粘合剂混合，制得颗粒较为均匀，形状较好，流动性好，压缩成型性好。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湿法制粒工艺广泛应用于片剂、颗粒剂等固体制剂的制备。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湿法制粒工艺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1180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6839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4307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665322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665322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790961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90961" y="2361007"/>
            <a:ext cx="2339957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干法制粒工艺是一种通过将原料直接进行压缩、破碎、筛分等步骤制备颗粒剂的方法。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干法制粒工艺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95917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71576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439044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3440059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 flipH="1">
            <a:off x="3440059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TextBox 37"/>
          <p:cNvSpPr txBox="1"/>
          <p:nvPr/>
        </p:nvSpPr>
        <p:spPr>
          <a:xfrm>
            <a:off x="3565698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565698" y="2361007"/>
            <a:ext cx="2391432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干法制粒工艺不需要粘合剂，操作简便，适用于对热敏性或含水量较少的原料进行制粒。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137321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212981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380448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>
            <a:off x="6381463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3" name="Connector 43"/>
          <p:cNvCxnSpPr/>
          <p:nvPr/>
        </p:nvCxnSpPr>
        <p:spPr>
          <a:xfrm flipH="1">
            <a:off x="6381463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TextBox 44"/>
          <p:cNvSpPr txBox="1"/>
          <p:nvPr/>
        </p:nvSpPr>
        <p:spPr>
          <a:xfrm>
            <a:off x="6507102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07102" y="2361007"/>
            <a:ext cx="2401727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干法制粒工艺主要用于制备一些对温度和湿度敏感的药物，如抗生素类药物等。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915833" y="2906733"/>
            <a:ext cx="1693333" cy="16565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流化制粒工艺</a:t>
            </a:r>
          </a:p>
        </p:txBody>
      </p:sp>
      <p:sp>
        <p:nvSpPr>
          <p:cNvPr id="29" name="Freeform 29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465878" y="943768"/>
            <a:ext cx="3047621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465878" y="1599390"/>
            <a:ext cx="3166154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流化制粒工艺能够实现连续生产，生产效率高，制得的颗粒形状好，流动性好。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51042" y="2736056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60567" y="3460462"/>
            <a:ext cx="272147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流化制粒工艺广泛应用于制药工业中的固体制剂制备。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0" name="Connector 40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1" name="AutoShape 41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8911" y="1794044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8911" y="2518449"/>
            <a:ext cx="2721475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流化制粒工艺是一种通过将原料置于流化状态下，喷入粘合剂，进行制粒、干燥和整粒等步骤制备颗粒剂的方法。</a:t>
            </a:r>
          </a:p>
        </p:txBody>
      </p:sp>
      <p:sp>
        <p:nvSpPr>
          <p:cNvPr id="44" name="Freeform 44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-944944" y="4613067"/>
            <a:ext cx="3083371" cy="3083371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49713" y="-903030"/>
            <a:ext cx="1364637" cy="1364637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https://d.book118.com/306121142035010035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2024-09-04T21:41:22.744</cp:lastPrinted>
  <dcterms:created xsi:type="dcterms:W3CDTF">2024-09-04T13:41:22Z</dcterms:created>
  <dcterms:modified xsi:type="dcterms:W3CDTF">2024-09-04T13:41:24Z</dcterms:modified>
</cp:coreProperties>
</file>