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8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65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CE182-E0E5-4915-BB01-957ED19E57F6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9CC8EB-6215-4B62-B28A-0B6DD0095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E12F68-818F-4A57-8E46-C3F1580C7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9D196-A433-47AE-82B0-E1B205C54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F908B3-49AB-4556-AA6E-69F1802F1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65520E-9C06-4632-B409-EE2295829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0432C7-F371-4473-B4AD-7F68EDA32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2322EB-7AB6-4D08-97B3-BA6BE1B13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9FDE67-3EB4-43CA-8DFA-995CB91FBD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097B2D-4AA7-4B70-BF7F-B72B26239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C7ADFC-A8CE-4A3B-B069-700571E7B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1BC8F5-87F1-4F46-A97A-346965A0B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jpe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Relationship Id="rId4" Type="http://schemas.openxmlformats.org/officeDocument/2006/relationships/image" Target="../media/image6.png" /><Relationship Id="rId5" Type="http://schemas.openxmlformats.org/officeDocument/2006/relationships/image" Target="../media/image4.png" /><Relationship Id="rId6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Relationship Id="rId4" Type="http://schemas.openxmlformats.org/officeDocument/2006/relationships/image" Target="../media/image6.pn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6123122215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茶艺主题PPT模板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8394490" y="298719"/>
            <a:ext cx="3797510" cy="5377681"/>
          </a:xfrm>
          <a:prstGeom prst="rect">
            <a:avLst/>
          </a:prstGeom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9359569" y="1956702"/>
            <a:ext cx="1107996" cy="392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6000">
                <a:solidFill>
                  <a:srgbClr val="62A005"/>
                </a:solidFill>
                <a:latin typeface="+mn-lt"/>
                <a:ea typeface="+mn-ea"/>
                <a:cs typeface="+mn-ea"/>
                <a:sym typeface="+mn-lt"/>
              </a:rPr>
              <a:t>第一章节</a:t>
            </a:r>
            <a:endParaRPr lang="zh-CN" altLang="en-US" sz="6000">
              <a:solidFill>
                <a:srgbClr val="62A00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64393" y="2106610"/>
            <a:ext cx="5355312" cy="3278190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感恩的心态喝这杯茶，这杯茶就不仅仅是一碗茶汤，而在其中充满人文精神，充满了天地万物和谐相处、相互成就、共融共济、同体不二的精神，化解戾气，发扬正气，成就和气。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70" y="4209932"/>
            <a:ext cx="1930159" cy="105396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55" y="5530600"/>
            <a:ext cx="1638095" cy="1104762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55447"/>
            <a:ext cx="12192000" cy="921344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657350"/>
            <a:ext cx="12258675" cy="3009900"/>
          </a:xfrm>
          <a:prstGeom prst="rect">
            <a:avLst/>
          </a:prstGeom>
          <a:solidFill>
            <a:schemeClr val="tx1">
              <a:lumMod val="75000"/>
              <a:lumOff val="2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1083" y="2075543"/>
            <a:ext cx="11126123" cy="27760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250000"/>
              </a:lnSpc>
            </a:pPr>
            <a: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  <a:t>武夷溪边粟粒芽，前丁后蔡相宠加。</a:t>
            </a:r>
            <a:b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</a:br>
            <a:b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  <a:t>争新买宠各出意，今年斗品充贡茶。</a:t>
            </a:r>
            <a:b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</a:br>
            <a:b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  <a:t>吾君所乏岂此物，致养口体何陋耶？</a:t>
            </a:r>
            <a:b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</a:br>
            <a:b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zh-CN" sz="2400">
                <a:solidFill>
                  <a:schemeClr val="bg1"/>
                </a:solidFill>
                <a:cs typeface="+mn-ea"/>
                <a:sym typeface="+mn-lt"/>
              </a:rPr>
              <a:t>洛阳相君忠孝家，可怜亦进姚黄花。 </a:t>
            </a:r>
            <a:endParaRPr lang="zh-CN" altLang="zh-CN" sz="240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984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7459612" y="1899416"/>
            <a:ext cx="1415772" cy="21826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0">
                <a:solidFill>
                  <a:srgbClr val="3C413B"/>
                </a:solidFill>
                <a:cs typeface="+mn-ea"/>
                <a:sym typeface="+mn-lt"/>
              </a:rPr>
              <a:t>茶</a:t>
            </a:r>
            <a:r>
              <a:rPr lang="en-US" altLang="zh-CN" sz="8000">
                <a:solidFill>
                  <a:srgbClr val="3C413B"/>
                </a:solidFill>
                <a:cs typeface="+mn-ea"/>
                <a:sym typeface="+mn-lt"/>
              </a:rPr>
              <a:t>·</a:t>
            </a:r>
            <a:r>
              <a:rPr lang="zh-CN" altLang="en-US" sz="8000">
                <a:solidFill>
                  <a:srgbClr val="3C413B"/>
                </a:solidFill>
                <a:cs typeface="+mn-ea"/>
                <a:sym typeface="+mn-lt"/>
              </a:rPr>
              <a:t>世</a:t>
            </a:r>
            <a:endParaRPr lang="zh-CN" altLang="en-US" sz="8000">
              <a:solidFill>
                <a:srgbClr val="3C413B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24891" y="-64278"/>
            <a:ext cx="3797510" cy="53776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1583" y="-222930"/>
            <a:ext cx="3250794" cy="410158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4152" y="5419794"/>
            <a:ext cx="1638095" cy="110476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81680" y="1677985"/>
            <a:ext cx="3170099" cy="3278190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感恩的心态喝这杯茶，这杯茶就不仅仅是一碗茶汤，而在其中充满人文精神，充满了天地万物和谐相处、相互成就、共融共济、同体不二的精神，化解戾气，发扬正气，成就和气。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04" y="1977438"/>
            <a:ext cx="3792572" cy="4061412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599"/>
            <a:ext cx="4724400" cy="4579103"/>
          </a:xfrm>
          <a:prstGeom prst="ellipse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336466" y="1666545"/>
            <a:ext cx="677108" cy="16342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62A005"/>
                </a:solidFill>
                <a:cs typeface="+mn-ea"/>
                <a:sym typeface="+mn-lt"/>
              </a:rPr>
              <a:t>人  生</a:t>
            </a:r>
            <a:endParaRPr lang="zh-CN" altLang="en-US" sz="3200">
              <a:solidFill>
                <a:srgbClr val="62A005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828634" y="4063007"/>
            <a:ext cx="1692771" cy="17113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茶字的字型是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草木之中有一人，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即不能闲。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只有有人在自然之中。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人非有品品之人，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才能放下身心，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融入自然。</a:t>
            </a:r>
            <a:endParaRPr lang="zh-CN" altLang="en-US" sz="1400">
              <a:solidFill>
                <a:srgbClr val="3C413B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336466" y="2923280"/>
            <a:ext cx="1015663" cy="1142300"/>
            <a:chOff x="3034168" y="1789127"/>
            <a:chExt cx="1015663" cy="1142300"/>
          </a:xfrm>
        </p:grpSpPr>
        <p:sp>
          <p:nvSpPr>
            <p:cNvPr id="7" name="文本框 6"/>
            <p:cNvSpPr txBox="1"/>
            <p:nvPr/>
          </p:nvSpPr>
          <p:spPr>
            <a:xfrm>
              <a:off x="3180030" y="1789127"/>
              <a:ext cx="461665" cy="114230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>
                  <a:solidFill>
                    <a:srgbClr val="595959"/>
                  </a:solidFill>
                  <a:cs typeface="+mn-ea"/>
                  <a:sym typeface="+mn-lt"/>
                </a:rPr>
                <a:t>….………….</a:t>
              </a:r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034168" y="2661793"/>
              <a:ext cx="1015663" cy="2590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5400">
                  <a:solidFill>
                    <a:srgbClr val="595959"/>
                  </a:solidFill>
                  <a:cs typeface="+mn-ea"/>
                  <a:sym typeface="+mn-lt"/>
                </a:rPr>
                <a:t>.</a:t>
              </a:r>
              <a:endParaRPr lang="zh-CN" altLang="en-US" sz="5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555166" y="1666545"/>
            <a:ext cx="677108" cy="16342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62A005"/>
                </a:solidFill>
                <a:cs typeface="+mn-ea"/>
                <a:sym typeface="+mn-lt"/>
              </a:rPr>
              <a:t>感  悟</a:t>
            </a:r>
            <a:endParaRPr lang="zh-CN" altLang="en-US" sz="3200">
              <a:solidFill>
                <a:srgbClr val="62A005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47334" y="4063007"/>
            <a:ext cx="1692771" cy="17113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茶字的字型是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草木之中有一人，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即不能闲。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只有有人在自然之中。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人非有品品之人，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才能放下身心，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融入自然。</a:t>
            </a:r>
            <a:endParaRPr lang="zh-CN" altLang="en-US" sz="1400">
              <a:solidFill>
                <a:srgbClr val="3C413B"/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555166" y="2923280"/>
            <a:ext cx="1015663" cy="1142300"/>
            <a:chOff x="3034168" y="1789127"/>
            <a:chExt cx="1015663" cy="1142300"/>
          </a:xfrm>
        </p:grpSpPr>
        <p:sp>
          <p:nvSpPr>
            <p:cNvPr id="12" name="文本框 11"/>
            <p:cNvSpPr txBox="1"/>
            <p:nvPr/>
          </p:nvSpPr>
          <p:spPr>
            <a:xfrm>
              <a:off x="3180030" y="1789127"/>
              <a:ext cx="461665" cy="114230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>
                  <a:solidFill>
                    <a:srgbClr val="595959"/>
                  </a:solidFill>
                  <a:cs typeface="+mn-ea"/>
                  <a:sym typeface="+mn-lt"/>
                </a:rPr>
                <a:t>….………….</a:t>
              </a:r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034168" y="2661793"/>
              <a:ext cx="1015663" cy="2590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5400">
                  <a:solidFill>
                    <a:srgbClr val="595959"/>
                  </a:solidFill>
                  <a:cs typeface="+mn-ea"/>
                  <a:sym typeface="+mn-lt"/>
                </a:rPr>
                <a:t>.</a:t>
              </a:r>
              <a:endParaRPr lang="zh-CN" altLang="en-US" sz="5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838011" y="1666545"/>
            <a:ext cx="677108" cy="16342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>
                <a:solidFill>
                  <a:srgbClr val="62A005"/>
                </a:solidFill>
                <a:cs typeface="+mn-ea"/>
                <a:sym typeface="+mn-lt"/>
              </a:rPr>
              <a:t>咏 茶</a:t>
            </a:r>
            <a:endParaRPr lang="zh-CN" altLang="en-US" sz="3200">
              <a:solidFill>
                <a:srgbClr val="62A005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30179" y="4063007"/>
            <a:ext cx="1692771" cy="171136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茶字的字型是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草木之中有一人，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即不能闲。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只有有人在自然之中。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人非有品品之人，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才能放下身心，</a:t>
            </a:r>
            <a:endParaRPr lang="en-US" altLang="zh-CN" sz="1400">
              <a:solidFill>
                <a:srgbClr val="3C413B"/>
              </a:solidFill>
              <a:cs typeface="+mn-ea"/>
              <a:sym typeface="+mn-lt"/>
            </a:endParaRPr>
          </a:p>
          <a:p>
            <a:r>
              <a:rPr lang="zh-CN" altLang="en-US" sz="1400">
                <a:solidFill>
                  <a:srgbClr val="3C413B"/>
                </a:solidFill>
                <a:cs typeface="+mn-ea"/>
                <a:sym typeface="+mn-lt"/>
              </a:rPr>
              <a:t>融入自然。</a:t>
            </a:r>
            <a:endParaRPr lang="zh-CN" altLang="en-US" sz="1400">
              <a:solidFill>
                <a:srgbClr val="3C413B"/>
              </a:solidFill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838011" y="2923280"/>
            <a:ext cx="1015663" cy="1142300"/>
            <a:chOff x="3034168" y="1789127"/>
            <a:chExt cx="1015663" cy="1142300"/>
          </a:xfrm>
        </p:grpSpPr>
        <p:sp>
          <p:nvSpPr>
            <p:cNvPr id="17" name="文本框 16"/>
            <p:cNvSpPr txBox="1"/>
            <p:nvPr/>
          </p:nvSpPr>
          <p:spPr>
            <a:xfrm>
              <a:off x="3180030" y="1789127"/>
              <a:ext cx="461665" cy="114230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>
                  <a:solidFill>
                    <a:srgbClr val="595959"/>
                  </a:solidFill>
                  <a:cs typeface="+mn-ea"/>
                  <a:sym typeface="+mn-lt"/>
                </a:rPr>
                <a:t>….………….</a:t>
              </a:r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034168" y="2661793"/>
              <a:ext cx="1015663" cy="2590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5400">
                  <a:solidFill>
                    <a:srgbClr val="595959"/>
                  </a:solidFill>
                  <a:cs typeface="+mn-ea"/>
                  <a:sym typeface="+mn-lt"/>
                </a:rPr>
                <a:t>.</a:t>
              </a:r>
              <a:endParaRPr lang="zh-CN" altLang="en-US" sz="5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24891" y="-64278"/>
            <a:ext cx="3797510" cy="5377681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/>
          <p:cNvSpPr/>
          <p:nvPr/>
        </p:nvSpPr>
        <p:spPr>
          <a:xfrm>
            <a:off x="1689975" y="1860238"/>
            <a:ext cx="620183" cy="618067"/>
          </a:xfrm>
          <a:prstGeom prst="ellipse">
            <a:avLst/>
          </a:prstGeom>
          <a:solidFill>
            <a:srgbClr val="62A00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3200">
                <a:cs typeface="+mn-ea"/>
                <a:sym typeface="+mn-lt"/>
              </a:rPr>
              <a:t>古</a:t>
            </a:r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689975" y="2736538"/>
            <a:ext cx="620183" cy="620184"/>
          </a:xfrm>
          <a:prstGeom prst="ellipse">
            <a:avLst/>
          </a:prstGeom>
          <a:solidFill>
            <a:srgbClr val="62A00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3200">
                <a:cs typeface="+mn-ea"/>
                <a:sym typeface="+mn-lt"/>
              </a:rPr>
              <a:t>韵</a:t>
            </a:r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689975" y="3614955"/>
            <a:ext cx="620183" cy="618067"/>
          </a:xfrm>
          <a:prstGeom prst="ellipse">
            <a:avLst/>
          </a:prstGeom>
          <a:solidFill>
            <a:srgbClr val="62A00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3200">
                <a:cs typeface="+mn-ea"/>
                <a:sym typeface="+mn-lt"/>
              </a:rPr>
              <a:t>风</a:t>
            </a:r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689975" y="4491256"/>
            <a:ext cx="620183" cy="620183"/>
          </a:xfrm>
          <a:prstGeom prst="ellipse">
            <a:avLst/>
          </a:prstGeom>
          <a:solidFill>
            <a:srgbClr val="62A00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3200">
                <a:cs typeface="+mn-ea"/>
                <a:sym typeface="+mn-lt"/>
              </a:rPr>
              <a:t>采</a:t>
            </a:r>
            <a:endParaRPr lang="zh-CN" altLang="en-US" sz="320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2515474" y="1955490"/>
            <a:ext cx="0" cy="3194049"/>
          </a:xfrm>
          <a:prstGeom prst="line">
            <a:avLst/>
          </a:prstGeom>
          <a:ln w="12700">
            <a:solidFill>
              <a:srgbClr val="62A005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47"/>
          <p:cNvGrpSpPr/>
          <p:nvPr/>
        </p:nvGrpSpPr>
        <p:grpSpPr>
          <a:xfrm>
            <a:off x="2693274" y="1798857"/>
            <a:ext cx="10239791" cy="686400"/>
            <a:chOff x="1151638" y="1676792"/>
            <a:chExt cx="7679228" cy="514055"/>
          </a:xfrm>
        </p:grpSpPr>
        <p:sp>
          <p:nvSpPr>
            <p:cNvPr id="8" name="矩形 7"/>
            <p:cNvSpPr/>
            <p:nvPr/>
          </p:nvSpPr>
          <p:spPr>
            <a:xfrm>
              <a:off x="1151638" y="1676792"/>
              <a:ext cx="2963555" cy="31496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135" spc="400">
                  <a:solidFill>
                    <a:srgbClr val="62A005"/>
                  </a:solidFill>
                  <a:cs typeface="+mn-ea"/>
                  <a:sym typeface="+mn-lt"/>
                </a:rPr>
                <a:t>兰亭临帖 行书如行云流水</a:t>
              </a:r>
              <a:endParaRPr lang="zh-CN" altLang="en-US" sz="2135" spc="400">
                <a:solidFill>
                  <a:srgbClr val="62A005"/>
                </a:solidFill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151638" y="1952617"/>
              <a:ext cx="7679228" cy="23823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1465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Practicing calligraphy at the Orchid Pavilion, the semi-cursive script resembling sailing clouds and flowing water</a:t>
              </a:r>
              <a:endParaRPr lang="en-US" altLang="zh-CN" sz="1465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50"/>
          <p:cNvGrpSpPr/>
          <p:nvPr/>
        </p:nvGrpSpPr>
        <p:grpSpPr>
          <a:xfrm>
            <a:off x="2693275" y="2696318"/>
            <a:ext cx="10115270" cy="684283"/>
            <a:chOff x="1151638" y="1676792"/>
            <a:chExt cx="7585998" cy="513986"/>
          </a:xfrm>
        </p:grpSpPr>
        <p:sp>
          <p:nvSpPr>
            <p:cNvPr id="11" name="矩形 10"/>
            <p:cNvSpPr/>
            <p:nvPr/>
          </p:nvSpPr>
          <p:spPr>
            <a:xfrm>
              <a:off x="1151638" y="1676792"/>
              <a:ext cx="2963615" cy="3158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135" spc="400">
                  <a:solidFill>
                    <a:srgbClr val="62A005"/>
                  </a:solidFill>
                  <a:cs typeface="+mn-ea"/>
                  <a:sym typeface="+mn-lt"/>
                </a:rPr>
                <a:t>月下门推 心细如你脚步碎</a:t>
              </a:r>
              <a:endParaRPr lang="zh-CN" altLang="en-US" sz="2135" spc="400">
                <a:solidFill>
                  <a:srgbClr val="62A005"/>
                </a:solidFill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151638" y="1951843"/>
              <a:ext cx="7585998" cy="23893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1465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Under the moon the door yielded to a gentle push, your thoughtfulness reflected in your fragile footsteps</a:t>
              </a:r>
              <a:endParaRPr lang="en-US" altLang="zh-CN" sz="1465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53"/>
          <p:cNvGrpSpPr/>
          <p:nvPr/>
        </p:nvGrpSpPr>
        <p:grpSpPr>
          <a:xfrm>
            <a:off x="2693274" y="3589551"/>
            <a:ext cx="7098162" cy="684283"/>
            <a:chOff x="1151638" y="1676792"/>
            <a:chExt cx="5322475" cy="513986"/>
          </a:xfrm>
        </p:grpSpPr>
        <p:sp>
          <p:nvSpPr>
            <p:cNvPr id="14" name="矩形 13"/>
            <p:cNvSpPr/>
            <p:nvPr/>
          </p:nvSpPr>
          <p:spPr>
            <a:xfrm>
              <a:off x="1151638" y="1676792"/>
              <a:ext cx="3835801" cy="3158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135" spc="400">
                  <a:solidFill>
                    <a:srgbClr val="62A005"/>
                  </a:solidFill>
                  <a:cs typeface="+mn-ea"/>
                  <a:sym typeface="+mn-lt"/>
                </a:rPr>
                <a:t>忙不迭 千年碑易拓 却难拓你的美</a:t>
              </a:r>
              <a:endParaRPr lang="zh-CN" altLang="en-US" sz="2135" spc="400">
                <a:solidFill>
                  <a:srgbClr val="62A005"/>
                </a:solidFill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151638" y="1951843"/>
              <a:ext cx="5322475" cy="23893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1465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In haste, the one-thousand-year tablet is easy to copy, yet your beauty is not</a:t>
              </a:r>
              <a:endParaRPr lang="en-US" altLang="zh-CN" sz="1465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56"/>
          <p:cNvGrpSpPr/>
          <p:nvPr/>
        </p:nvGrpSpPr>
        <p:grpSpPr>
          <a:xfrm>
            <a:off x="2693275" y="4482790"/>
            <a:ext cx="5958682" cy="686400"/>
            <a:chOff x="1151638" y="1676792"/>
            <a:chExt cx="4467807" cy="514055"/>
          </a:xfrm>
        </p:grpSpPr>
        <p:sp>
          <p:nvSpPr>
            <p:cNvPr id="17" name="矩形 16"/>
            <p:cNvSpPr/>
            <p:nvPr/>
          </p:nvSpPr>
          <p:spPr>
            <a:xfrm>
              <a:off x="1151638" y="1676792"/>
              <a:ext cx="2231020" cy="31496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135" spc="400">
                  <a:solidFill>
                    <a:srgbClr val="62A005"/>
                  </a:solidFill>
                  <a:cs typeface="+mn-ea"/>
                  <a:sym typeface="+mn-lt"/>
                </a:rPr>
                <a:t>真迹绝 真心能给谁</a:t>
              </a:r>
              <a:endParaRPr lang="zh-CN" altLang="en-US" sz="2135" spc="400">
                <a:solidFill>
                  <a:srgbClr val="62A005"/>
                </a:solidFill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151638" y="1952617"/>
              <a:ext cx="4467807" cy="23823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1465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If the original script were gone, to whom would I give my heart?</a:t>
              </a:r>
              <a:endParaRPr lang="en-US" altLang="zh-CN" sz="1465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2023278" y="1527617"/>
            <a:ext cx="3069624" cy="4387592"/>
          </a:xfrm>
          <a:prstGeom prst="rect">
            <a:avLst/>
          </a:prstGeom>
          <a:noFill/>
          <a:ln w="53975" cmpd="tri">
            <a:solidFill>
              <a:srgbClr val="62A0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8696" y="1667317"/>
            <a:ext cx="4124206" cy="54969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3200" spc="800">
                <a:solidFill>
                  <a:srgbClr val="62A005"/>
                </a:solidFill>
                <a:cs typeface="+mn-ea"/>
                <a:sym typeface="+mn-lt"/>
              </a:rPr>
              <a:t>君问归期未有期</a:t>
            </a:r>
            <a:endParaRPr lang="en-US" altLang="zh-CN" sz="3200" spc="800">
              <a:solidFill>
                <a:srgbClr val="62A005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3200" spc="800">
                <a:solidFill>
                  <a:srgbClr val="62A005"/>
                </a:solidFill>
                <a:cs typeface="+mn-ea"/>
                <a:sym typeface="+mn-lt"/>
              </a:rPr>
              <a:t>   巴山夜雨涨秋池</a:t>
            </a:r>
            <a:br>
              <a:rPr lang="zh-CN" altLang="en-US" sz="3200" spc="800">
                <a:solidFill>
                  <a:srgbClr val="62A005"/>
                </a:solidFill>
                <a:cs typeface="+mn-ea"/>
                <a:sym typeface="+mn-lt"/>
              </a:rPr>
            </a:br>
            <a:r>
              <a:rPr lang="zh-CN" altLang="en-US" sz="3200" spc="800">
                <a:solidFill>
                  <a:srgbClr val="62A005"/>
                </a:solidFill>
                <a:cs typeface="+mn-ea"/>
                <a:sym typeface="+mn-lt"/>
              </a:rPr>
              <a:t>何当共剪西窗烛</a:t>
            </a:r>
            <a:endParaRPr lang="en-US" altLang="zh-CN" sz="3200" spc="800">
              <a:solidFill>
                <a:srgbClr val="62A005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3200" spc="800">
                <a:solidFill>
                  <a:srgbClr val="62A005"/>
                </a:solidFill>
                <a:cs typeface="+mn-ea"/>
                <a:sym typeface="+mn-lt"/>
              </a:rPr>
              <a:t>   却话巴山夜雨时</a:t>
            </a:r>
            <a:endParaRPr lang="zh-CN" altLang="en-US" sz="3200" spc="800">
              <a:solidFill>
                <a:srgbClr val="62A005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902" y="2102151"/>
            <a:ext cx="6010527" cy="3238523"/>
          </a:xfrm>
          <a:prstGeom prst="rect">
            <a:avLst/>
          </a:prstGeom>
          <a:ln w="25400"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8394490" y="298719"/>
            <a:ext cx="3797510" cy="5377681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9359569" y="1956702"/>
            <a:ext cx="1107996" cy="392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6000">
                <a:solidFill>
                  <a:srgbClr val="62A005"/>
                </a:solidFill>
                <a:latin typeface="+mn-lt"/>
                <a:ea typeface="+mn-ea"/>
                <a:cs typeface="+mn-ea"/>
                <a:sym typeface="+mn-lt"/>
              </a:rPr>
              <a:t>第二章节</a:t>
            </a:r>
            <a:endParaRPr lang="zh-CN" altLang="en-US" sz="6000">
              <a:solidFill>
                <a:srgbClr val="62A00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64393" y="2106610"/>
            <a:ext cx="5355312" cy="3278190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感恩的心态喝这杯茶，这杯茶就不仅仅是一碗茶汤，而在其中充满人文精神，充满了天地万物和谐相处、相互成就、共融共济、同体不二的精神，化解戾气，发扬正气，成就和气。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70" y="4209932"/>
            <a:ext cx="1930159" cy="10539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55" y="5530600"/>
            <a:ext cx="1638095" cy="1104762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145287" y="1498475"/>
            <a:ext cx="1415772" cy="25962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0" spc="-300">
                <a:solidFill>
                  <a:srgbClr val="3C413B"/>
                </a:solidFill>
                <a:cs typeface="+mn-ea"/>
                <a:sym typeface="+mn-lt"/>
              </a:rPr>
              <a:t>清 </a:t>
            </a:r>
            <a:r>
              <a:rPr lang="en-US" altLang="zh-CN" sz="8000" spc="-300">
                <a:solidFill>
                  <a:srgbClr val="3C413B"/>
                </a:solidFill>
                <a:cs typeface="+mn-ea"/>
                <a:sym typeface="+mn-lt"/>
              </a:rPr>
              <a:t>· </a:t>
            </a:r>
            <a:r>
              <a:rPr lang="zh-CN" altLang="en-US" sz="8000" spc="-300">
                <a:solidFill>
                  <a:srgbClr val="3C413B"/>
                </a:solidFill>
                <a:cs typeface="+mn-ea"/>
                <a:sym typeface="+mn-lt"/>
              </a:rPr>
              <a:t>雅</a:t>
            </a:r>
            <a:endParaRPr lang="zh-CN" altLang="en-US" sz="8000" spc="-300">
              <a:solidFill>
                <a:srgbClr val="3C413B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24891" y="-64278"/>
            <a:ext cx="3797510" cy="537768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1583" y="-222930"/>
            <a:ext cx="3250794" cy="410158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4152" y="5419794"/>
            <a:ext cx="1638095" cy="110476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181680" y="1677985"/>
            <a:ext cx="3170099" cy="3278190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感恩的心态喝这杯茶，这杯茶就不仅仅是一碗茶汤，而在其中充满人文精神，充满了天地万物和谐相处、相互成就、共融共济、同体不二的精神，化解戾气，发扬正气，成就和气。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0" y="1114425"/>
            <a:ext cx="12192000" cy="2600325"/>
          </a:xfrm>
          <a:prstGeom prst="rect">
            <a:avLst/>
          </a:prstGeom>
          <a:solidFill>
            <a:srgbClr val="62A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260" y="1114423"/>
            <a:ext cx="3900487" cy="26003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75789" y="3930827"/>
            <a:ext cx="800219" cy="11390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>
                <a:solidFill>
                  <a:srgbClr val="62A005"/>
                </a:solidFill>
                <a:cs typeface="+mn-ea"/>
                <a:sym typeface="+mn-lt"/>
              </a:rPr>
              <a:t>香</a:t>
            </a:r>
            <a:r>
              <a:rPr lang="en-US" altLang="zh-CN" sz="4000">
                <a:solidFill>
                  <a:srgbClr val="62A005"/>
                </a:solidFill>
                <a:cs typeface="+mn-ea"/>
                <a:sym typeface="+mn-lt"/>
              </a:rPr>
              <a:t>·</a:t>
            </a:r>
            <a:r>
              <a:rPr lang="zh-CN" altLang="en-US" sz="4000">
                <a:solidFill>
                  <a:srgbClr val="62A005"/>
                </a:solidFill>
                <a:cs typeface="+mn-ea"/>
                <a:sym typeface="+mn-lt"/>
              </a:rPr>
              <a:t>道</a:t>
            </a:r>
            <a:endParaRPr lang="zh-CN" altLang="en-US" sz="4000">
              <a:solidFill>
                <a:srgbClr val="62A005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45203" y="4167697"/>
            <a:ext cx="4985980" cy="1318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3C413B"/>
                </a:solidFill>
                <a:cs typeface="+mn-ea"/>
                <a:sym typeface="+mn-lt"/>
              </a:rPr>
              <a:t>第一杯为品，第二杯为解渴。</a:t>
            </a:r>
            <a:endParaRPr lang="en-US" altLang="zh-CN" sz="1600">
              <a:solidFill>
                <a:srgbClr val="3C413B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3C413B"/>
                </a:solidFill>
                <a:cs typeface="+mn-ea"/>
                <a:sym typeface="+mn-lt"/>
              </a:rPr>
              <a:t>品茗，其妙处正在于“品”。</a:t>
            </a:r>
            <a:endParaRPr lang="en-US" altLang="zh-CN" sz="1600">
              <a:solidFill>
                <a:srgbClr val="3C413B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3C413B"/>
                </a:solidFill>
                <a:cs typeface="+mn-ea"/>
                <a:sym typeface="+mn-lt"/>
              </a:rPr>
              <a:t>饮酒为“醉乡”，品茶为“醒乡”。</a:t>
            </a:r>
            <a:endParaRPr lang="en-US" altLang="zh-CN" sz="1600">
              <a:solidFill>
                <a:srgbClr val="3C413B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3C413B"/>
                </a:solidFill>
                <a:cs typeface="+mn-ea"/>
                <a:sym typeface="+mn-lt"/>
              </a:rPr>
              <a:t>从“醉乡”中觉醒过来，</a:t>
            </a:r>
            <a:endParaRPr lang="en-US" altLang="zh-CN" sz="1600">
              <a:solidFill>
                <a:srgbClr val="3C413B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3C413B"/>
                </a:solidFill>
                <a:cs typeface="+mn-ea"/>
                <a:sym typeface="+mn-lt"/>
              </a:rPr>
              <a:t>进入清纯的“醒乡”，</a:t>
            </a:r>
            <a:endParaRPr lang="en-US" altLang="zh-CN" sz="1600">
              <a:solidFill>
                <a:srgbClr val="3C413B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3C413B"/>
                </a:solidFill>
                <a:cs typeface="+mn-ea"/>
                <a:sym typeface="+mn-lt"/>
              </a:rPr>
              <a:t>才能体验人生，品味人生。</a:t>
            </a:r>
            <a:endParaRPr lang="zh-CN" altLang="en-US" sz="1600">
              <a:solidFill>
                <a:srgbClr val="3C413B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959" y="1114424"/>
            <a:ext cx="3900487" cy="2600325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Tm="5000" p14:dur="2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622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https://d.book118.com/306123122215010043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8">
      <vt:lpstr>Arial</vt:lpstr>
      <vt:lpstr>Calibri</vt:lpstr>
      <vt:lpstr>微软雅黑</vt:lpstr>
      <vt:lpstr>Wingdings</vt:lpstr>
      <vt:lpstr>宋体</vt:lpstr>
      <vt:lpstr>Calibri Light</vt:lpstr>
      <vt:lpstr>Office Theme</vt:lpstr>
      <vt:lpstr>茶艺主题PPT模板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2024-09-11T21:24:39.351</cp:lastPrinted>
  <dcterms:created xsi:type="dcterms:W3CDTF">2024-09-11T13:24:39Z</dcterms:created>
  <dcterms:modified xsi:type="dcterms:W3CDTF">2024-09-11T13:24:41Z</dcterms:modified>
</cp:coreProperties>
</file>