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D3B09-DD47-47CA-BD9D-4DAA06A26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AE3FC-EFB7-4DE5-8964-7761CB74E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48ACA-F068-4B1A-AE31-01293C1DA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5E7EAC-2341-4E2C-8159-D18D02F07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E444D1-A6B5-4E6E-AEF4-2469E7EE9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8A16EB-61A4-4C8B-B84E-39F0E234B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0AE53F-6FF1-481E-9A13-FC7A0A920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644B62-7D23-49C9-95B0-D16B26424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C01338-C9E8-4584-973D-42E7D52A0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8F106-AC7E-4C90-AC50-88900183A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BE4A61-2C73-4628-A140-0704173A2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61540421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2023年酒店领班年度总结报告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汇报时间：2024-01-04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工作职责与目标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未来计划与展望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总结与感谢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工作职责与目标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确保员工按照酒店规定和标准提供服务。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75885" y="1990630"/>
            <a:ext cx="182880" cy="73533"/>
          </a:xfrm>
          <a:custGeom>
            <a:rect l="l" t="t" r="r" b="b"/>
            <a:pathLst>
              <a:path w="189" h="76">
                <a:moveTo>
                  <a:pt x="189" y="76"/>
                </a:moveTo>
                <a:lnTo>
                  <a:pt x="0" y="76"/>
                </a:lnTo>
                <a:lnTo>
                  <a:pt x="0" y="0"/>
                </a:lnTo>
                <a:lnTo>
                  <a:pt x="19" y="0"/>
                </a:lnTo>
                <a:lnTo>
                  <a:pt x="19" y="57"/>
                </a:lnTo>
                <a:lnTo>
                  <a:pt x="170" y="57"/>
                </a:lnTo>
                <a:lnTo>
                  <a:pt x="170" y="0"/>
                </a:lnTo>
                <a:lnTo>
                  <a:pt x="189" y="0"/>
                </a:lnTo>
                <a:lnTo>
                  <a:pt x="189" y="7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67801" y="1990630"/>
            <a:ext cx="54197" cy="36766"/>
          </a:xfrm>
          <a:custGeom>
            <a:rect l="l" t="t" r="r" b="b"/>
            <a:pathLst>
              <a:path w="56" h="38">
                <a:moveTo>
                  <a:pt x="56" y="38"/>
                </a:moveTo>
                <a:lnTo>
                  <a:pt x="0" y="38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lnTo>
                  <a:pt x="37" y="19"/>
                </a:lnTo>
                <a:lnTo>
                  <a:pt x="37" y="0"/>
                </a:lnTo>
                <a:lnTo>
                  <a:pt x="56" y="0"/>
                </a:lnTo>
                <a:lnTo>
                  <a:pt x="56" y="3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21688" y="1936528"/>
            <a:ext cx="292227" cy="292227"/>
          </a:xfrm>
          <a:custGeom>
            <a:rect l="l" t="t" r="r" b="b"/>
            <a:pathLst>
              <a:path w="302" h="302">
                <a:moveTo>
                  <a:pt x="302" y="302"/>
                </a:moveTo>
                <a:lnTo>
                  <a:pt x="0" y="302"/>
                </a:lnTo>
                <a:lnTo>
                  <a:pt x="0" y="0"/>
                </a:lnTo>
                <a:lnTo>
                  <a:pt x="245" y="0"/>
                </a:lnTo>
                <a:lnTo>
                  <a:pt x="245" y="18"/>
                </a:lnTo>
                <a:lnTo>
                  <a:pt x="18" y="18"/>
                </a:lnTo>
                <a:lnTo>
                  <a:pt x="18" y="283"/>
                </a:lnTo>
                <a:lnTo>
                  <a:pt x="283" y="283"/>
                </a:lnTo>
                <a:lnTo>
                  <a:pt x="283" y="56"/>
                </a:lnTo>
                <a:lnTo>
                  <a:pt x="302" y="56"/>
                </a:lnTo>
                <a:lnTo>
                  <a:pt x="302" y="30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75885" y="2100929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175885" y="2136743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175885" y="2173510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监督员工工作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定期检查客房卫生，确保客人入住环境整洁舒适。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维护客房卫生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569452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624601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679752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734901" y="2072926"/>
            <a:ext cx="17431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8569452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624601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8679752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734901" y="2036159"/>
            <a:ext cx="17431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587835" y="2128075"/>
            <a:ext cx="147066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515255" y="1990630"/>
            <a:ext cx="292227" cy="201263"/>
          </a:xfrm>
          <a:custGeom>
            <a:rect l="l" t="t" r="r" b="b"/>
            <a:pathLst>
              <a:path w="302" h="208">
                <a:moveTo>
                  <a:pt x="302" y="208"/>
                </a:moveTo>
                <a:lnTo>
                  <a:pt x="0" y="208"/>
                </a:lnTo>
                <a:lnTo>
                  <a:pt x="0" y="28"/>
                </a:lnTo>
                <a:lnTo>
                  <a:pt x="19" y="28"/>
                </a:lnTo>
                <a:lnTo>
                  <a:pt x="19" y="189"/>
                </a:lnTo>
                <a:lnTo>
                  <a:pt x="283" y="189"/>
                </a:lnTo>
                <a:lnTo>
                  <a:pt x="283" y="19"/>
                </a:lnTo>
                <a:lnTo>
                  <a:pt x="0" y="19"/>
                </a:lnTo>
                <a:lnTo>
                  <a:pt x="0" y="0"/>
                </a:lnTo>
                <a:lnTo>
                  <a:pt x="302" y="0"/>
                </a:lnTo>
                <a:lnTo>
                  <a:pt x="302" y="2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与其他部门协调，确保客人需求得到满足。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协调各部门工作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27" name="Freeform 27"/>
          <p:cNvSpPr/>
          <p:nvPr/>
        </p:nvSpPr>
        <p:spPr>
          <a:xfrm>
            <a:off x="5182267" y="4370832"/>
            <a:ext cx="176879" cy="175927"/>
          </a:xfrm>
          <a:custGeom>
            <a:rect l="l" t="t" r="r" b="b"/>
            <a:pathLst>
              <a:path w="187" h="186">
                <a:moveTo>
                  <a:pt x="81" y="186"/>
                </a:moveTo>
                <a:lnTo>
                  <a:pt x="0" y="106"/>
                </a:lnTo>
                <a:lnTo>
                  <a:pt x="107" y="0"/>
                </a:lnTo>
                <a:lnTo>
                  <a:pt x="187" y="80"/>
                </a:lnTo>
                <a:lnTo>
                  <a:pt x="81" y="186"/>
                </a:lnTo>
                <a:close/>
                <a:moveTo>
                  <a:pt x="26" y="106"/>
                </a:moveTo>
                <a:lnTo>
                  <a:pt x="81" y="158"/>
                </a:lnTo>
                <a:lnTo>
                  <a:pt x="159" y="80"/>
                </a:lnTo>
                <a:lnTo>
                  <a:pt x="107" y="26"/>
                </a:lnTo>
                <a:lnTo>
                  <a:pt x="26" y="10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5122640" y="4484275"/>
            <a:ext cx="120110" cy="116300"/>
          </a:xfrm>
          <a:custGeom>
            <a:rect l="l" t="t" r="r" b="b"/>
            <a:pathLst>
              <a:path w="54" h="52">
                <a:moveTo>
                  <a:pt x="26" y="52"/>
                </a:moveTo>
                <a:cubicBezTo>
                  <a:pt x="20" y="52"/>
                  <a:pt x="14" y="50"/>
                  <a:pt x="9" y="45"/>
                </a:cubicBezTo>
                <a:cubicBezTo>
                  <a:pt x="0" y="36"/>
                  <a:pt x="0" y="20"/>
                  <a:pt x="9" y="11"/>
                </a:cubicBezTo>
                <a:cubicBezTo>
                  <a:pt x="20" y="0"/>
                  <a:pt x="20" y="0"/>
                  <a:pt x="20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20"/>
                  <a:pt x="10" y="24"/>
                  <a:pt x="10" y="28"/>
                </a:cubicBezTo>
                <a:cubicBezTo>
                  <a:pt x="10" y="32"/>
                  <a:pt x="12" y="36"/>
                  <a:pt x="15" y="39"/>
                </a:cubicBezTo>
                <a:cubicBezTo>
                  <a:pt x="18" y="42"/>
                  <a:pt x="22" y="44"/>
                  <a:pt x="26" y="44"/>
                </a:cubicBezTo>
                <a:cubicBezTo>
                  <a:pt x="30" y="44"/>
                  <a:pt x="34" y="42"/>
                  <a:pt x="37" y="39"/>
                </a:cubicBezTo>
                <a:cubicBezTo>
                  <a:pt x="48" y="28"/>
                  <a:pt x="48" y="28"/>
                  <a:pt x="48" y="28"/>
                </a:cubicBezTo>
                <a:cubicBezTo>
                  <a:pt x="54" y="34"/>
                  <a:pt x="54" y="34"/>
                  <a:pt x="54" y="34"/>
                </a:cubicBezTo>
                <a:cubicBezTo>
                  <a:pt x="43" y="45"/>
                  <a:pt x="43" y="45"/>
                  <a:pt x="43" y="45"/>
                </a:cubicBezTo>
                <a:cubicBezTo>
                  <a:pt x="38" y="50"/>
                  <a:pt x="32" y="52"/>
                  <a:pt x="26" y="5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296662" y="4315015"/>
            <a:ext cx="116300" cy="115348"/>
          </a:xfrm>
          <a:custGeom>
            <a:rect l="l" t="t" r="r" b="b"/>
            <a:pathLst>
              <a:path w="52" h="52">
                <a:moveTo>
                  <a:pt x="34" y="52"/>
                </a:moveTo>
                <a:cubicBezTo>
                  <a:pt x="28" y="46"/>
                  <a:pt x="28" y="46"/>
                  <a:pt x="28" y="46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2"/>
                  <a:pt x="44" y="28"/>
                  <a:pt x="44" y="24"/>
                </a:cubicBezTo>
                <a:cubicBezTo>
                  <a:pt x="44" y="20"/>
                  <a:pt x="42" y="16"/>
                  <a:pt x="39" y="13"/>
                </a:cubicBezTo>
                <a:cubicBezTo>
                  <a:pt x="33" y="7"/>
                  <a:pt x="23" y="7"/>
                  <a:pt x="17" y="13"/>
                </a:cubicBezTo>
                <a:cubicBezTo>
                  <a:pt x="6" y="24"/>
                  <a:pt x="6" y="24"/>
                  <a:pt x="6" y="24"/>
                </a:cubicBezTo>
                <a:cubicBezTo>
                  <a:pt x="0" y="18"/>
                  <a:pt x="0" y="18"/>
                  <a:pt x="0" y="18"/>
                </a:cubicBezTo>
                <a:cubicBezTo>
                  <a:pt x="11" y="7"/>
                  <a:pt x="11" y="7"/>
                  <a:pt x="11" y="7"/>
                </a:cubicBezTo>
                <a:cubicBezTo>
                  <a:pt x="16" y="2"/>
                  <a:pt x="22" y="0"/>
                  <a:pt x="28" y="0"/>
                </a:cubicBezTo>
                <a:cubicBezTo>
                  <a:pt x="34" y="0"/>
                  <a:pt x="40" y="2"/>
                  <a:pt x="45" y="7"/>
                </a:cubicBezTo>
                <a:cubicBezTo>
                  <a:pt x="50" y="12"/>
                  <a:pt x="52" y="18"/>
                  <a:pt x="52" y="24"/>
                </a:cubicBezTo>
                <a:cubicBezTo>
                  <a:pt x="52" y="30"/>
                  <a:pt x="50" y="36"/>
                  <a:pt x="45" y="41"/>
                </a:cubicBezTo>
                <a:lnTo>
                  <a:pt x="34" y="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220081" y="4453128"/>
            <a:ext cx="27432" cy="26479"/>
          </a:xfrm>
          <a:custGeom>
            <a:rect l="l" t="t" r="r" b="b"/>
            <a:pathLst>
              <a:path w="28" h="28">
                <a:moveTo>
                  <a:pt x="15" y="28"/>
                </a:moveTo>
                <a:lnTo>
                  <a:pt x="0" y="14"/>
                </a:lnTo>
                <a:lnTo>
                  <a:pt x="15" y="0"/>
                </a:lnTo>
                <a:lnTo>
                  <a:pt x="29" y="14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255990" y="4444555"/>
            <a:ext cx="27432" cy="26479"/>
          </a:xfrm>
          <a:custGeom>
            <a:rect l="l" t="t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9" y="14"/>
                </a:lnTo>
                <a:lnTo>
                  <a:pt x="14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265420" y="4408646"/>
            <a:ext cx="26479" cy="26479"/>
          </a:xfrm>
          <a:custGeom>
            <a:rect l="l" t="t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47513" y="4479607"/>
            <a:ext cx="26479" cy="27432"/>
          </a:xfrm>
          <a:custGeom>
            <a:rect l="l" t="t" r="r" b="b"/>
            <a:pathLst>
              <a:path w="28" h="28">
                <a:moveTo>
                  <a:pt x="14" y="29"/>
                </a:moveTo>
                <a:lnTo>
                  <a:pt x="0" y="15"/>
                </a:lnTo>
                <a:lnTo>
                  <a:pt x="14" y="0"/>
                </a:lnTo>
                <a:lnTo>
                  <a:pt x="28" y="15"/>
                </a:lnTo>
                <a:lnTo>
                  <a:pt x="14" y="2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91900" y="4435126"/>
            <a:ext cx="26479" cy="27432"/>
          </a:xfrm>
          <a:custGeom>
            <a:rect l="l" t="t" r="r" b="b"/>
            <a:pathLst>
              <a:path w="28" h="28">
                <a:moveTo>
                  <a:pt x="14" y="29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及时处理客人投诉，提升客人满意度。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处理客人投诉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8562499" y="4316063"/>
            <a:ext cx="253460" cy="254508"/>
          </a:xfrm>
          <a:custGeom>
            <a:rect l="l" t="t" r="r" b="b"/>
            <a:pathLst>
              <a:path w="262" h="263">
                <a:moveTo>
                  <a:pt x="102" y="263"/>
                </a:moveTo>
                <a:lnTo>
                  <a:pt x="0" y="159"/>
                </a:lnTo>
                <a:lnTo>
                  <a:pt x="203" y="0"/>
                </a:lnTo>
                <a:lnTo>
                  <a:pt x="262" y="59"/>
                </a:lnTo>
                <a:lnTo>
                  <a:pt x="102" y="263"/>
                </a:lnTo>
                <a:close/>
                <a:moveTo>
                  <a:pt x="29" y="161"/>
                </a:moveTo>
                <a:lnTo>
                  <a:pt x="100" y="234"/>
                </a:lnTo>
                <a:lnTo>
                  <a:pt x="237" y="62"/>
                </a:lnTo>
                <a:lnTo>
                  <a:pt x="201" y="26"/>
                </a:lnTo>
                <a:lnTo>
                  <a:pt x="29" y="16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8624507" y="4371213"/>
            <a:ext cx="134493" cy="109347"/>
          </a:xfrm>
          <a:custGeom>
            <a:rect l="l" t="t" r="r" b="b"/>
            <a:pathLst>
              <a:path w="139" h="113">
                <a:moveTo>
                  <a:pt x="12" y="113"/>
                </a:moveTo>
                <a:lnTo>
                  <a:pt x="0" y="99"/>
                </a:lnTo>
                <a:lnTo>
                  <a:pt x="128" y="0"/>
                </a:lnTo>
                <a:lnTo>
                  <a:pt x="139" y="14"/>
                </a:lnTo>
                <a:lnTo>
                  <a:pt x="12" y="11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8540305" y="4495038"/>
            <a:ext cx="97727" cy="97727"/>
          </a:xfrm>
          <a:custGeom>
            <a:rect l="l" t="t" r="r" b="b"/>
            <a:pathLst>
              <a:path w="43" h="43">
                <a:moveTo>
                  <a:pt x="12" y="43"/>
                </a:moveTo>
                <a:cubicBezTo>
                  <a:pt x="0" y="31"/>
                  <a:pt x="0" y="31"/>
                  <a:pt x="0" y="31"/>
                </a:cubicBezTo>
                <a:cubicBezTo>
                  <a:pt x="3" y="29"/>
                  <a:pt x="3" y="29"/>
                  <a:pt x="3" y="29"/>
                </a:cubicBezTo>
                <a:cubicBezTo>
                  <a:pt x="8" y="24"/>
                  <a:pt x="8" y="16"/>
                  <a:pt x="3" y="12"/>
                </a:cubicBezTo>
                <a:cubicBezTo>
                  <a:pt x="0" y="9"/>
                  <a:pt x="0" y="9"/>
                  <a:pt x="0" y="9"/>
                </a:cubicBezTo>
                <a:cubicBezTo>
                  <a:pt x="9" y="0"/>
                  <a:pt x="9" y="0"/>
                  <a:pt x="9" y="0"/>
                </a:cubicBezTo>
                <a:cubicBezTo>
                  <a:pt x="14" y="6"/>
                  <a:pt x="14" y="6"/>
                  <a:pt x="14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16" y="16"/>
                  <a:pt x="16" y="25"/>
                  <a:pt x="11" y="31"/>
                </a:cubicBezTo>
                <a:cubicBezTo>
                  <a:pt x="12" y="32"/>
                  <a:pt x="12" y="32"/>
                  <a:pt x="12" y="32"/>
                </a:cubicBezTo>
                <a:cubicBezTo>
                  <a:pt x="18" y="27"/>
                  <a:pt x="27" y="27"/>
                  <a:pt x="34" y="32"/>
                </a:cubicBezTo>
                <a:cubicBezTo>
                  <a:pt x="37" y="29"/>
                  <a:pt x="37" y="29"/>
                  <a:pt x="37" y="29"/>
                </a:cubicBezTo>
                <a:cubicBezTo>
                  <a:pt x="43" y="34"/>
                  <a:pt x="43" y="34"/>
                  <a:pt x="43" y="34"/>
                </a:cubicBezTo>
                <a:cubicBezTo>
                  <a:pt x="34" y="43"/>
                  <a:pt x="34" y="43"/>
                  <a:pt x="34" y="43"/>
                </a:cubicBezTo>
                <a:cubicBezTo>
                  <a:pt x="31" y="40"/>
                  <a:pt x="31" y="40"/>
                  <a:pt x="31" y="40"/>
                </a:cubicBezTo>
                <a:cubicBezTo>
                  <a:pt x="27" y="35"/>
                  <a:pt x="19" y="35"/>
                  <a:pt x="14" y="40"/>
                </a:cubicBezTo>
                <a:lnTo>
                  <a:pt x="12" y="4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8533542" y="4565713"/>
            <a:ext cx="33909" cy="33909"/>
          </a:xfrm>
          <a:custGeom>
            <a:rect l="l" t="t" r="r" b="b"/>
            <a:pathLst>
              <a:path w="35" h="35">
                <a:moveTo>
                  <a:pt x="14" y="35"/>
                </a:moveTo>
                <a:lnTo>
                  <a:pt x="0" y="21"/>
                </a:lnTo>
                <a:lnTo>
                  <a:pt x="21" y="0"/>
                </a:lnTo>
                <a:lnTo>
                  <a:pt x="35" y="14"/>
                </a:lnTo>
                <a:lnTo>
                  <a:pt x="14" y="3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rcRect t="14078" b="14078"/>
          <a:stretch>
            <a:fillRect/>
          </a:stretch>
        </p:blipFill>
        <p:spPr>
          <a:xfrm>
            <a:off x="706988" y="1587639"/>
            <a:ext cx="3579894" cy="3867315"/>
          </a:xfrm>
          <a:prstGeom prst="rect">
            <a:avLst/>
          </a:prstGeom>
        </p:spPr>
      </p:pic>
      <p:sp>
        <p:nvSpPr>
          <p:cNvPr id="43" name="AutoShape 4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TextBox 6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通过培训和指导，提升员工的服务意识和技能。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提高员工服务水平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通过改进服务流程，提高客人对酒店的评价。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提高客人满意度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制定清洁计划，确保客房卫生达标。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提高客房清洁率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提供良好的工作环境和福利待遇，留住优秀员工。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降低员工流失率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员工服务水平提升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通过定期培训和考核，员工的服务意识和技能得到明显提升。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客房清洁率达标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按照清洁计划，客房卫生得到有效保障，清洁率达到预期目标。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客人满意度提高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通过改进服务流程，客人满意度得到提升，获得大量好评。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员工流失率降低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提供良好的工作环境和福利待遇，成功留住大部分优秀员工。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完成情况概述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2406" y="1984343"/>
            <a:ext cx="347186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014698" y="1448943"/>
            <a:ext cx="234601" cy="304991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874776" y="1732788"/>
            <a:ext cx="514445" cy="29689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02900" y="1782128"/>
            <a:ext cx="59817" cy="44482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457219">
            <a:off x="854583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1142780" flipH="1">
            <a:off x="1319403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1437230" flipH="1">
            <a:off x="1168241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769">
            <a:off x="943356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42487" y="1984343"/>
            <a:ext cx="336137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457219">
            <a:off x="6843332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1142780" flipH="1">
            <a:off x="7281100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21437230" flipH="1">
            <a:off x="7138416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62769">
            <a:off x="6922580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867811" y="1448848"/>
            <a:ext cx="494824" cy="580834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664446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4446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83853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83853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客户反馈</a:t>
            </a:r>
          </a:p>
        </p:txBody>
      </p:sp>
      <p:sp>
        <p:nvSpPr>
          <p:cNvPr id="20" name="AutoShape 20"/>
          <p:cNvSpPr/>
          <p:nvPr/>
        </p:nvSpPr>
        <p:spPr>
          <a:xfrm>
            <a:off x="9021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925163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86353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96412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 rot="457219">
            <a:off x="854583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 rot="21142780" flipH="1">
            <a:off x="1059561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 rot="21437230" flipH="1">
            <a:off x="99288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 rot="162769">
            <a:off x="89373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363980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387030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32540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425988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 rot="457219">
            <a:off x="1316450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 rot="21142780" flipH="1">
            <a:off x="1521428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 rot="21437230" flipH="1">
            <a:off x="145475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 rot="162769">
            <a:off x="135559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1825847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184889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1787271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1887855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 rot="457219">
            <a:off x="177831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 rot="21142780" flipH="1">
            <a:off x="198329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 rot="21437230" flipH="1">
            <a:off x="191662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 rot="162769">
            <a:off x="181746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228771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31076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49138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2349722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 rot="457219">
            <a:off x="2240185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 rot="21142780" flipH="1">
            <a:off x="2445163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 rot="21437230" flipH="1">
            <a:off x="237848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 rot="162769">
            <a:off x="227933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2749582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277272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2711005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281158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rot="457219">
            <a:off x="2702052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21142780" flipH="1">
            <a:off x="2907030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rot="21437230" flipH="1">
            <a:off x="284035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 rot="162769">
            <a:off x="2741200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3211449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323459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3172873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3273457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 rot="457219">
            <a:off x="3163919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rot="21142780" flipH="1">
            <a:off x="3368897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rot="21437230" flipH="1">
            <a:off x="330222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rot="162769">
            <a:off x="320306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3673316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3696462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3634740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3735324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 rot="457219">
            <a:off x="362578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 rot="21142780" flipH="1">
            <a:off x="3830764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 rot="21437230" flipH="1">
            <a:off x="376408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 rot="162769">
            <a:off x="366493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413518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4158329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Freeform 78"/>
          <p:cNvSpPr/>
          <p:nvPr/>
        </p:nvSpPr>
        <p:spPr>
          <a:xfrm>
            <a:off x="409660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Freeform 79"/>
          <p:cNvSpPr/>
          <p:nvPr/>
        </p:nvSpPr>
        <p:spPr>
          <a:xfrm>
            <a:off x="419719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 rot="457219">
            <a:off x="4087654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 rot="21142780" flipH="1">
            <a:off x="4292632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 rot="21437230" flipH="1">
            <a:off x="422595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 rot="162769">
            <a:off x="412680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4597051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4620196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Freeform 86"/>
          <p:cNvSpPr/>
          <p:nvPr/>
        </p:nvSpPr>
        <p:spPr>
          <a:xfrm>
            <a:off x="455847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Freeform 87"/>
          <p:cNvSpPr/>
          <p:nvPr/>
        </p:nvSpPr>
        <p:spPr>
          <a:xfrm>
            <a:off x="465905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 rot="457219">
            <a:off x="4549521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 rot="21142780" flipH="1">
            <a:off x="4754499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 rot="21437230" flipH="1">
            <a:off x="468782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 rot="162769">
            <a:off x="458866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AutoShape 92"/>
          <p:cNvSpPr/>
          <p:nvPr/>
        </p:nvSpPr>
        <p:spPr>
          <a:xfrm>
            <a:off x="50590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5082064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5020342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5120926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AutoShape 96"/>
          <p:cNvSpPr/>
          <p:nvPr/>
        </p:nvSpPr>
        <p:spPr>
          <a:xfrm rot="457219">
            <a:off x="5011388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AutoShape 97"/>
          <p:cNvSpPr/>
          <p:nvPr/>
        </p:nvSpPr>
        <p:spPr>
          <a:xfrm rot="21142780" flipH="1">
            <a:off x="521636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AutoShape 98"/>
          <p:cNvSpPr/>
          <p:nvPr/>
        </p:nvSpPr>
        <p:spPr>
          <a:xfrm rot="21437230" flipH="1">
            <a:off x="514969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AutoShape 99"/>
          <p:cNvSpPr/>
          <p:nvPr/>
        </p:nvSpPr>
        <p:spPr>
          <a:xfrm rot="162769">
            <a:off x="505053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AutoShape 100"/>
          <p:cNvSpPr/>
          <p:nvPr/>
        </p:nvSpPr>
        <p:spPr>
          <a:xfrm>
            <a:off x="9021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Freeform 101"/>
          <p:cNvSpPr/>
          <p:nvPr/>
        </p:nvSpPr>
        <p:spPr>
          <a:xfrm>
            <a:off x="925163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86353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96412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AutoShape 104"/>
          <p:cNvSpPr/>
          <p:nvPr/>
        </p:nvSpPr>
        <p:spPr>
          <a:xfrm rot="457219">
            <a:off x="854583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AutoShape 105"/>
          <p:cNvSpPr/>
          <p:nvPr/>
        </p:nvSpPr>
        <p:spPr>
          <a:xfrm rot="21142780" flipH="1">
            <a:off x="1059561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AutoShape 106"/>
          <p:cNvSpPr/>
          <p:nvPr/>
        </p:nvSpPr>
        <p:spPr>
          <a:xfrm rot="21437230" flipH="1">
            <a:off x="99288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AutoShape 107"/>
          <p:cNvSpPr/>
          <p:nvPr/>
        </p:nvSpPr>
        <p:spPr>
          <a:xfrm rot="162769">
            <a:off x="89373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AutoShape 108"/>
          <p:cNvSpPr/>
          <p:nvPr/>
        </p:nvSpPr>
        <p:spPr>
          <a:xfrm>
            <a:off x="1363980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1387030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Freeform 110"/>
          <p:cNvSpPr/>
          <p:nvPr/>
        </p:nvSpPr>
        <p:spPr>
          <a:xfrm>
            <a:off x="132540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Freeform 111"/>
          <p:cNvSpPr/>
          <p:nvPr/>
        </p:nvSpPr>
        <p:spPr>
          <a:xfrm>
            <a:off x="1425988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AutoShape 112"/>
          <p:cNvSpPr/>
          <p:nvPr/>
        </p:nvSpPr>
        <p:spPr>
          <a:xfrm rot="457219">
            <a:off x="1316450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 rot="21142780" flipH="1">
            <a:off x="1521428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AutoShape 114"/>
          <p:cNvSpPr/>
          <p:nvPr/>
        </p:nvSpPr>
        <p:spPr>
          <a:xfrm rot="21437230" flipH="1">
            <a:off x="145475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AutoShape 115"/>
          <p:cNvSpPr/>
          <p:nvPr/>
        </p:nvSpPr>
        <p:spPr>
          <a:xfrm rot="162769">
            <a:off x="135559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AutoShape 116"/>
          <p:cNvSpPr/>
          <p:nvPr/>
        </p:nvSpPr>
        <p:spPr>
          <a:xfrm>
            <a:off x="1825847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Freeform 117"/>
          <p:cNvSpPr/>
          <p:nvPr/>
        </p:nvSpPr>
        <p:spPr>
          <a:xfrm>
            <a:off x="184889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Freeform 118"/>
          <p:cNvSpPr/>
          <p:nvPr/>
        </p:nvSpPr>
        <p:spPr>
          <a:xfrm>
            <a:off x="1787271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Freeform 119"/>
          <p:cNvSpPr/>
          <p:nvPr/>
        </p:nvSpPr>
        <p:spPr>
          <a:xfrm>
            <a:off x="1887855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AutoShape 120"/>
          <p:cNvSpPr/>
          <p:nvPr/>
        </p:nvSpPr>
        <p:spPr>
          <a:xfrm rot="457219">
            <a:off x="177831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AutoShape 121"/>
          <p:cNvSpPr/>
          <p:nvPr/>
        </p:nvSpPr>
        <p:spPr>
          <a:xfrm rot="21142780" flipH="1">
            <a:off x="198329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 rot="21437230" flipH="1">
            <a:off x="191662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AutoShape 123"/>
          <p:cNvSpPr/>
          <p:nvPr/>
        </p:nvSpPr>
        <p:spPr>
          <a:xfrm rot="162769">
            <a:off x="181746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AutoShape 124"/>
          <p:cNvSpPr/>
          <p:nvPr/>
        </p:nvSpPr>
        <p:spPr>
          <a:xfrm>
            <a:off x="228771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Freeform 125"/>
          <p:cNvSpPr/>
          <p:nvPr/>
        </p:nvSpPr>
        <p:spPr>
          <a:xfrm>
            <a:off x="231076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Freeform 126"/>
          <p:cNvSpPr/>
          <p:nvPr/>
        </p:nvSpPr>
        <p:spPr>
          <a:xfrm>
            <a:off x="2249138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Freeform 127"/>
          <p:cNvSpPr/>
          <p:nvPr/>
        </p:nvSpPr>
        <p:spPr>
          <a:xfrm>
            <a:off x="2349722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 rot="457219">
            <a:off x="2240185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AutoShape 129"/>
          <p:cNvSpPr/>
          <p:nvPr/>
        </p:nvSpPr>
        <p:spPr>
          <a:xfrm rot="21142780" flipH="1">
            <a:off x="2445163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AutoShape 130"/>
          <p:cNvSpPr/>
          <p:nvPr/>
        </p:nvSpPr>
        <p:spPr>
          <a:xfrm rot="21437230" flipH="1">
            <a:off x="237848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AutoShape 131"/>
          <p:cNvSpPr/>
          <p:nvPr/>
        </p:nvSpPr>
        <p:spPr>
          <a:xfrm rot="162769">
            <a:off x="227933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AutoShape 132"/>
          <p:cNvSpPr/>
          <p:nvPr/>
        </p:nvSpPr>
        <p:spPr>
          <a:xfrm>
            <a:off x="2749582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Freeform 133"/>
          <p:cNvSpPr/>
          <p:nvPr/>
        </p:nvSpPr>
        <p:spPr>
          <a:xfrm>
            <a:off x="277272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Freeform 134"/>
          <p:cNvSpPr/>
          <p:nvPr/>
        </p:nvSpPr>
        <p:spPr>
          <a:xfrm>
            <a:off x="2711005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Freeform 135"/>
          <p:cNvSpPr/>
          <p:nvPr/>
        </p:nvSpPr>
        <p:spPr>
          <a:xfrm>
            <a:off x="281158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AutoShape 136"/>
          <p:cNvSpPr/>
          <p:nvPr/>
        </p:nvSpPr>
        <p:spPr>
          <a:xfrm rot="457219">
            <a:off x="2702052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 rot="21142780" flipH="1">
            <a:off x="2907030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AutoShape 138"/>
          <p:cNvSpPr/>
          <p:nvPr/>
        </p:nvSpPr>
        <p:spPr>
          <a:xfrm rot="21437230" flipH="1">
            <a:off x="284035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AutoShape 139"/>
          <p:cNvSpPr/>
          <p:nvPr/>
        </p:nvSpPr>
        <p:spPr>
          <a:xfrm rot="162769">
            <a:off x="2741200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AutoShape 140"/>
          <p:cNvSpPr/>
          <p:nvPr/>
        </p:nvSpPr>
        <p:spPr>
          <a:xfrm>
            <a:off x="3211449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Freeform 141"/>
          <p:cNvSpPr/>
          <p:nvPr/>
        </p:nvSpPr>
        <p:spPr>
          <a:xfrm>
            <a:off x="323459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Freeform 142"/>
          <p:cNvSpPr/>
          <p:nvPr/>
        </p:nvSpPr>
        <p:spPr>
          <a:xfrm>
            <a:off x="3172873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Freeform 143"/>
          <p:cNvSpPr/>
          <p:nvPr/>
        </p:nvSpPr>
        <p:spPr>
          <a:xfrm>
            <a:off x="3273457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4" name="AutoShape 144"/>
          <p:cNvSpPr/>
          <p:nvPr/>
        </p:nvSpPr>
        <p:spPr>
          <a:xfrm rot="457219">
            <a:off x="3163919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5" name="AutoShape 145"/>
          <p:cNvSpPr/>
          <p:nvPr/>
        </p:nvSpPr>
        <p:spPr>
          <a:xfrm rot="21142780" flipH="1">
            <a:off x="3368897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6" name="AutoShape 146"/>
          <p:cNvSpPr/>
          <p:nvPr/>
        </p:nvSpPr>
        <p:spPr>
          <a:xfrm rot="21437230" flipH="1">
            <a:off x="330222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7" name="AutoShape 147"/>
          <p:cNvSpPr/>
          <p:nvPr/>
        </p:nvSpPr>
        <p:spPr>
          <a:xfrm rot="162769">
            <a:off x="320306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8" name="AutoShape 148"/>
          <p:cNvSpPr/>
          <p:nvPr/>
        </p:nvSpPr>
        <p:spPr>
          <a:xfrm>
            <a:off x="3673316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9" name="Freeform 149"/>
          <p:cNvSpPr/>
          <p:nvPr/>
        </p:nvSpPr>
        <p:spPr>
          <a:xfrm>
            <a:off x="3696462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0" name="Freeform 150"/>
          <p:cNvSpPr/>
          <p:nvPr/>
        </p:nvSpPr>
        <p:spPr>
          <a:xfrm>
            <a:off x="3634740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1" name="Freeform 151"/>
          <p:cNvSpPr/>
          <p:nvPr/>
        </p:nvSpPr>
        <p:spPr>
          <a:xfrm>
            <a:off x="3735324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2" name="AutoShape 152"/>
          <p:cNvSpPr/>
          <p:nvPr/>
        </p:nvSpPr>
        <p:spPr>
          <a:xfrm rot="457219">
            <a:off x="362578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3" name="AutoShape 153"/>
          <p:cNvSpPr/>
          <p:nvPr/>
        </p:nvSpPr>
        <p:spPr>
          <a:xfrm rot="21142780" flipH="1">
            <a:off x="3830764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4" name="AutoShape 154"/>
          <p:cNvSpPr/>
          <p:nvPr/>
        </p:nvSpPr>
        <p:spPr>
          <a:xfrm rot="21437230" flipH="1">
            <a:off x="376408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5" name="AutoShape 155"/>
          <p:cNvSpPr/>
          <p:nvPr/>
        </p:nvSpPr>
        <p:spPr>
          <a:xfrm rot="162769">
            <a:off x="366493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6" name="AutoShape 156"/>
          <p:cNvSpPr/>
          <p:nvPr/>
        </p:nvSpPr>
        <p:spPr>
          <a:xfrm>
            <a:off x="413518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Freeform 157"/>
          <p:cNvSpPr/>
          <p:nvPr/>
        </p:nvSpPr>
        <p:spPr>
          <a:xfrm>
            <a:off x="4158329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8" name="Freeform 158"/>
          <p:cNvSpPr/>
          <p:nvPr/>
        </p:nvSpPr>
        <p:spPr>
          <a:xfrm>
            <a:off x="409660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9" name="Freeform 159"/>
          <p:cNvSpPr/>
          <p:nvPr/>
        </p:nvSpPr>
        <p:spPr>
          <a:xfrm>
            <a:off x="419719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0" name="AutoShape 160"/>
          <p:cNvSpPr/>
          <p:nvPr/>
        </p:nvSpPr>
        <p:spPr>
          <a:xfrm rot="457219">
            <a:off x="4087654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1" name="AutoShape 161"/>
          <p:cNvSpPr/>
          <p:nvPr/>
        </p:nvSpPr>
        <p:spPr>
          <a:xfrm rot="21142780" flipH="1">
            <a:off x="4292632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2" name="AutoShape 162"/>
          <p:cNvSpPr/>
          <p:nvPr/>
        </p:nvSpPr>
        <p:spPr>
          <a:xfrm rot="21437230" flipH="1">
            <a:off x="422595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3" name="AutoShape 163"/>
          <p:cNvSpPr/>
          <p:nvPr/>
        </p:nvSpPr>
        <p:spPr>
          <a:xfrm rot="162769">
            <a:off x="412680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4" name="AutoShape 164"/>
          <p:cNvSpPr/>
          <p:nvPr/>
        </p:nvSpPr>
        <p:spPr>
          <a:xfrm>
            <a:off x="4597051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5" name="Freeform 165"/>
          <p:cNvSpPr/>
          <p:nvPr/>
        </p:nvSpPr>
        <p:spPr>
          <a:xfrm>
            <a:off x="4620196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6" name="Freeform 166"/>
          <p:cNvSpPr/>
          <p:nvPr/>
        </p:nvSpPr>
        <p:spPr>
          <a:xfrm>
            <a:off x="455847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7" name="Freeform 167"/>
          <p:cNvSpPr/>
          <p:nvPr/>
        </p:nvSpPr>
        <p:spPr>
          <a:xfrm>
            <a:off x="465905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8" name="AutoShape 168"/>
          <p:cNvSpPr/>
          <p:nvPr/>
        </p:nvSpPr>
        <p:spPr>
          <a:xfrm rot="457219">
            <a:off x="4549521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9" name="AutoShape 169"/>
          <p:cNvSpPr/>
          <p:nvPr/>
        </p:nvSpPr>
        <p:spPr>
          <a:xfrm rot="21142780" flipH="1">
            <a:off x="4754499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0" name="AutoShape 170"/>
          <p:cNvSpPr/>
          <p:nvPr/>
        </p:nvSpPr>
        <p:spPr>
          <a:xfrm rot="21437230" flipH="1">
            <a:off x="468782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1" name="AutoShape 171"/>
          <p:cNvSpPr/>
          <p:nvPr/>
        </p:nvSpPr>
        <p:spPr>
          <a:xfrm rot="162769">
            <a:off x="458866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2" name="AutoShape 172"/>
          <p:cNvSpPr/>
          <p:nvPr/>
        </p:nvSpPr>
        <p:spPr>
          <a:xfrm>
            <a:off x="50590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3" name="Freeform 173"/>
          <p:cNvSpPr/>
          <p:nvPr/>
        </p:nvSpPr>
        <p:spPr>
          <a:xfrm>
            <a:off x="5082064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4" name="Freeform 174"/>
          <p:cNvSpPr/>
          <p:nvPr/>
        </p:nvSpPr>
        <p:spPr>
          <a:xfrm>
            <a:off x="5020342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5" name="Freeform 175"/>
          <p:cNvSpPr/>
          <p:nvPr/>
        </p:nvSpPr>
        <p:spPr>
          <a:xfrm>
            <a:off x="5120926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6" name="AutoShape 176"/>
          <p:cNvSpPr/>
          <p:nvPr/>
        </p:nvSpPr>
        <p:spPr>
          <a:xfrm rot="457219">
            <a:off x="5011388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7" name="AutoShape 177"/>
          <p:cNvSpPr/>
          <p:nvPr/>
        </p:nvSpPr>
        <p:spPr>
          <a:xfrm rot="21142780" flipH="1">
            <a:off x="521636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8" name="AutoShape 178"/>
          <p:cNvSpPr/>
          <p:nvPr/>
        </p:nvSpPr>
        <p:spPr>
          <a:xfrm rot="21437230" flipH="1">
            <a:off x="514969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9" name="AutoShape 179"/>
          <p:cNvSpPr/>
          <p:nvPr/>
        </p:nvSpPr>
        <p:spPr>
          <a:xfrm rot="162769">
            <a:off x="505053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0" name="AutoShape 180"/>
          <p:cNvSpPr/>
          <p:nvPr/>
        </p:nvSpPr>
        <p:spPr>
          <a:xfrm>
            <a:off x="6851428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1" name="AutoShape 181"/>
          <p:cNvSpPr/>
          <p:nvPr/>
        </p:nvSpPr>
        <p:spPr>
          <a:xfrm rot="457219">
            <a:off x="6807708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2" name="AutoShape 182"/>
          <p:cNvSpPr/>
          <p:nvPr/>
        </p:nvSpPr>
        <p:spPr>
          <a:xfrm rot="21142780" flipH="1">
            <a:off x="7000684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3" name="AutoShape 183"/>
          <p:cNvSpPr/>
          <p:nvPr/>
        </p:nvSpPr>
        <p:spPr>
          <a:xfrm rot="21437230" flipH="1">
            <a:off x="69378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4" name="AutoShape 184"/>
          <p:cNvSpPr/>
          <p:nvPr/>
        </p:nvSpPr>
        <p:spPr>
          <a:xfrm rot="162769">
            <a:off x="684266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5" name="Freeform 185"/>
          <p:cNvSpPr/>
          <p:nvPr/>
        </p:nvSpPr>
        <p:spPr>
          <a:xfrm>
            <a:off x="68184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6" name="AutoShape 186"/>
          <p:cNvSpPr/>
          <p:nvPr/>
        </p:nvSpPr>
        <p:spPr>
          <a:xfrm>
            <a:off x="73146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7" name="AutoShape 187"/>
          <p:cNvSpPr/>
          <p:nvPr/>
        </p:nvSpPr>
        <p:spPr>
          <a:xfrm rot="457219">
            <a:off x="72709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8" name="AutoShape 188"/>
          <p:cNvSpPr/>
          <p:nvPr/>
        </p:nvSpPr>
        <p:spPr>
          <a:xfrm rot="21142780" flipH="1">
            <a:off x="7463885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9" name="AutoShape 189"/>
          <p:cNvSpPr/>
          <p:nvPr/>
        </p:nvSpPr>
        <p:spPr>
          <a:xfrm rot="21437230" flipH="1">
            <a:off x="74010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0" name="AutoShape 190"/>
          <p:cNvSpPr/>
          <p:nvPr/>
        </p:nvSpPr>
        <p:spPr>
          <a:xfrm rot="162769">
            <a:off x="73058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1" name="Freeform 191"/>
          <p:cNvSpPr/>
          <p:nvPr/>
        </p:nvSpPr>
        <p:spPr>
          <a:xfrm>
            <a:off x="72816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2" name="AutoShape 192"/>
          <p:cNvSpPr/>
          <p:nvPr/>
        </p:nvSpPr>
        <p:spPr>
          <a:xfrm>
            <a:off x="77778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3" name="AutoShape 193"/>
          <p:cNvSpPr/>
          <p:nvPr/>
        </p:nvSpPr>
        <p:spPr>
          <a:xfrm rot="457219">
            <a:off x="77341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4" name="AutoShape 194"/>
          <p:cNvSpPr/>
          <p:nvPr/>
        </p:nvSpPr>
        <p:spPr>
          <a:xfrm rot="21142780" flipH="1">
            <a:off x="7927086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5" name="AutoShape 195"/>
          <p:cNvSpPr/>
          <p:nvPr/>
        </p:nvSpPr>
        <p:spPr>
          <a:xfrm rot="21437230" flipH="1">
            <a:off x="786422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6" name="AutoShape 196"/>
          <p:cNvSpPr/>
          <p:nvPr/>
        </p:nvSpPr>
        <p:spPr>
          <a:xfrm rot="162769">
            <a:off x="77690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7" name="Freeform 197"/>
          <p:cNvSpPr/>
          <p:nvPr/>
        </p:nvSpPr>
        <p:spPr>
          <a:xfrm>
            <a:off x="77448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8" name="AutoShape 198"/>
          <p:cNvSpPr/>
          <p:nvPr/>
        </p:nvSpPr>
        <p:spPr>
          <a:xfrm>
            <a:off x="8241030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9" name="AutoShape 199"/>
          <p:cNvSpPr/>
          <p:nvPr/>
        </p:nvSpPr>
        <p:spPr>
          <a:xfrm rot="457219">
            <a:off x="81973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0" name="AutoShape 200"/>
          <p:cNvSpPr/>
          <p:nvPr/>
        </p:nvSpPr>
        <p:spPr>
          <a:xfrm rot="21142780" flipH="1">
            <a:off x="8390287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1" name="AutoShape 201"/>
          <p:cNvSpPr/>
          <p:nvPr/>
        </p:nvSpPr>
        <p:spPr>
          <a:xfrm rot="21437230" flipH="1">
            <a:off x="832742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2" name="AutoShape 202"/>
          <p:cNvSpPr/>
          <p:nvPr/>
        </p:nvSpPr>
        <p:spPr>
          <a:xfrm rot="162769">
            <a:off x="82322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3" name="Freeform 203"/>
          <p:cNvSpPr/>
          <p:nvPr/>
        </p:nvSpPr>
        <p:spPr>
          <a:xfrm>
            <a:off x="82080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4" name="AutoShape 204"/>
          <p:cNvSpPr/>
          <p:nvPr/>
        </p:nvSpPr>
        <p:spPr>
          <a:xfrm>
            <a:off x="8704231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5" name="AutoShape 205"/>
          <p:cNvSpPr/>
          <p:nvPr/>
        </p:nvSpPr>
        <p:spPr>
          <a:xfrm rot="457219">
            <a:off x="8660511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6" name="AutoShape 206"/>
          <p:cNvSpPr/>
          <p:nvPr/>
        </p:nvSpPr>
        <p:spPr>
          <a:xfrm rot="21142780" flipH="1">
            <a:off x="88534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7" name="AutoShape 207"/>
          <p:cNvSpPr/>
          <p:nvPr/>
        </p:nvSpPr>
        <p:spPr>
          <a:xfrm rot="21437230" flipH="1">
            <a:off x="8790623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8" name="AutoShape 208"/>
          <p:cNvSpPr/>
          <p:nvPr/>
        </p:nvSpPr>
        <p:spPr>
          <a:xfrm rot="162769">
            <a:off x="86954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9" name="Freeform 209"/>
          <p:cNvSpPr/>
          <p:nvPr/>
        </p:nvSpPr>
        <p:spPr>
          <a:xfrm>
            <a:off x="86712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0" name="AutoShape 210"/>
          <p:cNvSpPr/>
          <p:nvPr/>
        </p:nvSpPr>
        <p:spPr>
          <a:xfrm>
            <a:off x="9167432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1" name="AutoShape 211"/>
          <p:cNvSpPr/>
          <p:nvPr/>
        </p:nvSpPr>
        <p:spPr>
          <a:xfrm rot="457219">
            <a:off x="9123712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2" name="AutoShape 212"/>
          <p:cNvSpPr/>
          <p:nvPr/>
        </p:nvSpPr>
        <p:spPr>
          <a:xfrm rot="21142780" flipH="1">
            <a:off x="93166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3" name="AutoShape 213"/>
          <p:cNvSpPr/>
          <p:nvPr/>
        </p:nvSpPr>
        <p:spPr>
          <a:xfrm rot="21437230" flipH="1">
            <a:off x="92538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4" name="AutoShape 214"/>
          <p:cNvSpPr/>
          <p:nvPr/>
        </p:nvSpPr>
        <p:spPr>
          <a:xfrm rot="162769">
            <a:off x="9158668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5" name="Freeform 215"/>
          <p:cNvSpPr/>
          <p:nvPr/>
        </p:nvSpPr>
        <p:spPr>
          <a:xfrm>
            <a:off x="9134475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6" name="AutoShape 216"/>
          <p:cNvSpPr/>
          <p:nvPr/>
        </p:nvSpPr>
        <p:spPr>
          <a:xfrm>
            <a:off x="96306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7" name="AutoShape 217"/>
          <p:cNvSpPr/>
          <p:nvPr/>
        </p:nvSpPr>
        <p:spPr>
          <a:xfrm rot="457219">
            <a:off x="95869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8" name="AutoShape 218"/>
          <p:cNvSpPr/>
          <p:nvPr/>
        </p:nvSpPr>
        <p:spPr>
          <a:xfrm rot="21142780" flipH="1">
            <a:off x="9779889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9" name="AutoShape 219"/>
          <p:cNvSpPr/>
          <p:nvPr/>
        </p:nvSpPr>
        <p:spPr>
          <a:xfrm rot="21437230" flipH="1">
            <a:off x="97170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0" name="AutoShape 220"/>
          <p:cNvSpPr/>
          <p:nvPr/>
        </p:nvSpPr>
        <p:spPr>
          <a:xfrm rot="162769">
            <a:off x="9621869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1" name="Freeform 221"/>
          <p:cNvSpPr/>
          <p:nvPr/>
        </p:nvSpPr>
        <p:spPr>
          <a:xfrm>
            <a:off x="95977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2" name="AutoShape 222"/>
          <p:cNvSpPr/>
          <p:nvPr/>
        </p:nvSpPr>
        <p:spPr>
          <a:xfrm>
            <a:off x="100938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3" name="AutoShape 223"/>
          <p:cNvSpPr/>
          <p:nvPr/>
        </p:nvSpPr>
        <p:spPr>
          <a:xfrm rot="457219">
            <a:off x="100501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4" name="AutoShape 224"/>
          <p:cNvSpPr/>
          <p:nvPr/>
        </p:nvSpPr>
        <p:spPr>
          <a:xfrm rot="21142780" flipH="1">
            <a:off x="10243090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5" name="AutoShape 225"/>
          <p:cNvSpPr/>
          <p:nvPr/>
        </p:nvSpPr>
        <p:spPr>
          <a:xfrm rot="21437230" flipH="1">
            <a:off x="1018022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6" name="AutoShape 226"/>
          <p:cNvSpPr/>
          <p:nvPr/>
        </p:nvSpPr>
        <p:spPr>
          <a:xfrm rot="162769">
            <a:off x="1008507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7" name="Freeform 227"/>
          <p:cNvSpPr/>
          <p:nvPr/>
        </p:nvSpPr>
        <p:spPr>
          <a:xfrm>
            <a:off x="100609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8" name="AutoShape 228"/>
          <p:cNvSpPr/>
          <p:nvPr/>
        </p:nvSpPr>
        <p:spPr>
          <a:xfrm>
            <a:off x="105570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9" name="AutoShape 229"/>
          <p:cNvSpPr/>
          <p:nvPr/>
        </p:nvSpPr>
        <p:spPr>
          <a:xfrm rot="457219">
            <a:off x="105134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0" name="AutoShape 230"/>
          <p:cNvSpPr/>
          <p:nvPr/>
        </p:nvSpPr>
        <p:spPr>
          <a:xfrm rot="21142780" flipH="1">
            <a:off x="107062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1" name="AutoShape 231"/>
          <p:cNvSpPr/>
          <p:nvPr/>
        </p:nvSpPr>
        <p:spPr>
          <a:xfrm rot="21437230" flipH="1">
            <a:off x="1064342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2" name="AutoShape 232"/>
          <p:cNvSpPr/>
          <p:nvPr/>
        </p:nvSpPr>
        <p:spPr>
          <a:xfrm rot="162769">
            <a:off x="1054827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3" name="Freeform 233"/>
          <p:cNvSpPr/>
          <p:nvPr/>
        </p:nvSpPr>
        <p:spPr>
          <a:xfrm>
            <a:off x="105241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4" name="AutoShape 234"/>
          <p:cNvSpPr/>
          <p:nvPr/>
        </p:nvSpPr>
        <p:spPr>
          <a:xfrm>
            <a:off x="110202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5" name="AutoShape 235"/>
          <p:cNvSpPr/>
          <p:nvPr/>
        </p:nvSpPr>
        <p:spPr>
          <a:xfrm rot="457219">
            <a:off x="109766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6" name="AutoShape 236"/>
          <p:cNvSpPr/>
          <p:nvPr/>
        </p:nvSpPr>
        <p:spPr>
          <a:xfrm rot="21142780" flipH="1">
            <a:off x="111694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7" name="AutoShape 237"/>
          <p:cNvSpPr/>
          <p:nvPr/>
        </p:nvSpPr>
        <p:spPr>
          <a:xfrm rot="21437230" flipH="1">
            <a:off x="1110662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8" name="AutoShape 238"/>
          <p:cNvSpPr/>
          <p:nvPr/>
        </p:nvSpPr>
        <p:spPr>
          <a:xfrm rot="162769">
            <a:off x="1101147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9" name="Freeform 239"/>
          <p:cNvSpPr/>
          <p:nvPr/>
        </p:nvSpPr>
        <p:spPr>
          <a:xfrm>
            <a:off x="109873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0" name="AutoShape 240"/>
          <p:cNvSpPr/>
          <p:nvPr/>
        </p:nvSpPr>
        <p:spPr>
          <a:xfrm>
            <a:off x="6851428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1" name="AutoShape 241"/>
          <p:cNvSpPr/>
          <p:nvPr/>
        </p:nvSpPr>
        <p:spPr>
          <a:xfrm rot="457219">
            <a:off x="6807708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2" name="AutoShape 242"/>
          <p:cNvSpPr/>
          <p:nvPr/>
        </p:nvSpPr>
        <p:spPr>
          <a:xfrm rot="21142780" flipH="1">
            <a:off x="7000684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3" name="AutoShape 243"/>
          <p:cNvSpPr/>
          <p:nvPr/>
        </p:nvSpPr>
        <p:spPr>
          <a:xfrm rot="21437230" flipH="1">
            <a:off x="69378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4" name="AutoShape 244"/>
          <p:cNvSpPr/>
          <p:nvPr/>
        </p:nvSpPr>
        <p:spPr>
          <a:xfrm rot="162769">
            <a:off x="684266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5" name="Freeform 245"/>
          <p:cNvSpPr/>
          <p:nvPr/>
        </p:nvSpPr>
        <p:spPr>
          <a:xfrm>
            <a:off x="68184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6" name="AutoShape 246"/>
          <p:cNvSpPr/>
          <p:nvPr/>
        </p:nvSpPr>
        <p:spPr>
          <a:xfrm>
            <a:off x="73146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7" name="AutoShape 247"/>
          <p:cNvSpPr/>
          <p:nvPr/>
        </p:nvSpPr>
        <p:spPr>
          <a:xfrm rot="457219">
            <a:off x="72709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8" name="AutoShape 248"/>
          <p:cNvSpPr/>
          <p:nvPr/>
        </p:nvSpPr>
        <p:spPr>
          <a:xfrm rot="21142780" flipH="1">
            <a:off x="7463885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9" name="AutoShape 249"/>
          <p:cNvSpPr/>
          <p:nvPr/>
        </p:nvSpPr>
        <p:spPr>
          <a:xfrm rot="21437230" flipH="1">
            <a:off x="74010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0" name="AutoShape 250"/>
          <p:cNvSpPr/>
          <p:nvPr/>
        </p:nvSpPr>
        <p:spPr>
          <a:xfrm rot="162769">
            <a:off x="73058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1" name="Freeform 251"/>
          <p:cNvSpPr/>
          <p:nvPr/>
        </p:nvSpPr>
        <p:spPr>
          <a:xfrm>
            <a:off x="72816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2" name="AutoShape 252"/>
          <p:cNvSpPr/>
          <p:nvPr/>
        </p:nvSpPr>
        <p:spPr>
          <a:xfrm>
            <a:off x="77778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3" name="AutoShape 253"/>
          <p:cNvSpPr/>
          <p:nvPr/>
        </p:nvSpPr>
        <p:spPr>
          <a:xfrm rot="457219">
            <a:off x="77341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4" name="AutoShape 254"/>
          <p:cNvSpPr/>
          <p:nvPr/>
        </p:nvSpPr>
        <p:spPr>
          <a:xfrm rot="21142780" flipH="1">
            <a:off x="7927086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5" name="AutoShape 255"/>
          <p:cNvSpPr/>
          <p:nvPr/>
        </p:nvSpPr>
        <p:spPr>
          <a:xfrm rot="21437230" flipH="1">
            <a:off x="786422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6" name="AutoShape 256"/>
          <p:cNvSpPr/>
          <p:nvPr/>
        </p:nvSpPr>
        <p:spPr>
          <a:xfrm rot="162769">
            <a:off x="77690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7" name="Freeform 257"/>
          <p:cNvSpPr/>
          <p:nvPr/>
        </p:nvSpPr>
        <p:spPr>
          <a:xfrm>
            <a:off x="77448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8" name="AutoShape 258"/>
          <p:cNvSpPr/>
          <p:nvPr/>
        </p:nvSpPr>
        <p:spPr>
          <a:xfrm>
            <a:off x="8241030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9" name="AutoShape 259"/>
          <p:cNvSpPr/>
          <p:nvPr/>
        </p:nvSpPr>
        <p:spPr>
          <a:xfrm rot="457219">
            <a:off x="81973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0" name="AutoShape 260"/>
          <p:cNvSpPr/>
          <p:nvPr/>
        </p:nvSpPr>
        <p:spPr>
          <a:xfrm rot="21142780" flipH="1">
            <a:off x="8390287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1" name="AutoShape 261"/>
          <p:cNvSpPr/>
          <p:nvPr/>
        </p:nvSpPr>
        <p:spPr>
          <a:xfrm rot="21437230" flipH="1">
            <a:off x="832742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2" name="AutoShape 262"/>
          <p:cNvSpPr/>
          <p:nvPr/>
        </p:nvSpPr>
        <p:spPr>
          <a:xfrm rot="162769">
            <a:off x="82322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3" name="Freeform 263"/>
          <p:cNvSpPr/>
          <p:nvPr/>
        </p:nvSpPr>
        <p:spPr>
          <a:xfrm>
            <a:off x="82080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4" name="AutoShape 264"/>
          <p:cNvSpPr/>
          <p:nvPr/>
        </p:nvSpPr>
        <p:spPr>
          <a:xfrm>
            <a:off x="8704231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5" name="AutoShape 265"/>
          <p:cNvSpPr/>
          <p:nvPr/>
        </p:nvSpPr>
        <p:spPr>
          <a:xfrm rot="457219">
            <a:off x="8660511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6" name="AutoShape 266"/>
          <p:cNvSpPr/>
          <p:nvPr/>
        </p:nvSpPr>
        <p:spPr>
          <a:xfrm rot="21142780" flipH="1">
            <a:off x="88534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7" name="AutoShape 267"/>
          <p:cNvSpPr/>
          <p:nvPr/>
        </p:nvSpPr>
        <p:spPr>
          <a:xfrm rot="21437230" flipH="1">
            <a:off x="8790623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8" name="AutoShape 268"/>
          <p:cNvSpPr/>
          <p:nvPr/>
        </p:nvSpPr>
        <p:spPr>
          <a:xfrm rot="162769">
            <a:off x="86954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9" name="Freeform 269"/>
          <p:cNvSpPr/>
          <p:nvPr/>
        </p:nvSpPr>
        <p:spPr>
          <a:xfrm>
            <a:off x="86712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0" name="AutoShape 270"/>
          <p:cNvSpPr/>
          <p:nvPr/>
        </p:nvSpPr>
        <p:spPr>
          <a:xfrm>
            <a:off x="9167432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1" name="AutoShape 271"/>
          <p:cNvSpPr/>
          <p:nvPr/>
        </p:nvSpPr>
        <p:spPr>
          <a:xfrm rot="457219">
            <a:off x="9123712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2" name="AutoShape 272"/>
          <p:cNvSpPr/>
          <p:nvPr/>
        </p:nvSpPr>
        <p:spPr>
          <a:xfrm rot="21142780" flipH="1">
            <a:off x="93166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3" name="AutoShape 273"/>
          <p:cNvSpPr/>
          <p:nvPr/>
        </p:nvSpPr>
        <p:spPr>
          <a:xfrm rot="21437230" flipH="1">
            <a:off x="92538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4" name="AutoShape 274"/>
          <p:cNvSpPr/>
          <p:nvPr/>
        </p:nvSpPr>
        <p:spPr>
          <a:xfrm rot="162769">
            <a:off x="9158668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5" name="Freeform 275"/>
          <p:cNvSpPr/>
          <p:nvPr/>
        </p:nvSpPr>
        <p:spPr>
          <a:xfrm>
            <a:off x="9134475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6" name="AutoShape 276"/>
          <p:cNvSpPr/>
          <p:nvPr/>
        </p:nvSpPr>
        <p:spPr>
          <a:xfrm>
            <a:off x="96306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7" name="AutoShape 277"/>
          <p:cNvSpPr/>
          <p:nvPr/>
        </p:nvSpPr>
        <p:spPr>
          <a:xfrm rot="457219">
            <a:off x="95869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8" name="AutoShape 278"/>
          <p:cNvSpPr/>
          <p:nvPr/>
        </p:nvSpPr>
        <p:spPr>
          <a:xfrm rot="21142780" flipH="1">
            <a:off x="9779889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9" name="AutoShape 279"/>
          <p:cNvSpPr/>
          <p:nvPr/>
        </p:nvSpPr>
        <p:spPr>
          <a:xfrm rot="21437230" flipH="1">
            <a:off x="97170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0" name="AutoShape 280"/>
          <p:cNvSpPr/>
          <p:nvPr/>
        </p:nvSpPr>
        <p:spPr>
          <a:xfrm rot="162769">
            <a:off x="9621869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1" name="Freeform 281"/>
          <p:cNvSpPr/>
          <p:nvPr/>
        </p:nvSpPr>
        <p:spPr>
          <a:xfrm>
            <a:off x="95977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2" name="AutoShape 282"/>
          <p:cNvSpPr/>
          <p:nvPr/>
        </p:nvSpPr>
        <p:spPr>
          <a:xfrm>
            <a:off x="100938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3" name="AutoShape 283"/>
          <p:cNvSpPr/>
          <p:nvPr/>
        </p:nvSpPr>
        <p:spPr>
          <a:xfrm rot="457219">
            <a:off x="100501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4" name="AutoShape 284"/>
          <p:cNvSpPr/>
          <p:nvPr/>
        </p:nvSpPr>
        <p:spPr>
          <a:xfrm rot="21142780" flipH="1">
            <a:off x="10243090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5" name="AutoShape 285"/>
          <p:cNvSpPr/>
          <p:nvPr/>
        </p:nvSpPr>
        <p:spPr>
          <a:xfrm rot="21437230" flipH="1">
            <a:off x="1018022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6" name="AutoShape 286"/>
          <p:cNvSpPr/>
          <p:nvPr/>
        </p:nvSpPr>
        <p:spPr>
          <a:xfrm rot="162769">
            <a:off x="1008507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7" name="Freeform 287"/>
          <p:cNvSpPr/>
          <p:nvPr/>
        </p:nvSpPr>
        <p:spPr>
          <a:xfrm>
            <a:off x="100609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8" name="AutoShape 288"/>
          <p:cNvSpPr/>
          <p:nvPr/>
        </p:nvSpPr>
        <p:spPr>
          <a:xfrm>
            <a:off x="105570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9" name="AutoShape 289"/>
          <p:cNvSpPr/>
          <p:nvPr/>
        </p:nvSpPr>
        <p:spPr>
          <a:xfrm rot="457219">
            <a:off x="105134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0" name="AutoShape 290"/>
          <p:cNvSpPr/>
          <p:nvPr/>
        </p:nvSpPr>
        <p:spPr>
          <a:xfrm rot="21142780" flipH="1">
            <a:off x="107062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1" name="AutoShape 291"/>
          <p:cNvSpPr/>
          <p:nvPr/>
        </p:nvSpPr>
        <p:spPr>
          <a:xfrm rot="21437230" flipH="1">
            <a:off x="1064342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2" name="AutoShape 292"/>
          <p:cNvSpPr/>
          <p:nvPr/>
        </p:nvSpPr>
        <p:spPr>
          <a:xfrm rot="162769">
            <a:off x="1054827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3" name="Freeform 293"/>
          <p:cNvSpPr/>
          <p:nvPr/>
        </p:nvSpPr>
        <p:spPr>
          <a:xfrm>
            <a:off x="105241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4" name="AutoShape 294"/>
          <p:cNvSpPr/>
          <p:nvPr/>
        </p:nvSpPr>
        <p:spPr>
          <a:xfrm>
            <a:off x="110202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5" name="AutoShape 295"/>
          <p:cNvSpPr/>
          <p:nvPr/>
        </p:nvSpPr>
        <p:spPr>
          <a:xfrm rot="457219">
            <a:off x="109766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6" name="AutoShape 296"/>
          <p:cNvSpPr/>
          <p:nvPr/>
        </p:nvSpPr>
        <p:spPr>
          <a:xfrm rot="21142780" flipH="1">
            <a:off x="111694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7" name="AutoShape 297"/>
          <p:cNvSpPr/>
          <p:nvPr/>
        </p:nvSpPr>
        <p:spPr>
          <a:xfrm rot="21437230" flipH="1">
            <a:off x="1110662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8" name="AutoShape 298"/>
          <p:cNvSpPr/>
          <p:nvPr/>
        </p:nvSpPr>
        <p:spPr>
          <a:xfrm rot="162769">
            <a:off x="1101147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9" name="Freeform 299"/>
          <p:cNvSpPr/>
          <p:nvPr/>
        </p:nvSpPr>
        <p:spPr>
          <a:xfrm>
            <a:off x="109873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0" name="AutoShape 300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通过优化服务流程、提高员工服务意识和技能，客户满意度得到显著提升，达到90%以上。</a:t>
            </a:r>
            <a:endParaRPr lang="en-US" sz="1100"/>
          </a:p>
        </p:txBody>
      </p:sp>
      <p:sp>
        <p:nvSpPr>
          <p:cNvPr id="301" name="AutoShape 301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积极收集客户反馈，针对客户需求进行改进，提供个性化服务，提高客户回头率。</a:t>
            </a:r>
            <a:endParaRPr lang="en-US" sz="1100"/>
          </a:p>
        </p:txBody>
      </p:sp>
      <p:sp>
        <p:nvSpPr>
          <p:cNvPr id="302" name="AutoShape 30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3" name="AutoShape 30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4" name="AutoShape 30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5" name="AutoShape 30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6" name="AutoShape 30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7" name="AutoShape 30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8" name="AutoShape 30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9" name="AutoShape 30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0" name="AutoShape 3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1" name="AutoShape 3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2" name="AutoShape 3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3" name="AutoShape 3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4" name="AutoShape 3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5" name="AutoShape 3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6" name="AutoShape 3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7" name="AutoShape 3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8" name="AutoShape 3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9" name="AutoShape 3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0" name="AutoShape 3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1" name="AutoShape 3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2" name="TextBox 3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847" r="10847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918" r="13918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9350" r="9350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91051" y="3854863"/>
            <a:ext cx="2621496" cy="26214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8842439" y="1144815"/>
            <a:ext cx="2558510" cy="259355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521636" y="1144815"/>
            <a:ext cx="2511690" cy="259355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强化团队凝聚力，促进员工之间的沟通与协作，提高整体工作效率。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158675" y="3854863"/>
            <a:ext cx="2558510" cy="26214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906577" y="4602766"/>
            <a:ext cx="832294" cy="609981"/>
          </a:xfrm>
          <a:custGeom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 rot="18000000">
            <a:off x="7035165" y="4412837"/>
            <a:ext cx="403955" cy="124778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3600000" flipH="1">
            <a:off x="7446073" y="4324921"/>
            <a:ext cx="200978" cy="124778"/>
          </a:xfrm>
          <a:custGeom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499509" y="4488180"/>
            <a:ext cx="469678" cy="469678"/>
          </a:xfrm>
          <a:custGeom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21730" y="5263039"/>
            <a:ext cx="2432304" cy="88668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建立良好的沟通机制，及时解决工作中出现的问题，确保工作顺利进行。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cxnSp>
        <p:nvCxnSpPr>
          <p:cNvPr id="22" name="Connector 22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3" name="TextBox 23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cxnSp>
        <p:nvCxnSpPr>
          <p:cNvPr id="24" name="Connector 24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积极探索创新服务模式，引入智能化服务，提升酒店服务品质。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创新服务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总结实践经验，优化工作流程，提高工作效率和员工满意度。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实践经验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创新与实践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制定完善的培训计划，提高员工的专业技能和服务水平。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关注员工个人成长，提供职业发展规划和晋升机会，激发员工工作积极性。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员工培训与成长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成长空间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https://d.book118.com/306154042122010100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2024-09-24T14:08:32.043</cp:lastPrinted>
  <dcterms:created xsi:type="dcterms:W3CDTF">2024-09-24T06:08:32Z</dcterms:created>
  <dcterms:modified xsi:type="dcterms:W3CDTF">2024-09-24T06:08:34Z</dcterms:modified>
</cp:coreProperties>
</file>