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OHSGLV+PVUUOQ+MicrosoftYaHei-Bold"/>
      <p:regular r:id="rId21"/>
    </p:embeddedFont>
    <p:embeddedFont>
      <p:font typeface="ANHGQT+MS-UIGothic"/>
      <p:regular r:id="rId22"/>
    </p:embeddedFont>
    <p:embeddedFont>
      <p:font typeface="WABIIU+JAUSMD+ArialMT"/>
      <p:regular r:id="rId23"/>
    </p:embeddedFont>
    <p:embeddedFont>
      <p:font typeface="DDMHOM+ANLFHQ+MicrosoftYaHei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3F35E-49C7-4500-BFFD-B77087C63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DCAB83-1698-49DF-A6BC-EA7F9D8F4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9C962-B382-48F8-A86A-87748B8F9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860B2-1A17-41F3-9931-5C9AC7AEA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4460C1-EC57-4B38-B14A-DCC59B23C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86C06A-EA26-4566-B45D-B7216FD4C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B88090-3BC2-4571-81E5-739DAF23B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F9D7E-2E92-4917-86A2-544A666F3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580065-4089-4879-BD79-B7B3A9EEE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193E76-2B8A-4F3A-9E36-F7652C21A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591C2-D5E7-4AE0-9410-4BBCFFBFB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20004513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2239" y="360273"/>
            <a:ext cx="85468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ONE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72369" y="360908"/>
            <a:ext cx="159795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KEEP</a:t>
            </a:r>
            <a:r>
              <a:rPr sz="1800" spc="88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 </a:t>
            </a:r>
            <a:r>
              <a:rPr sz="1800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VIEW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76015" y="2546234"/>
            <a:ext cx="59721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1B1B1B"/>
                </a:solidFill>
                <a:latin typeface="ANHGQT+MS-UIGothic"/>
                <a:cs typeface="ANHGQT+MS-UIGothic"/>
              </a:rPr>
              <a:t>昆虫分</a:t>
            </a:r>
            <a:r>
              <a:rPr sz="4950">
                <a:solidFill>
                  <a:srgbClr val="1B1B1B"/>
                </a:solidFill>
                <a:latin typeface="SimSun"/>
                <a:cs typeface="SimSun"/>
              </a:rPr>
              <a:t>类</a:t>
            </a:r>
            <a:r>
              <a:rPr sz="4950">
                <a:solidFill>
                  <a:srgbClr val="1B1B1B"/>
                </a:solidFill>
                <a:latin typeface="ANHGQT+MS-UIGothic"/>
                <a:cs typeface="ANHGQT+MS-UIGothic"/>
              </a:rPr>
              <a:t>描述</a:t>
            </a:r>
            <a:r>
              <a:rPr sz="4950">
                <a:solidFill>
                  <a:srgbClr val="1B1B1B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1B1B1B"/>
                </a:solidFill>
                <a:latin typeface="ANHGQT+MS-UIGothic"/>
                <a:cs typeface="ANHGQT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47209" y="1420685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WABIIU+JAUSMD+ArialMT"/>
                <a:cs typeface="WABIIU+JAUSMD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昆虫分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47209" y="2298255"/>
            <a:ext cx="3738822" cy="1662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WABIIU+JAUSMD+ArialMT"/>
                <a:cs typeface="WABIIU+JAUSMD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昆虫的内部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构与功能</a:t>
            </a:r>
          </a:p>
          <a:p>
            <a:pPr marL="0" marR="0">
              <a:lnSpc>
                <a:spcPts val="2552"/>
              </a:lnSpc>
              <a:spcBef>
                <a:spcPts val="85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WABIIU+JAUSMD+ArialMT"/>
                <a:cs typeface="WABIIU+JAUSMD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昆虫的分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方法与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准</a:t>
            </a:r>
          </a:p>
          <a:p>
            <a:pPr marL="0" marR="0">
              <a:lnSpc>
                <a:spcPts val="2552"/>
              </a:lnSpc>
              <a:spcBef>
                <a:spcPts val="907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WABIIU+JAUSMD+ArialMT"/>
                <a:cs typeface="WABIIU+JAUSMD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常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昆虫种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描述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29764" y="2576012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ANHGQT+MS-UIGothic"/>
                <a:cs typeface="ANHGQT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29764" y="3569153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47209" y="3616515"/>
            <a:ext cx="4439861" cy="78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WABIIU+JAUSMD+ArialMT"/>
                <a:cs typeface="WABIIU+JAUSMD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昆虫分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的研究意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与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0000"/>
                </a:solidFill>
                <a:latin typeface="ANHGQT+MS-UIGothic"/>
                <a:cs typeface="ANHGQT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81500" y="3441675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ANHGQT+MS-UIGothic"/>
                <a:cs typeface="ANHGQT+MS-UIGothic"/>
              </a:rPr>
              <a:t>昆虫分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4500">
                <a:solidFill>
                  <a:srgbClr val="000000"/>
                </a:solidFill>
                <a:latin typeface="ANHGQT+MS-UIGothic"/>
                <a:cs typeface="ANHGQT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昆虫的定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与特征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ANHGQT+MS-UIGothic"/>
                <a:cs typeface="ANHGQT+MS-UIGothic"/>
              </a:rPr>
              <a:t>昆虫的定</a:t>
            </a:r>
            <a:r>
              <a:rPr sz="1550">
                <a:solidFill>
                  <a:srgbClr val="006B73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昆虫是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物界中最大的一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生物，具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、胸、腹三大部分，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有三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足、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两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翅膀，生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长发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程中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经过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内部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和外部的形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态变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ANHGQT+MS-UIGothic"/>
                <a:cs typeface="ANHGQT+MS-UIGothic"/>
              </a:rPr>
              <a:t>昆虫的特征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350307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昆虫具有外骨骼，其身体分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为头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、胸、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腹三部分，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有三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足、两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翅膀，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部有触角一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，复眼一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ANHGQT+MS-UIGothic"/>
                <a:cs typeface="ANHGQT+MS-UIGothic"/>
              </a:rPr>
              <a:t>，口器一个。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昆虫的种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与分布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ANHGQT+MS-UIGothic"/>
                <a:cs typeface="ANHGQT+MS-UIGothic"/>
              </a:rPr>
              <a:t>昆虫的种</a:t>
            </a:r>
            <a:r>
              <a:rPr sz="1550">
                <a:solidFill>
                  <a:srgbClr val="006B73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昆虫种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繁多，目前已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的种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有超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DDMHOM+ANLFHQ+MicrosoftYaHei"/>
                <a:cs typeface="DDMHOM+ANLFHQ+MicrosoftYaHei"/>
              </a:rPr>
              <a:t>100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万种，是地球上种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最多的一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生物。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6B73"/>
                </a:solidFill>
                <a:latin typeface="ANHGQT+MS-UIGothic"/>
                <a:cs typeface="ANHGQT+MS-UIGothic"/>
              </a:rPr>
              <a:t>昆虫的分布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69410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昆虫广泛分布于世界各地，从沙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漠到雨林，从高山到平地，几乎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无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不在。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昆虫的起源与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进</a:t>
            </a: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昆虫的起源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4143705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昆虫起源于古生代的成虫期，距今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约</a:t>
            </a:r>
            <a:r>
              <a:rPr sz="1500">
                <a:solidFill>
                  <a:srgbClr val="000000"/>
                </a:solidFill>
                <a:latin typeface="DDMHOM+ANLFHQ+MicrosoftYaHei"/>
                <a:cs typeface="DDMHOM+ANLFHQ+MicrosoftYaHei"/>
              </a:rPr>
              <a:t>3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亿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年。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昆虫的</a:t>
            </a:r>
            <a:r>
              <a:rPr sz="2300" spc="23">
                <a:solidFill>
                  <a:srgbClr val="006B73"/>
                </a:solidFill>
                <a:latin typeface="SimSun"/>
                <a:cs typeface="SimSun"/>
              </a:rPr>
              <a:t>进</a:t>
            </a:r>
            <a:r>
              <a:rPr sz="2300">
                <a:solidFill>
                  <a:srgbClr val="006B73"/>
                </a:solidFill>
                <a:latin typeface="ANHGQT+MS-UIGothic"/>
                <a:cs typeface="ANHGQT+MS-UIGothic"/>
              </a:rPr>
              <a:t>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经历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了漫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程，从最初的起源到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在，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经历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了多次适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应环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演替的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程。其中一些种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陆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地生活，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展出了更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95750" y="3441675"/>
            <a:ext cx="4857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ANHGQT+MS-UIGothic"/>
                <a:cs typeface="ANHGQT+MS-UIGothic"/>
              </a:rPr>
              <a:t>昆虫的外部形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态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头</a:t>
            </a: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DMHOM+ANLFHQ+MicrosoftYaHei"/>
                <a:cs typeface="DDMHOM+ANLFHQ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DMHOM+ANLFHQ+MicrosoftYaHei"/>
                <a:cs typeface="DDMHOM+ANLFHQ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DMHOM+ANLFHQ+MicrosoftYaHei"/>
                <a:cs typeface="DDMHOM+ANLFHQ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DMHOM+ANLFHQ+MicrosoftYaHei"/>
                <a:cs typeface="DDMHOM+ANLFHQ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1394" y="5190342"/>
            <a:ext cx="239835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头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部分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三个部分：触角、眼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79190" y="5190342"/>
            <a:ext cx="249694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触角是感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器官，能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感知周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围环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境中的气味和触碰刺激。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口器是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摄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取食物的器官，包括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271895" y="5335758"/>
            <a:ext cx="262787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眼是复眼，由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多小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单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眼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成，</a:t>
            </a:r>
          </a:p>
          <a:p>
            <a:pPr marL="85725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感知周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的光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和运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72919" y="549895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和口器。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121775" y="5498953"/>
            <a:ext cx="229977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咀嚼式口器和刺吸式口器。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昆虫的胸部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2062757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胸部是昆虫的三个主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要部分之一，包括前、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中、后胸三部分。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2000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胸部有三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腿和两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1507863"/>
            <a:ext cx="793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翅膀。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2565" y="520038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前胸和后胸通常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小，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82565" y="5474708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中胸最大。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昆虫的腹部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腹部是昆虫的另一个主要部分，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包括前、中、后三部分。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OHSGLV+PVUUOQ+MicrosoftYaHei-Bold"/>
                <a:cs typeface="OHSGLV+PVUUOQ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腹部通常包含大部分内部器官和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NHGQT+MS-UIGothic"/>
                <a:cs typeface="ANHGQT+MS-UIGothic"/>
              </a:rPr>
              <a:t>生殖器官。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昆虫的翅膀和足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翅膀是昆虫的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飞</a:t>
            </a: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行器官，通常位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翅膀分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前翅和后翅，前翅薄而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，用于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飞</a:t>
            </a: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行；后翅用于平衡和</a:t>
            </a:r>
          </a:p>
          <a:p>
            <a:pPr marL="857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调节</a:t>
            </a: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体温。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934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足是昆虫的行走器官，通常位于</a:t>
            </a:r>
          </a:p>
          <a:p>
            <a:pPr marL="762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胸部和腹部。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40864" y="4623172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ANHGQT+MS-UIGothic"/>
                <a:cs typeface="ANHGQT+MS-UIGothic"/>
              </a:rPr>
              <a:t>于胸部。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23050" y="1631364"/>
            <a:ext cx="1874564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30040" y="1679624"/>
            <a:ext cx="290292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OHSGLV+PVUUOQ+MicrosoftYaHei-Bold"/>
                <a:cs typeface="OHSGLV+PVUUOQ+MicrosoftYaHei-Bold"/>
              </a:rPr>
              <a:t>PART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38500" y="3441675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ANHGQT+MS-UIGothic"/>
                <a:cs typeface="ANHGQT+MS-UIGothic"/>
              </a:rPr>
              <a:t>昆虫的内部</a:t>
            </a:r>
            <a:r>
              <a:rPr sz="4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4500">
                <a:solidFill>
                  <a:srgbClr val="000000"/>
                </a:solidFill>
                <a:latin typeface="ANHGQT+MS-UIGothic"/>
                <a:cs typeface="ANHGQT+MS-UIGothic"/>
              </a:rPr>
              <a:t>构与功能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昆虫的消化系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 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2389" y="154475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食道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79590" y="1532056"/>
            <a:ext cx="7302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>
                <a:solidFill>
                  <a:srgbClr val="006B73"/>
                </a:solidFill>
                <a:latin typeface="SimSun"/>
                <a:cs typeface="SimSun"/>
              </a:rPr>
              <a:t>肠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12389" y="2027928"/>
            <a:ext cx="28479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昆虫的食道是食物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入胃的通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9590" y="2027928"/>
            <a:ext cx="28479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是消化后的食物残渣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入排泄系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的通道。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12389" y="2302247"/>
            <a:ext cx="27726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道，通常分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前、中、后三段。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7209" y="441622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口器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09159" y="4416226"/>
            <a:ext cx="7302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>
                <a:solidFill>
                  <a:srgbClr val="006B73"/>
                </a:solidFill>
                <a:latin typeface="ANHGQT+MS-UIGothic"/>
                <a:cs typeface="ANHGQT+MS-UIGothic"/>
              </a:rPr>
              <a:t>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8109" y="441622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肛</a:t>
            </a:r>
            <a:r>
              <a:rPr sz="2300">
                <a:solidFill>
                  <a:srgbClr val="006B73"/>
                </a:solidFill>
                <a:latin typeface="SimSun"/>
                <a:cs typeface="SimSun"/>
              </a:rPr>
              <a:t>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008109" y="4903208"/>
            <a:ext cx="27743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位于腹部末端，用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7209" y="4929243"/>
            <a:ext cx="277437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昆虫的口器包括上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颚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、下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颚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颚齿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等，用于咬碎食物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摄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养。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709159" y="4929243"/>
            <a:ext cx="28479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昆虫的胃是消化食物的主要器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08109" y="5177528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于排泄食物残渣。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709159" y="5203563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官，分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前胃和中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两部分。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昆虫的呼吸系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 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HSGLV+PVUUOQ+MicrosoftYaHei-Bold"/>
                <a:cs typeface="OHSGLV+PVUUO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HSGLV+PVUUOQ+MicrosoftYaHei-Bold"/>
                <a:cs typeface="OHSGLV+PVUUOQ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HSGLV+PVUUOQ+MicrosoftYaHei-Bold"/>
                <a:cs typeface="OHSGLV+PVUUOQ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B73"/>
                </a:solidFill>
                <a:latin typeface="ANHGQT+MS-UIGothic"/>
                <a:cs typeface="ANHGQT+MS-UIGothic"/>
              </a:rPr>
              <a:t>气孔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B73"/>
                </a:solidFill>
                <a:latin typeface="ANHGQT+MS-UIGothic"/>
                <a:cs typeface="ANHGQT+MS-UIGothic"/>
              </a:rPr>
              <a:t>气管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6B73"/>
                </a:solidFill>
                <a:latin typeface="ANHGQT+MS-UIGothic"/>
                <a:cs typeface="ANHGQT+MS-UIGothic"/>
              </a:rPr>
              <a:t>气囊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昆虫的气孔通常位于胸部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和腹部的两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侧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，用于呼吸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气体。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昆虫的气管是由一系列分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支的气管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成的网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，将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氧气和二氧化碳交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到身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体各部分。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昆虫的气囊是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辅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助呼吸的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器官，位于胸部和腹部内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部，帮助昆虫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行气体交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昆虫的循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环</a:t>
            </a: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系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7302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>
                <a:solidFill>
                  <a:srgbClr val="006B73"/>
                </a:solidFill>
                <a:latin typeface="ANHGQT+MS-UIGothic"/>
                <a:cs typeface="ANHGQT+MS-UIGothic"/>
              </a:rPr>
              <a:t>心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血管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血液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昆虫的心是循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的核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心，通常位于胸部内部，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将血液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泵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送到身体各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部分。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昆虫的血管是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送血液的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昆虫的血液通常是一种含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和蛋白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的液体，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营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养物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和氧气到身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体各部分。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57115" y="4973058"/>
            <a:ext cx="27007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通道，分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为动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脉和静脉两种。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6B73"/>
                </a:solidFill>
                <a:latin typeface="ANHGQT+MS-UIGothic"/>
                <a:cs typeface="ANHGQT+MS-UIGothic"/>
              </a:rPr>
              <a:t>昆虫的排泄系</a:t>
            </a:r>
            <a:r>
              <a:rPr sz="3000">
                <a:solidFill>
                  <a:srgbClr val="006B73"/>
                </a:solidFill>
                <a:latin typeface="SimSun"/>
                <a:cs typeface="SimSun"/>
              </a:rPr>
              <a:t> 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73025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>
                <a:solidFill>
                  <a:srgbClr val="006B73"/>
                </a:solidFill>
                <a:latin typeface="SimSun"/>
                <a:cs typeface="SimSun"/>
              </a:rPr>
              <a:t>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肾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是排泄系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的另一个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成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部分，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物和多余的水分从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血液中排出。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7114" y="225722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SimSun"/>
                <a:cs typeface="SimSun"/>
              </a:rPr>
              <a:t>马</a:t>
            </a: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氏管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马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氏管是排泄系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29934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部分，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从血液中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过滤废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物和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53614" y="3369048"/>
            <a:ext cx="1364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多余的水分。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6B73"/>
                </a:solidFill>
                <a:latin typeface="ANHGQT+MS-UIGothic"/>
                <a:cs typeface="ANHGQT+MS-UIGothic"/>
              </a:rPr>
              <a:t>肛</a:t>
            </a:r>
            <a:r>
              <a:rPr sz="2300">
                <a:solidFill>
                  <a:srgbClr val="006B73"/>
                </a:solidFill>
                <a:latin typeface="SimSun"/>
                <a:cs typeface="SimSun"/>
              </a:rPr>
              <a:t>门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昆虫的肛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是排泄系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的出口，用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于排出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废</a:t>
            </a:r>
            <a:r>
              <a:rPr sz="1500">
                <a:solidFill>
                  <a:srgbClr val="000000"/>
                </a:solidFill>
                <a:latin typeface="ANHGQT+MS-UIGothic"/>
                <a:cs typeface="ANHGQT+MS-UIGothic"/>
              </a:rPr>
              <a:t>物和多余的水分。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https://d.book118.com/306200045132010054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OHSGLV+PVUUOQ+MicrosoftYaHei-Bold</vt:lpstr>
      <vt:lpstr>ANHGQT+MS-UIGothic</vt:lpstr>
      <vt:lpstr>SimSun</vt:lpstr>
      <vt:lpstr>WABIIU+JAUSMD+ArialMT</vt:lpstr>
      <vt:lpstr>Times New Roman</vt:lpstr>
      <vt:lpstr>DDMHOM+ANLFHQ+MicrosoftYaHei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2024-09-21T16:39:02.943</cp:lastPrinted>
  <dcterms:created xsi:type="dcterms:W3CDTF">2024-09-21T08:39:02Z</dcterms:created>
  <dcterms:modified xsi:type="dcterms:W3CDTF">2024-09-21T08:39:04Z</dcterms:modified>
</cp:coreProperties>
</file>