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7"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65B938CC-DA27-49F3-9E01-0767F3B27C8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0" name="PlaceHolder 1"/>
          <p:cNvSpPr>
            <a:spLocks noGrp="1"/>
          </p:cNvSpPr>
          <p:nvPr>
            <p:ph type="sldImg"/>
          </p:nvPr>
        </p:nvSpPr>
        <p:spPr>
          <a:xfrm>
            <a:off x="685800" y="1143000"/>
            <a:ext cx="5486040" cy="3085920"/>
          </a:xfrm>
          <a:prstGeom prst="rect">
            <a:avLst/>
          </a:prstGeom>
          <a:ln w="0">
            <a:noFill/>
          </a:ln>
        </p:spPr>
      </p:sp>
      <p:sp>
        <p:nvSpPr>
          <p:cNvPr id="74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3" name="PlaceHolder 1"/>
          <p:cNvSpPr>
            <a:spLocks noGrp="1"/>
          </p:cNvSpPr>
          <p:nvPr>
            <p:ph type="sldImg"/>
          </p:nvPr>
        </p:nvSpPr>
        <p:spPr>
          <a:xfrm>
            <a:off x="685800" y="1143000"/>
            <a:ext cx="5486040" cy="3085920"/>
          </a:xfrm>
          <a:prstGeom prst="rect">
            <a:avLst/>
          </a:prstGeom>
          <a:ln w="0">
            <a:noFill/>
          </a:ln>
        </p:spPr>
      </p:sp>
      <p:sp>
        <p:nvSpPr>
          <p:cNvPr id="74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6" name="PlaceHolder 1"/>
          <p:cNvSpPr>
            <a:spLocks noGrp="1"/>
          </p:cNvSpPr>
          <p:nvPr>
            <p:ph type="sldImg"/>
          </p:nvPr>
        </p:nvSpPr>
        <p:spPr>
          <a:xfrm>
            <a:off x="685800" y="1143000"/>
            <a:ext cx="5486040" cy="3085920"/>
          </a:xfrm>
          <a:prstGeom prst="rect">
            <a:avLst/>
          </a:prstGeom>
          <a:ln w="0">
            <a:noFill/>
          </a:ln>
        </p:spPr>
      </p:sp>
      <p:sp>
        <p:nvSpPr>
          <p:cNvPr id="74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4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49" name="PlaceHolder 1"/>
          <p:cNvSpPr>
            <a:spLocks noGrp="1"/>
          </p:cNvSpPr>
          <p:nvPr>
            <p:ph type="sldImg"/>
          </p:nvPr>
        </p:nvSpPr>
        <p:spPr>
          <a:xfrm>
            <a:off x="685800" y="1143000"/>
            <a:ext cx="5486040" cy="3085920"/>
          </a:xfrm>
          <a:prstGeom prst="rect">
            <a:avLst/>
          </a:prstGeom>
          <a:ln w="0">
            <a:noFill/>
          </a:ln>
        </p:spPr>
      </p:sp>
      <p:sp>
        <p:nvSpPr>
          <p:cNvPr id="75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752" name="PlaceHolder 1"/>
          <p:cNvSpPr>
            <a:spLocks noGrp="1"/>
          </p:cNvSpPr>
          <p:nvPr>
            <p:ph type="sldImg"/>
          </p:nvPr>
        </p:nvSpPr>
        <p:spPr>
          <a:xfrm>
            <a:off x="685800" y="1143000"/>
            <a:ext cx="5486040" cy="3085920"/>
          </a:xfrm>
          <a:prstGeom prst="rect">
            <a:avLst/>
          </a:prstGeom>
          <a:ln w="0">
            <a:noFill/>
          </a:ln>
        </p:spPr>
      </p:sp>
      <p:sp>
        <p:nvSpPr>
          <p:cNvPr id="75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75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222C5C-CD3E-4651-86D5-BC2078EF7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F97075-6CE4-466A-B365-0307A6E622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DB61A3-8F07-4CCD-A0D2-F4F2E3568A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FE40F62-EF9A-4639-9730-5382EA4475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8F25702-4555-4637-8D85-2726A6F2C5E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40CD4E-AE3F-4DA3-99DE-748EF4EFE1E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99A05F9-DFF7-4647-AD53-20BF6D4011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31883E-3CEC-4633-A022-0A4D45D44B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10A8548-5737-4C69-8FBE-182EC408FB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41CBA4-EA14-4100-AB94-B31FEE3C4D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0A513E-429E-439E-A9F0-101D3744BB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63A613BA-68FA-405B-A821-B759C48CC6E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5FAEFD80-F070-42A5-ADA0-E03EBAAA549E}"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
            <a:alphaModFix amt="78000"/>
          </a:blip>
          <a:stretch>
            <a:fillRect/>
          </a:stretch>
        </a:blip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62002340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78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1017360" y="794880"/>
            <a:ext cx="10156320" cy="1552680"/>
          </a:xfrm>
          <a:prstGeom prst="rect">
            <a:avLst/>
          </a:prstGeom>
          <a:noFill/>
          <a:ln w="0">
            <a:noFill/>
          </a:ln>
        </p:spPr>
        <p:txBody>
          <a:bodyPr lIns="90000" tIns="46800" rIns="90000" bIns="46800" anchor="b">
            <a:noAutofit/>
          </a:bodyPr>
          <a:lstStyle/>
          <a:p>
            <a:pPr indent="0" defTabSz="914400">
              <a:lnSpc>
                <a:spcPct val="100000"/>
              </a:lnSpc>
              <a:buNone/>
            </a:pPr>
            <a:r>
              <a:rPr lang="zh-CN" sz="6000" b="1" strike="noStrike" spc="299">
                <a:solidFill>
                  <a:schemeClr val="dk1"/>
                </a:solidFill>
                <a:latin typeface="Arial"/>
                <a:ea typeface="微软雅黑"/>
              </a:rPr>
              <a:t>中晚期疼痛护理查房</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1198800" y="4776480"/>
            <a:ext cx="7678800" cy="3945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2000" b="0" strike="noStrike" spc="-1">
                <a:solidFill>
                  <a:schemeClr val="dk1"/>
                </a:solidFill>
                <a:latin typeface="Arial"/>
                <a:ea typeface="微软雅黑"/>
              </a:rPr>
              <a:t>汇报：</a:t>
            </a:r>
            <a:r>
              <a:rPr lang="en-US" sz="2000" b="0" strike="noStrike" spc="-1">
                <a:solidFill>
                  <a:schemeClr val="dk1"/>
                </a:solidFill>
                <a:latin typeface="Arial"/>
                <a:ea typeface="微软雅黑"/>
              </a:rPr>
              <a:t>xxx              </a:t>
            </a:r>
            <a:r>
              <a:rPr lang="zh-CN" sz="2000" b="0" strike="noStrike" spc="-1">
                <a:solidFill>
                  <a:schemeClr val="dk1"/>
                </a:solidFill>
                <a:latin typeface="Arial"/>
                <a:ea typeface="微软雅黑"/>
              </a:rPr>
              <a:t>时间：</a:t>
            </a:r>
            <a:r>
              <a:rPr lang="en-US" sz="2000" b="0" strike="noStrike" spc="-1">
                <a:solidFill>
                  <a:schemeClr val="dk1"/>
                </a:solidFill>
                <a:latin typeface="Arial"/>
                <a:ea typeface="微软雅黑"/>
              </a:rPr>
              <a:t>20xx</a:t>
            </a:r>
            <a:r>
              <a:rPr lang="zh-CN" sz="2000" b="0" strike="noStrike" spc="-1">
                <a:solidFill>
                  <a:schemeClr val="dk1"/>
                </a:solidFill>
                <a:latin typeface="Arial"/>
                <a:ea typeface="微软雅黑"/>
              </a:rPr>
              <a:t>年</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月</a:t>
            </a:r>
            <a:r>
              <a:rPr lang="en-US" sz="2000" b="0" strike="noStrike" spc="-1">
                <a:solidFill>
                  <a:schemeClr val="dk1"/>
                </a:solidFill>
                <a:latin typeface="Arial"/>
                <a:ea typeface="微软雅黑"/>
              </a:rPr>
              <a:t>x</a:t>
            </a:r>
            <a:r>
              <a:rPr lang="zh-CN" sz="2000" b="0" strike="noStrike" spc="-1">
                <a:solidFill>
                  <a:schemeClr val="dk1"/>
                </a:solidFill>
                <a:latin typeface="Arial"/>
                <a:ea typeface="微软雅黑"/>
              </a:rPr>
              <a:t>日</a:t>
            </a:r>
            <a:endParaRPr lang="en-US" sz="2000" b="0" strike="noStrike" spc="-1">
              <a:solidFill>
                <a:srgbClr val="000000"/>
              </a:solidFill>
              <a:latin typeface="Arial"/>
            </a:endParaRPr>
          </a:p>
        </p:txBody>
      </p:sp>
      <p:cxnSp>
        <p:nvCxnSpPr>
          <p:cNvPr id="75" name="Connector 7"/>
          <p:cNvCxnSpPr/>
          <p:nvPr/>
        </p:nvCxnSpPr>
        <p:spPr>
          <a:xfrm>
            <a:off x="1310400" y="5256360"/>
            <a:ext cx="4785480" cy="360"/>
          </a:xfrm>
          <a:prstGeom prst="straightConnector1">
            <a:avLst/>
          </a:prstGeom>
          <a:ln w="9525">
            <a:solidFill>
              <a:srgbClr val="000000"/>
            </a:solidFill>
            <a:round/>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6" name="AutoShape 2"/>
          <p:cNvSpPr/>
          <p:nvPr/>
        </p:nvSpPr>
        <p:spPr>
          <a:xfrm>
            <a:off x="1140840" y="0"/>
            <a:ext cx="2808720" cy="3420720"/>
          </a:xfrm>
          <a:prstGeom prst="rect">
            <a:avLst/>
          </a:prstGeom>
          <a:gradFill rotWithShape="0">
            <a:gsLst>
              <a:gs pos="0">
                <a:srgbClr val="AF79DE"/>
              </a:gs>
              <a:gs pos="100000">
                <a:srgbClr val="FFFFFF">
                  <a:alpha val="75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7" name="AutoShape 3"/>
          <p:cNvSpPr/>
          <p:nvPr/>
        </p:nvSpPr>
        <p:spPr>
          <a:xfrm>
            <a:off x="1140840" y="1983240"/>
            <a:ext cx="2808720" cy="28087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78" name="AutoShape 15"/>
          <p:cNvSpPr/>
          <p:nvPr/>
        </p:nvSpPr>
        <p:spPr>
          <a:xfrm>
            <a:off x="10235520" y="79920"/>
            <a:ext cx="1888920" cy="1755360"/>
          </a:xfrm>
          <a:prstGeom prst="ellipse">
            <a:avLst/>
          </a:prstGeom>
          <a:gradFill rotWithShape="0">
            <a:gsLst>
              <a:gs pos="0">
                <a:srgbClr val="AF79DE"/>
              </a:gs>
              <a:gs pos="100000">
                <a:srgbClr val="F8CDAC">
                  <a:alpha val="27000"/>
                </a:srgbClr>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79" name="PlaceHolder 1"/>
          <p:cNvSpPr>
            <a:spLocks noGrp="1"/>
          </p:cNvSpPr>
          <p:nvPr>
            <p:ph type="title" idx="4294967295"/>
          </p:nvPr>
        </p:nvSpPr>
        <p:spPr>
          <a:xfrm>
            <a:off x="1572840" y="2837160"/>
            <a:ext cx="2194200" cy="1873440"/>
          </a:xfrm>
          <a:prstGeom prst="rect">
            <a:avLst/>
          </a:prstGeom>
          <a:noFill/>
          <a:ln w="0">
            <a:noFill/>
          </a:ln>
        </p:spPr>
        <p:txBody>
          <a:bodyPr lIns="90000" tIns="47160" rIns="90000" bIns="47160" anchor="ctr">
            <a:noAutofit/>
          </a:bodyPr>
          <a:lstStyle/>
          <a:p>
            <a:pPr indent="0" defTabSz="914400">
              <a:lnSpc>
                <a:spcPct val="100000"/>
              </a:lnSpc>
              <a:buNone/>
            </a:pPr>
            <a:r>
              <a:rPr lang="zh-CN" sz="7200" b="1" strike="noStrike" spc="299">
                <a:solidFill>
                  <a:schemeClr val="lt1"/>
                </a:solidFill>
                <a:latin typeface="Arial"/>
                <a:ea typeface="微软雅黑"/>
              </a:rPr>
              <a:t>目录</a:t>
            </a:r>
            <a:endParaRPr lang="en-US" sz="7200" b="0" strike="noStrike" spc="-1">
              <a:solidFill>
                <a:schemeClr val="dk1"/>
              </a:solidFill>
              <a:latin typeface="Arial"/>
            </a:endParaRPr>
          </a:p>
        </p:txBody>
      </p:sp>
      <p:sp>
        <p:nvSpPr>
          <p:cNvPr id="80" name="content"/>
          <p:cNvSpPr/>
          <p:nvPr/>
        </p:nvSpPr>
        <p:spPr>
          <a:xfrm>
            <a:off x="6201360" y="208080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1</a:t>
            </a:r>
            <a:r>
              <a:rPr lang="zh-CN" sz="2400" b="1" strike="noStrike" spc="-1">
                <a:solidFill>
                  <a:schemeClr val="dk1"/>
                </a:solidFill>
                <a:latin typeface="微软雅黑"/>
                <a:ea typeface="微软雅黑"/>
              </a:rPr>
              <a:t>章  疼痛护理的重要性</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2</a:t>
            </a:r>
            <a:r>
              <a:rPr lang="zh-CN" sz="2400" b="1" strike="noStrike" spc="-1">
                <a:solidFill>
                  <a:schemeClr val="dk1"/>
                </a:solidFill>
                <a:latin typeface="微软雅黑"/>
                <a:ea typeface="微软雅黑"/>
              </a:rPr>
              <a:t>章  疼痛管理策略</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3</a:t>
            </a:r>
            <a:r>
              <a:rPr lang="zh-CN" sz="2400" b="1" strike="noStrike" spc="-1">
                <a:solidFill>
                  <a:schemeClr val="dk1"/>
                </a:solidFill>
                <a:latin typeface="微软雅黑"/>
                <a:ea typeface="微软雅黑"/>
              </a:rPr>
              <a:t>章  多学科合作</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4</a:t>
            </a:r>
            <a:r>
              <a:rPr lang="zh-CN" sz="2400" b="1" strike="noStrike" spc="-1">
                <a:solidFill>
                  <a:schemeClr val="dk1"/>
                </a:solidFill>
                <a:latin typeface="微软雅黑"/>
                <a:ea typeface="微软雅黑"/>
              </a:rPr>
              <a:t>章  疼痛护理的新趋势</a:t>
            </a:r>
            <a:endParaRPr lang="en-US" sz="2400" b="0" strike="noStrike" spc="-1">
              <a:solidFill>
                <a:srgbClr val="000000"/>
              </a:solidFill>
              <a:latin typeface="Arial"/>
            </a:endParaRPr>
          </a:p>
          <a:p>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5</a:t>
            </a:r>
            <a:r>
              <a:rPr lang="zh-CN" sz="2400" b="1" strike="noStrike" spc="-1">
                <a:solidFill>
                  <a:schemeClr val="dk1"/>
                </a:solidFill>
                <a:latin typeface="微软雅黑"/>
                <a:ea typeface="微软雅黑"/>
              </a:rPr>
              <a:t>章  疼痛护理的实践案例</a:t>
            </a:r>
            <a:endParaRPr lang="en-US" sz="2400" b="0" strike="noStrike" spc="-1">
              <a:solidFill>
                <a:srgbClr val="000000"/>
              </a:solidFill>
              <a:latin typeface="Arial"/>
            </a:endParaRPr>
          </a:p>
          <a:p>
            <a:pPr defTabSz="914400">
              <a:lnSpc>
                <a:spcPct val="100000"/>
              </a:lnSpc>
            </a:pPr>
            <a:r>
              <a:rPr lang="zh-CN" sz="2400" b="1" strike="noStrike" spc="-1">
                <a:solidFill>
                  <a:schemeClr val="dk1"/>
                </a:solidFill>
                <a:latin typeface="微软雅黑"/>
                <a:ea typeface="微软雅黑"/>
              </a:rPr>
              <a:t>第</a:t>
            </a:r>
            <a:r>
              <a:rPr lang="en-US" sz="2400" b="1" strike="noStrike" spc="-1">
                <a:solidFill>
                  <a:schemeClr val="dk1"/>
                </a:solidFill>
                <a:latin typeface="微软雅黑"/>
                <a:ea typeface="微软雅黑"/>
              </a:rPr>
              <a:t>6</a:t>
            </a:r>
            <a:r>
              <a:rPr lang="zh-CN" sz="2400" b="1" strike="noStrike" spc="-1">
                <a:solidFill>
                  <a:schemeClr val="dk1"/>
                </a:solidFill>
                <a:latin typeface="微软雅黑"/>
                <a:ea typeface="微软雅黑"/>
              </a:rPr>
              <a:t>章  总结与展望</a:t>
            </a:r>
            <a:endParaRPr lang="en-US" sz="2400" b="0" strike="noStrike" spc="-1">
              <a:solidFill>
                <a:srgbClr val="000000"/>
              </a:solidFill>
              <a:latin typeface="Arial"/>
            </a:endParaRPr>
          </a:p>
        </p:txBody>
      </p:sp>
      <p:sp>
        <p:nvSpPr>
          <p:cNvPr id="81" name="TextBox 5"/>
          <p:cNvSpPr/>
          <p:nvPr/>
        </p:nvSpPr>
        <p:spPr>
          <a:xfrm>
            <a:off x="1000440" y="2148480"/>
            <a:ext cx="3088800" cy="1013040"/>
          </a:xfrm>
          <a:prstGeom prst="rect">
            <a:avLst/>
          </a:prstGeom>
          <a:noFill/>
          <a:ln w="0">
            <a:noFill/>
          </a:ln>
        </p:spPr>
        <p:style>
          <a:lnRef idx="0"/>
          <a:fillRef idx="0"/>
          <a:effectRef idx="0"/>
          <a:fontRef idx="minor"/>
        </p:style>
        <p:txBody>
          <a:bodyPr lIns="123840" tIns="123840" rIns="57240" bIns="123840" anchor="t">
            <a:spAutoFit/>
          </a:bodyPr>
          <a:lstStyle/>
          <a:p>
            <a:pPr algn="ctr" defTabSz="914400">
              <a:lnSpc>
                <a:spcPct val="186000"/>
              </a:lnSpc>
            </a:pPr>
            <a:r>
              <a:rPr lang="en-US" sz="2700" b="0" strike="noStrike" spc="-1">
                <a:solidFill>
                  <a:schemeClr val="lt1"/>
                </a:solidFill>
                <a:latin typeface="微软雅黑"/>
                <a:ea typeface="微软雅黑"/>
              </a:rPr>
              <a:t>contents</a:t>
            </a:r>
            <a:endParaRPr lang="en-US" sz="2700" b="0" strike="noStrike" spc="-1">
              <a:solidFill>
                <a:srgbClr val="000000"/>
              </a:solidFill>
              <a:latin typeface="Arial"/>
            </a:endParaRPr>
          </a:p>
        </p:txBody>
      </p:sp>
      <p:sp>
        <p:nvSpPr>
          <p:cNvPr id="82" name="AutoShape 9"/>
          <p:cNvSpPr/>
          <p:nvPr/>
        </p:nvSpPr>
        <p:spPr>
          <a:xfrm>
            <a:off x="611640" y="2481840"/>
            <a:ext cx="259200" cy="1408320"/>
          </a:xfrm>
          <a:prstGeom prst="rect">
            <a:avLst/>
          </a:prstGeom>
          <a:gradFill rotWithShape="0">
            <a:gsLst>
              <a:gs pos="0">
                <a:srgbClr val="AF79DE"/>
              </a:gs>
              <a:gs pos="100000">
                <a:srgbClr val="FFFFFF">
                  <a:alpha val="51000"/>
                </a:srgbClr>
              </a:gs>
            </a:gsLst>
            <a:lin ang="5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3" name="AutoShape 10"/>
          <p:cNvSpPr/>
          <p:nvPr/>
        </p:nvSpPr>
        <p:spPr>
          <a:xfrm>
            <a:off x="611640" y="2352240"/>
            <a:ext cx="259200" cy="2592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4" name="AutoShape 11"/>
          <p:cNvSpPr/>
          <p:nvPr/>
        </p:nvSpPr>
        <p:spPr>
          <a:xfrm>
            <a:off x="527760" y="5812200"/>
            <a:ext cx="937440" cy="937440"/>
          </a:xfrm>
          <a:prstGeom prst="ellipse">
            <a:avLst/>
          </a:prstGeom>
          <a:gradFill rotWithShape="0">
            <a:gsLst>
              <a:gs pos="0">
                <a:srgbClr val="AF79DE"/>
              </a:gs>
              <a:gs pos="100000">
                <a:srgbClr val="FFFFFF"/>
              </a:gs>
            </a:gsLst>
            <a:lin ang="84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5" name="AutoShape 12"/>
          <p:cNvSpPr/>
          <p:nvPr/>
        </p:nvSpPr>
        <p:spPr>
          <a:xfrm>
            <a:off x="4298400" y="0"/>
            <a:ext cx="668520" cy="1914840"/>
          </a:xfrm>
          <a:prstGeom prst="rect">
            <a:avLst/>
          </a:prstGeom>
          <a:gradFill rotWithShape="0">
            <a:gsLst>
              <a:gs pos="0">
                <a:srgbClr val="AF79DE"/>
              </a:gs>
              <a:gs pos="100000">
                <a:srgbClr val="FFFFFF">
                  <a:alpha val="62000"/>
                </a:srgbClr>
              </a:gs>
            </a:gsLst>
            <a:lin ang="1620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86" name="AutoShape 13"/>
          <p:cNvSpPr/>
          <p:nvPr/>
        </p:nvSpPr>
        <p:spPr>
          <a:xfrm>
            <a:off x="4298400" y="1581120"/>
            <a:ext cx="668520" cy="66852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87" name="AutoShape 14"/>
          <p:cNvSpPr/>
          <p:nvPr/>
        </p:nvSpPr>
        <p:spPr>
          <a:xfrm>
            <a:off x="10066680" y="5912640"/>
            <a:ext cx="531000" cy="531000"/>
          </a:xfrm>
          <a:prstGeom prst="ellipse">
            <a:avLst/>
          </a:prstGeom>
          <a:gradFill rotWithShape="0">
            <a:gsLst>
              <a:gs pos="0">
                <a:srgbClr val="AF79DE"/>
              </a:gs>
              <a:gs pos="100000">
                <a:srgbClr val="FFFFFF"/>
              </a:gs>
            </a:gsLst>
            <a:lin ang="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88"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01</a:t>
            </a:r>
            <a:endParaRPr lang="en-US" sz="6600" b="0" strike="noStrike" spc="148">
              <a:solidFill>
                <a:schemeClr val="dk1">
                  <a:lumMod val="65000"/>
                  <a:lumOff val="35000"/>
                </a:schemeClr>
              </a:solidFill>
              <a:latin typeface="Arial"/>
            </a:endParaRPr>
          </a:p>
        </p:txBody>
      </p:sp>
      <p:sp>
        <p:nvSpPr>
          <p:cNvPr id="89"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1</a:t>
            </a:r>
            <a:r>
              <a:rPr lang="zh-CN" sz="4000" b="1" strike="noStrike" spc="299">
                <a:solidFill>
                  <a:srgbClr val="AF79DE"/>
                </a:solidFill>
                <a:latin typeface="Arial"/>
                <a:ea typeface="微软雅黑"/>
              </a:rPr>
              <a:t>章 疼痛护理的重要性</a:t>
            </a:r>
            <a:endParaRPr lang="en-US" sz="4000" b="0" strike="noStrike" spc="-1">
              <a:solidFill>
                <a:schemeClr val="dk1"/>
              </a:solidFill>
              <a:latin typeface="Arial"/>
            </a:endParaRPr>
          </a:p>
        </p:txBody>
      </p:sp>
      <p:sp>
        <p:nvSpPr>
          <p:cNvPr id="9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91"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2"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3"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94"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5"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6"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97"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98"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9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为什么要关注疼痛护理</a:t>
            </a:r>
            <a:endParaRPr lang="en-US" sz="3600" b="0" strike="noStrike" spc="-1">
              <a:solidFill>
                <a:srgbClr val="000000"/>
              </a:solidFill>
              <a:latin typeface="Arial"/>
            </a:endParaRPr>
          </a:p>
        </p:txBody>
      </p:sp>
      <p:sp>
        <p:nvSpPr>
          <p:cNvPr id="101"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疼痛是患者生活中常见的症状之一，严重影响了患者的生活质量。疼痛护理对患者的康复至关重要，通过有效的疼痛管理可以减轻患者的痛苦，提高其生活质量。在综合护理中，疼痛护理扮演着重要角色，是患者全面护理的重要组成部分。</a:t>
            </a:r>
            <a:endParaRPr lang="en-US" sz="1800" b="0" strike="noStrike" spc="-1">
              <a:solidFill>
                <a:srgbClr val="000000"/>
              </a:solidFill>
              <a:latin typeface="Arial"/>
            </a:endParaRPr>
          </a:p>
        </p:txBody>
      </p:sp>
      <p:sp>
        <p:nvSpPr>
          <p:cNvPr id="10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103" name="Group 15"/>
          <p:cNvGrpSpPr/>
          <p:nvPr/>
        </p:nvGrpSpPr>
        <p:grpSpPr>
          <a:xfrm>
            <a:off x="431640" y="396000"/>
            <a:ext cx="514800" cy="439200"/>
            <a:chOff x="431640" y="396000"/>
            <a:chExt cx="514800" cy="439200"/>
          </a:xfrm>
        </p:grpSpPr>
        <p:sp>
          <p:nvSpPr>
            <p:cNvPr id="104"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05"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06"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07"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08"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09"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0"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1"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2"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3"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4"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15"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16"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17"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18"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19"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20"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21"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22"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23"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24"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25" name="流程图: 终止 9"/>
          <p:cNvSpPr/>
          <p:nvPr/>
        </p:nvSpPr>
        <p:spPr>
          <a:xfrm>
            <a:off x="46544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6" name="流程图: 终止 8"/>
          <p:cNvSpPr/>
          <p:nvPr/>
        </p:nvSpPr>
        <p:spPr>
          <a:xfrm>
            <a:off x="7448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流程图: 终止 7"/>
          <p:cNvSpPr/>
          <p:nvPr/>
        </p:nvSpPr>
        <p:spPr>
          <a:xfrm>
            <a:off x="46544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8" name="流程图: 终止 3"/>
          <p:cNvSpPr/>
          <p:nvPr/>
        </p:nvSpPr>
        <p:spPr>
          <a:xfrm>
            <a:off x="7448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疼痛的评估</a:t>
            </a:r>
            <a:endParaRPr lang="en-US" sz="3000" b="0" strike="noStrike" spc="-1">
              <a:solidFill>
                <a:schemeClr val="dk1"/>
              </a:solidFill>
              <a:latin typeface="Arial"/>
            </a:endParaRPr>
          </a:p>
        </p:txBody>
      </p:sp>
      <p:grpSp>
        <p:nvGrpSpPr>
          <p:cNvPr id="130" name="Group 15"/>
          <p:cNvGrpSpPr/>
          <p:nvPr/>
        </p:nvGrpSpPr>
        <p:grpSpPr>
          <a:xfrm>
            <a:off x="435960" y="378720"/>
            <a:ext cx="515160" cy="439560"/>
            <a:chOff x="435960" y="378720"/>
            <a:chExt cx="515160" cy="439560"/>
          </a:xfrm>
        </p:grpSpPr>
        <p:sp>
          <p:nvSpPr>
            <p:cNvPr id="131"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2"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3"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4"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35"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36"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37"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38"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39"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0"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1"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2"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3"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4"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45"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46"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47"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48"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49"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50"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51"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疼痛评估工具介绍</a:t>
            </a:r>
            <a:endParaRPr lang="en-US" sz="2000" b="0" strike="noStrike" spc="-1">
              <a:solidFill>
                <a:srgbClr val="000000"/>
              </a:solidFill>
              <a:latin typeface="Arial"/>
            </a:endParaRPr>
          </a:p>
        </p:txBody>
      </p:sp>
      <p:sp>
        <p:nvSpPr>
          <p:cNvPr id="152"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视觉模拟评分法（</a:t>
            </a:r>
            <a:r>
              <a:rPr lang="en-US" sz="1600" b="0" strike="noStrike" spc="-1">
                <a:solidFill>
                  <a:schemeClr val="dk1"/>
                </a:solidFill>
                <a:latin typeface="微软雅黑"/>
                <a:ea typeface="微软雅黑"/>
              </a:rPr>
              <a:t>VAS</a:t>
            </a:r>
            <a:r>
              <a:rPr lang="zh-CN" sz="1600" b="0" strike="noStrike" spc="-1">
                <a:solidFill>
                  <a:schemeClr val="dk1"/>
                </a:solidFill>
                <a:latin typeface="微软雅黑"/>
                <a:ea typeface="微软雅黑"/>
              </a:rPr>
              <a:t>）</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数字评分法（</a:t>
            </a:r>
            <a:r>
              <a:rPr lang="en-US" sz="1600" b="0" strike="noStrike" spc="-1">
                <a:solidFill>
                  <a:schemeClr val="dk1"/>
                </a:solidFill>
                <a:latin typeface="微软雅黑"/>
                <a:ea typeface="微软雅黑"/>
              </a:rPr>
              <a:t>NRS</a:t>
            </a:r>
            <a:r>
              <a:rPr lang="zh-CN" sz="1600" b="0" strike="noStrike" spc="-1">
                <a:solidFill>
                  <a:schemeClr val="dk1"/>
                </a:solidFill>
                <a:latin typeface="微软雅黑"/>
                <a:ea typeface="微软雅黑"/>
              </a:rPr>
              <a:t>）</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面部镜面评分法（</a:t>
            </a:r>
            <a:r>
              <a:rPr lang="en-US" sz="1600" b="0" strike="noStrike" spc="-1">
                <a:solidFill>
                  <a:schemeClr val="dk1"/>
                </a:solidFill>
                <a:latin typeface="微软雅黑"/>
                <a:ea typeface="微软雅黑"/>
              </a:rPr>
              <a:t>FPS-R</a:t>
            </a:r>
            <a:r>
              <a:rPr lang="zh-CN" sz="1600" b="0" strike="noStrike" spc="-1">
                <a:solidFill>
                  <a:schemeClr val="dk1"/>
                </a:solidFill>
                <a:latin typeface="微软雅黑"/>
                <a:ea typeface="微软雅黑"/>
              </a:rPr>
              <a:t>）</a:t>
            </a:r>
            <a:endParaRPr lang="en-US" sz="1600" b="0" strike="noStrike" spc="-1">
              <a:solidFill>
                <a:srgbClr val="000000"/>
              </a:solidFill>
              <a:latin typeface="Arial"/>
            </a:endParaRPr>
          </a:p>
        </p:txBody>
      </p:sp>
      <p:sp>
        <p:nvSpPr>
          <p:cNvPr id="153"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评估方法和指导原则</a:t>
            </a:r>
            <a:endParaRPr lang="en-US" sz="2000" b="0" strike="noStrike" spc="-1">
              <a:solidFill>
                <a:srgbClr val="000000"/>
              </a:solidFill>
              <a:latin typeface="Arial"/>
            </a:endParaRPr>
          </a:p>
        </p:txBody>
      </p:sp>
      <p:sp>
        <p:nvSpPr>
          <p:cNvPr id="154"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患者自述</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观察行为表现</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生理指标监测</a:t>
            </a:r>
            <a:endParaRPr lang="en-US" sz="1600" b="0" strike="noStrike" spc="-1">
              <a:solidFill>
                <a:srgbClr val="000000"/>
              </a:solidFill>
              <a:latin typeface="Arial"/>
            </a:endParaRPr>
          </a:p>
        </p:txBody>
      </p:sp>
      <p:sp>
        <p:nvSpPr>
          <p:cNvPr id="155"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如何准确判断患者的疼痛程度</a:t>
            </a:r>
            <a:endParaRPr lang="en-US" sz="2000" b="0" strike="noStrike" spc="-1">
              <a:solidFill>
                <a:srgbClr val="000000"/>
              </a:solidFill>
              <a:latin typeface="Arial"/>
            </a:endParaRPr>
          </a:p>
        </p:txBody>
      </p:sp>
      <p:sp>
        <p:nvSpPr>
          <p:cNvPr id="156"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综合评估各方面信息</a:t>
            </a:r>
            <a:endParaRPr lang="en-US" sz="1600" b="0" strike="noStrike" spc="-1">
              <a:solidFill>
                <a:srgbClr val="000000"/>
              </a:solidFill>
              <a:latin typeface="Arial"/>
            </a:endParaRPr>
          </a:p>
          <a:p>
            <a:r>
              <a:rPr lang="zh-CN" sz="1600" b="0" strike="noStrike" spc="-1">
                <a:solidFill>
                  <a:schemeClr val="dk1"/>
                </a:solidFill>
                <a:latin typeface="微软雅黑"/>
                <a:ea typeface="微软雅黑"/>
              </a:rPr>
              <a:t>定期追踪疼痛程度</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倾听患者的反馈</a:t>
            </a:r>
            <a:endParaRPr lang="en-US" sz="1600" b="0" strike="noStrike" spc="-1">
              <a:solidFill>
                <a:srgbClr val="000000"/>
              </a:solidFill>
              <a:latin typeface="Arial"/>
            </a:endParaRPr>
          </a:p>
        </p:txBody>
      </p:sp>
      <p:sp>
        <p:nvSpPr>
          <p:cNvPr id="157"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000000"/>
              </a:solidFill>
              <a:latin typeface="Arial"/>
            </a:endParaRPr>
          </a:p>
        </p:txBody>
      </p:sp>
      <p:sp>
        <p:nvSpPr>
          <p:cNvPr id="158"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159" name="Picture 4"/>
          <p:cNvSpPr/>
          <p:nvPr/>
        </p:nvSpPr>
        <p:spPr>
          <a:xfrm>
            <a:off x="8782560" y="96156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160" name="PlaceHolder 1"/>
          <p:cNvSpPr>
            <a:spLocks noGrp="1"/>
          </p:cNvSpPr>
          <p:nvPr>
            <p:ph type="title" idx="4294967295"/>
          </p:nvPr>
        </p:nvSpPr>
        <p:spPr>
          <a:xfrm>
            <a:off x="1035720" y="306000"/>
            <a:ext cx="7901640" cy="540720"/>
          </a:xfrm>
          <a:prstGeom prst="rect">
            <a:avLst/>
          </a:prstGeom>
          <a:noFill/>
          <a:ln w="0">
            <a:noFill/>
          </a:ln>
        </p:spPr>
        <p:txBody>
          <a:bodyPr lIns="0" tIns="0" rIns="0" bIns="0" anchor="b">
            <a:normAutofit/>
          </a:bodyPr>
          <a:lstStyle/>
          <a:p>
            <a:pPr indent="0" defTabSz="914400">
              <a:lnSpc>
                <a:spcPct val="100000"/>
              </a:lnSpc>
              <a:buNone/>
            </a:pPr>
            <a:r>
              <a:rPr lang="zh-CN" sz="3000" b="1" strike="noStrike" spc="299">
                <a:solidFill>
                  <a:srgbClr val="AF79DE"/>
                </a:solidFill>
                <a:latin typeface="Arial"/>
                <a:ea typeface="微软雅黑"/>
              </a:rPr>
              <a:t>疼痛管理的重要性</a:t>
            </a:r>
            <a:endParaRPr lang="en-US" sz="3000" b="0" strike="noStrike" spc="-1">
              <a:solidFill>
                <a:schemeClr val="dk1"/>
              </a:solidFill>
              <a:latin typeface="Arial"/>
            </a:endParaRPr>
          </a:p>
        </p:txBody>
      </p:sp>
      <p:sp>
        <p:nvSpPr>
          <p:cNvPr id="161" name="content"/>
          <p:cNvSpPr/>
          <p:nvPr/>
        </p:nvSpPr>
        <p:spPr>
          <a:xfrm>
            <a:off x="780480" y="1709280"/>
            <a:ext cx="5725440" cy="24807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800" b="0" strike="noStrike" spc="-1">
                <a:solidFill>
                  <a:schemeClr val="dk1"/>
                </a:solidFill>
                <a:latin typeface="微软雅黑"/>
                <a:ea typeface="微软雅黑"/>
              </a:rPr>
              <a:t>疼痛管理是医护工作中的重要环节，通过科学合理的疼痛管理可以减轻患者的痛苦，促进患者康复。了解疼痛的评估和分类有助于医务人员制定个体化的疼痛管理方案，提高治疗效果，促进患者的健康恢复。</a:t>
            </a:r>
            <a:endParaRPr lang="en-US" sz="1800" b="0" strike="noStrike" spc="-1">
              <a:solidFill>
                <a:srgbClr val="000000"/>
              </a:solidFill>
              <a:latin typeface="Arial"/>
            </a:endParaRPr>
          </a:p>
        </p:txBody>
      </p:sp>
      <p:grpSp>
        <p:nvGrpSpPr>
          <p:cNvPr id="162" name="Group 15"/>
          <p:cNvGrpSpPr/>
          <p:nvPr/>
        </p:nvGrpSpPr>
        <p:grpSpPr>
          <a:xfrm>
            <a:off x="435960" y="378720"/>
            <a:ext cx="515160" cy="439560"/>
            <a:chOff x="435960" y="378720"/>
            <a:chExt cx="515160" cy="439560"/>
          </a:xfrm>
        </p:grpSpPr>
        <p:sp>
          <p:nvSpPr>
            <p:cNvPr id="163" name="AutoShape 16"/>
            <p:cNvSpPr/>
            <p:nvPr/>
          </p:nvSpPr>
          <p:spPr>
            <a:xfrm>
              <a:off x="435960" y="3787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4" name="AutoShape 17"/>
            <p:cNvSpPr/>
            <p:nvPr/>
          </p:nvSpPr>
          <p:spPr>
            <a:xfrm>
              <a:off x="555840" y="3852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65" name="AutoShape 18"/>
            <p:cNvSpPr/>
            <p:nvPr/>
          </p:nvSpPr>
          <p:spPr>
            <a:xfrm>
              <a:off x="669960" y="3870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66" name="AutoShape 19"/>
            <p:cNvSpPr/>
            <p:nvPr/>
          </p:nvSpPr>
          <p:spPr>
            <a:xfrm>
              <a:off x="780840" y="39600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67" name="AutoShape 20"/>
            <p:cNvSpPr/>
            <p:nvPr/>
          </p:nvSpPr>
          <p:spPr>
            <a:xfrm>
              <a:off x="885960" y="39204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68" name="AutoShape 21"/>
            <p:cNvSpPr/>
            <p:nvPr/>
          </p:nvSpPr>
          <p:spPr>
            <a:xfrm>
              <a:off x="435960" y="4964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69" name="AutoShape 22"/>
            <p:cNvSpPr/>
            <p:nvPr/>
          </p:nvSpPr>
          <p:spPr>
            <a:xfrm>
              <a:off x="555840" y="50328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0" name="AutoShape 23"/>
            <p:cNvSpPr/>
            <p:nvPr/>
          </p:nvSpPr>
          <p:spPr>
            <a:xfrm>
              <a:off x="669960" y="5047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1" name="AutoShape 24"/>
            <p:cNvSpPr/>
            <p:nvPr/>
          </p:nvSpPr>
          <p:spPr>
            <a:xfrm>
              <a:off x="780840" y="5137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2" name="AutoShape 25"/>
            <p:cNvSpPr/>
            <p:nvPr/>
          </p:nvSpPr>
          <p:spPr>
            <a:xfrm>
              <a:off x="885960" y="50976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3" name="AutoShape 26"/>
            <p:cNvSpPr/>
            <p:nvPr/>
          </p:nvSpPr>
          <p:spPr>
            <a:xfrm>
              <a:off x="435960" y="61452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4" name="AutoShape 27"/>
            <p:cNvSpPr/>
            <p:nvPr/>
          </p:nvSpPr>
          <p:spPr>
            <a:xfrm>
              <a:off x="555840" y="62100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75" name="AutoShape 28"/>
            <p:cNvSpPr/>
            <p:nvPr/>
          </p:nvSpPr>
          <p:spPr>
            <a:xfrm>
              <a:off x="669960" y="62280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76" name="AutoShape 29"/>
            <p:cNvSpPr/>
            <p:nvPr/>
          </p:nvSpPr>
          <p:spPr>
            <a:xfrm>
              <a:off x="780840" y="63144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77" name="AutoShape 30"/>
            <p:cNvSpPr/>
            <p:nvPr/>
          </p:nvSpPr>
          <p:spPr>
            <a:xfrm>
              <a:off x="885960" y="62748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178" name="AutoShape 31"/>
            <p:cNvSpPr/>
            <p:nvPr/>
          </p:nvSpPr>
          <p:spPr>
            <a:xfrm>
              <a:off x="435960" y="732240"/>
              <a:ext cx="83880" cy="83880"/>
            </a:xfrm>
            <a:prstGeom prst="ellipse">
              <a:avLst/>
            </a:prstGeom>
            <a:solidFill>
              <a:srgbClr val="AF79DE">
                <a:alpha val="82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179" name="AutoShape 32"/>
            <p:cNvSpPr/>
            <p:nvPr/>
          </p:nvSpPr>
          <p:spPr>
            <a:xfrm>
              <a:off x="555840" y="738720"/>
              <a:ext cx="77760" cy="77760"/>
            </a:xfrm>
            <a:prstGeom prst="ellipse">
              <a:avLst/>
            </a:prstGeom>
            <a:solidFill>
              <a:srgbClr val="AF79DE">
                <a:alpha val="82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180" name="AutoShape 33"/>
            <p:cNvSpPr/>
            <p:nvPr/>
          </p:nvSpPr>
          <p:spPr>
            <a:xfrm>
              <a:off x="669960" y="740520"/>
              <a:ext cx="74520" cy="74520"/>
            </a:xfrm>
            <a:prstGeom prst="ellipse">
              <a:avLst/>
            </a:prstGeom>
            <a:solidFill>
              <a:srgbClr val="AF79DE">
                <a:alpha val="82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181" name="AutoShape 34"/>
            <p:cNvSpPr/>
            <p:nvPr/>
          </p:nvSpPr>
          <p:spPr>
            <a:xfrm>
              <a:off x="780840" y="749520"/>
              <a:ext cx="68760" cy="68760"/>
            </a:xfrm>
            <a:prstGeom prst="ellipse">
              <a:avLst/>
            </a:prstGeom>
            <a:solidFill>
              <a:srgbClr val="AF79DE">
                <a:alpha val="82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182" name="AutoShape 35"/>
            <p:cNvSpPr/>
            <p:nvPr/>
          </p:nvSpPr>
          <p:spPr>
            <a:xfrm>
              <a:off x="885960" y="745200"/>
              <a:ext cx="65160" cy="65160"/>
            </a:xfrm>
            <a:prstGeom prst="ellipse">
              <a:avLst/>
            </a:prstGeom>
            <a:solidFill>
              <a:srgbClr val="AF79DE">
                <a:alpha val="82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183" name="Freeform 6"/>
          <p:cNvSpPr/>
          <p:nvPr/>
        </p:nvSpPr>
        <p:spPr>
          <a:xfrm>
            <a:off x="206100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4" name="Freeform 7"/>
          <p:cNvSpPr/>
          <p:nvPr/>
        </p:nvSpPr>
        <p:spPr>
          <a:xfrm>
            <a:off x="24411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5" name="Freeform 8"/>
          <p:cNvSpPr/>
          <p:nvPr/>
        </p:nvSpPr>
        <p:spPr>
          <a:xfrm>
            <a:off x="282168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6" name="Freeform 6"/>
          <p:cNvSpPr/>
          <p:nvPr/>
        </p:nvSpPr>
        <p:spPr>
          <a:xfrm>
            <a:off x="92484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7" name="Freeform 7"/>
          <p:cNvSpPr/>
          <p:nvPr/>
        </p:nvSpPr>
        <p:spPr>
          <a:xfrm>
            <a:off x="130536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8" name="Freeform 8"/>
          <p:cNvSpPr/>
          <p:nvPr/>
        </p:nvSpPr>
        <p:spPr>
          <a:xfrm>
            <a:off x="1685520" y="5380560"/>
            <a:ext cx="380160" cy="469440"/>
          </a:xfrm>
          <a:custGeom>
            <a:gdLst>
              <a:gd name="textAreaLeft" fmla="*/ 0 w 380160"/>
              <a:gd name="textAreaRight" fmla="*/ 380520 w 380160"/>
              <a:gd name="textAreaTop" fmla="*/ 0 h 469440"/>
              <a:gd name="textAreaBottom" fmla="*/ 469800 h 469440"/>
            </a:gdLst>
            <a:rect l="textAreaLeft" t="textAreaTop" r="textAreaRight" b="textAreaBottom"/>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gradFill rotWithShape="0">
            <a:gsLst>
              <a:gs pos="0">
                <a:srgbClr val="F6F8FC"/>
              </a:gs>
              <a:gs pos="0">
                <a:srgbClr val="ADC0E8"/>
              </a:gs>
              <a:gs pos="0">
                <a:srgbClr val="FFFFFF"/>
              </a:gs>
              <a:gs pos="100000">
                <a:srgbClr val="AF79DE"/>
              </a:gs>
            </a:gsLst>
            <a:lin ang="9780000"/>
          </a:grad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89" name="Picture 2"/>
          <p:cNvSpPr/>
          <p:nvPr/>
        </p:nvSpPr>
        <p:spPr>
          <a:xfrm>
            <a:off x="6822720" y="3719160"/>
            <a:ext cx="2701440" cy="2698920"/>
          </a:xfrm>
          <a:prstGeom prst="diamond">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190" name="Picture 3"/>
          <p:cNvSpPr/>
          <p:nvPr/>
        </p:nvSpPr>
        <p:spPr>
          <a:xfrm>
            <a:off x="7719120" y="1064880"/>
            <a:ext cx="3835800" cy="3832200"/>
          </a:xfrm>
          <a:prstGeom prst="diamond">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1"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02</a:t>
            </a:r>
            <a:endParaRPr lang="en-US" sz="6600" b="0" strike="noStrike" spc="148">
              <a:solidFill>
                <a:schemeClr val="dk1">
                  <a:lumMod val="65000"/>
                  <a:lumOff val="35000"/>
                </a:schemeClr>
              </a:solidFill>
              <a:latin typeface="Arial"/>
            </a:endParaRPr>
          </a:p>
        </p:txBody>
      </p:sp>
      <p:sp>
        <p:nvSpPr>
          <p:cNvPr id="192"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2</a:t>
            </a:r>
            <a:r>
              <a:rPr lang="zh-CN" sz="4000" b="1" strike="noStrike" spc="299">
                <a:solidFill>
                  <a:srgbClr val="AF79DE"/>
                </a:solidFill>
                <a:latin typeface="Arial"/>
                <a:ea typeface="微软雅黑"/>
              </a:rPr>
              <a:t>章 疼痛管理策略</a:t>
            </a:r>
            <a:endParaRPr lang="en-US" sz="4000" b="0" strike="noStrike" spc="-1">
              <a:solidFill>
                <a:schemeClr val="dk1"/>
              </a:solidFill>
              <a:latin typeface="Arial"/>
            </a:endParaRPr>
          </a:p>
        </p:txBody>
      </p:sp>
      <p:sp>
        <p:nvSpPr>
          <p:cNvPr id="193"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194"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5"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6"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197"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8"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199"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00"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01"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3"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药物疼痛管理</a:t>
            </a:r>
            <a:endParaRPr lang="en-US" sz="3600" b="0" strike="noStrike" spc="-1">
              <a:solidFill>
                <a:srgbClr val="000000"/>
              </a:solidFill>
              <a:latin typeface="Arial"/>
            </a:endParaRPr>
          </a:p>
        </p:txBody>
      </p:sp>
      <p:sp>
        <p:nvSpPr>
          <p:cNvPr id="204"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药物疼痛管理是中晚期疼痛护理的重要组成部分。镇痛药物根据作用机理可以分为不同类别，如止痛片、镇痛贴剂等。常用的镇痛药物包括阿司匹林、吗啡、布洛芬等。在应用药物进行疼痛管理时，需要注意剂量的控制、药物相互作用等问题。</a:t>
            </a:r>
            <a:endParaRPr lang="en-US" sz="1800" b="0" strike="noStrike" spc="-1">
              <a:solidFill>
                <a:srgbClr val="000000"/>
              </a:solidFill>
              <a:latin typeface="Arial"/>
            </a:endParaRPr>
          </a:p>
        </p:txBody>
      </p:sp>
      <p:sp>
        <p:nvSpPr>
          <p:cNvPr id="2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06" name="Group 15"/>
          <p:cNvGrpSpPr/>
          <p:nvPr/>
        </p:nvGrpSpPr>
        <p:grpSpPr>
          <a:xfrm>
            <a:off x="431640" y="396000"/>
            <a:ext cx="514800" cy="439200"/>
            <a:chOff x="431640" y="396000"/>
            <a:chExt cx="514800" cy="439200"/>
          </a:xfrm>
        </p:grpSpPr>
        <p:sp>
          <p:nvSpPr>
            <p:cNvPr id="207"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08"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09"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0"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1"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2"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3"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4"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15"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16"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17"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18"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19"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0"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1"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22"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23"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24"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25"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26"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27"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228"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29"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0"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231"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2"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3"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34"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235"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23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37"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癌症疼痛管理</a:t>
            </a:r>
            <a:endParaRPr lang="en-US" sz="3600" b="0" strike="noStrike" spc="-1">
              <a:solidFill>
                <a:srgbClr val="000000"/>
              </a:solidFill>
              <a:latin typeface="Arial"/>
            </a:endParaRPr>
          </a:p>
        </p:txBody>
      </p:sp>
      <p:sp>
        <p:nvSpPr>
          <p:cNvPr id="238"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癌症疼痛是中晚期疼痛护理中的重要问题。癌症疼痛常伴随着持续性、剧烈性疼痛，给患者带来身心困扰。综合治疗方案包括药物治疗、放疗、手术等多种手段，需根据患者情况制定个性化的治疗方案。术中和术后的癌症疼痛管理也需要特别注意术后恢复和镇痛药物的选择。</a:t>
            </a:r>
            <a:endParaRPr lang="en-US" sz="1800" b="0" strike="noStrike" spc="-1">
              <a:solidFill>
                <a:srgbClr val="000000"/>
              </a:solidFill>
              <a:latin typeface="Arial"/>
            </a:endParaRPr>
          </a:p>
        </p:txBody>
      </p:sp>
      <p:sp>
        <p:nvSpPr>
          <p:cNvPr id="23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240" name="Group 15"/>
          <p:cNvGrpSpPr/>
          <p:nvPr/>
        </p:nvGrpSpPr>
        <p:grpSpPr>
          <a:xfrm>
            <a:off x="431640" y="396000"/>
            <a:ext cx="514800" cy="439200"/>
            <a:chOff x="431640" y="396000"/>
            <a:chExt cx="514800" cy="439200"/>
          </a:xfrm>
        </p:grpSpPr>
        <p:sp>
          <p:nvSpPr>
            <p:cNvPr id="241"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2"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3"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4"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45"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46"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47"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48"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49"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0"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1"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2"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3"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4"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55"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56"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57"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58"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59"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60"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261"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alphaModFix amt="78000"/>
          </a:blip>
          <a:stretch>
            <a:fillRect/>
          </a:stretch>
        </a:blipFill>
      </p:bgPr>
    </p:bg>
    <p:spTree>
      <p:nvGrpSpPr>
        <p:cNvPr id="1" name=""/>
        <p:cNvGrpSpPr/>
        <p:nvPr/>
      </p:nvGrpSpPr>
      <p:grpSpPr>
        <a:xfrm>
          <a:off x="0" y="0"/>
          <a:ext cx="0" cy="0"/>
        </a:xfrm>
      </p:grpSpPr>
      <p:sp>
        <p:nvSpPr>
          <p:cNvPr id="262" name="AutoShape 2"/>
          <p:cNvSpPr/>
          <p:nvPr/>
        </p:nvSpPr>
        <p:spPr>
          <a:xfrm>
            <a:off x="592920" y="2746800"/>
            <a:ext cx="3455640" cy="3055320"/>
          </a:xfrm>
          <a:prstGeom prst="roundRect">
            <a:avLst>
              <a:gd name="adj" fmla="val 12500"/>
            </a:avLst>
          </a:prstGeom>
          <a:solidFill>
            <a:srgbClr val="EB554D">
              <a:alpha val="10000"/>
            </a:srgbClr>
          </a:solidFill>
          <a:ln w="19050">
            <a:solidFill>
              <a:srgbClr val="AF79DE"/>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3" name="AutoShape 3"/>
          <p:cNvSpPr/>
          <p:nvPr/>
        </p:nvSpPr>
        <p:spPr>
          <a:xfrm>
            <a:off x="4367880" y="2746800"/>
            <a:ext cx="3455640" cy="3055320"/>
          </a:xfrm>
          <a:prstGeom prst="roundRect">
            <a:avLst>
              <a:gd name="adj" fmla="val 12500"/>
            </a:avLst>
          </a:prstGeom>
          <a:solidFill>
            <a:srgbClr val="EB554D">
              <a:alpha val="10000"/>
            </a:srgbClr>
          </a:solidFill>
          <a:ln w="19050">
            <a:solidFill>
              <a:srgbClr val="AF79DE"/>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4" name="AutoShape 4"/>
          <p:cNvSpPr/>
          <p:nvPr/>
        </p:nvSpPr>
        <p:spPr>
          <a:xfrm>
            <a:off x="8133840" y="2746800"/>
            <a:ext cx="3455640" cy="3055320"/>
          </a:xfrm>
          <a:prstGeom prst="roundRect">
            <a:avLst>
              <a:gd name="adj" fmla="val 12500"/>
            </a:avLst>
          </a:prstGeom>
          <a:solidFill>
            <a:srgbClr val="EB554D">
              <a:alpha val="10000"/>
            </a:srgbClr>
          </a:solidFill>
          <a:ln w="19050">
            <a:solidFill>
              <a:srgbClr val="AF79DE"/>
            </a:solidFill>
            <a:round/>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5" name="AutoShape 5"/>
          <p:cNvSpPr/>
          <p:nvPr/>
        </p:nvSpPr>
        <p:spPr>
          <a:xfrm rot="18900000" flipH="1" flipV="1">
            <a:off x="5274720" y="1333440"/>
            <a:ext cx="1641960" cy="1641960"/>
          </a:xfrm>
          <a:prstGeom prst="teardrop">
            <a:avLst>
              <a:gd name="adj" fmla="val 100000"/>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6" name="AutoShape 8"/>
          <p:cNvSpPr/>
          <p:nvPr/>
        </p:nvSpPr>
        <p:spPr>
          <a:xfrm>
            <a:off x="5818320" y="5524920"/>
            <a:ext cx="555120" cy="81360"/>
          </a:xfrm>
          <a:prstGeom prst="roundRect">
            <a:avLst>
              <a:gd name="adj" fmla="val 12500"/>
            </a:avLst>
          </a:prstGeom>
          <a:solidFill>
            <a:srgbClr val="AF79DE"/>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67" name="AutoShape 9"/>
          <p:cNvSpPr/>
          <p:nvPr/>
        </p:nvSpPr>
        <p:spPr>
          <a:xfrm rot="18900000" flipH="1" flipV="1">
            <a:off x="1499760" y="1333440"/>
            <a:ext cx="1641960" cy="1641960"/>
          </a:xfrm>
          <a:prstGeom prst="teardrop">
            <a:avLst>
              <a:gd name="adj" fmla="val 100000"/>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68" name="AutoShape 12"/>
          <p:cNvSpPr/>
          <p:nvPr/>
        </p:nvSpPr>
        <p:spPr>
          <a:xfrm>
            <a:off x="2043360" y="5524920"/>
            <a:ext cx="555120" cy="81360"/>
          </a:xfrm>
          <a:prstGeom prst="roundRect">
            <a:avLst>
              <a:gd name="adj" fmla="val 12500"/>
            </a:avLst>
          </a:prstGeom>
          <a:solidFill>
            <a:srgbClr val="AF79DE"/>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69" name="AutoShape 13"/>
          <p:cNvSpPr/>
          <p:nvPr/>
        </p:nvSpPr>
        <p:spPr>
          <a:xfrm rot="18900000" flipH="1" flipV="1">
            <a:off x="9040320" y="1333440"/>
            <a:ext cx="1641960" cy="1641960"/>
          </a:xfrm>
          <a:prstGeom prst="teardrop">
            <a:avLst>
              <a:gd name="adj" fmla="val 100000"/>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270" name="AutoShape 16"/>
          <p:cNvSpPr/>
          <p:nvPr/>
        </p:nvSpPr>
        <p:spPr>
          <a:xfrm>
            <a:off x="9583920" y="5524920"/>
            <a:ext cx="555120" cy="81360"/>
          </a:xfrm>
          <a:prstGeom prst="roundRect">
            <a:avLst>
              <a:gd name="adj" fmla="val 12500"/>
            </a:avLst>
          </a:prstGeom>
          <a:solidFill>
            <a:srgbClr val="AF79DE"/>
          </a:solidFill>
          <a:ln w="0">
            <a:noFill/>
          </a:ln>
        </p:spPr>
        <p:style>
          <a:lnRef idx="0"/>
          <a:fillRef idx="0"/>
          <a:effectRef idx="0"/>
          <a:fontRef idx="minor"/>
        </p:style>
        <p:txBody>
          <a:bodyPr lIns="90000" tIns="30600" rIns="90000" bIns="30600" anchor="t">
            <a:noAutofit/>
          </a:bodyPr>
          <a:lstStyle/>
          <a:p>
            <a:endParaRPr lang="en-US" sz="1800" b="0" strike="noStrike" spc="-1">
              <a:solidFill>
                <a:srgbClr val="FFFFFF"/>
              </a:solidFill>
              <a:latin typeface="Arial"/>
            </a:endParaRPr>
          </a:p>
        </p:txBody>
      </p:sp>
      <p:sp>
        <p:nvSpPr>
          <p:cNvPr id="271" name="Picture 17"/>
          <p:cNvSpPr/>
          <p:nvPr/>
        </p:nvSpPr>
        <p:spPr>
          <a:xfrm>
            <a:off x="1583280" y="1416600"/>
            <a:ext cx="1474920" cy="1474920"/>
          </a:xfrm>
          <a:prstGeom prst="ellipse">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2" name="Picture 18"/>
          <p:cNvSpPr/>
          <p:nvPr/>
        </p:nvSpPr>
        <p:spPr>
          <a:xfrm>
            <a:off x="5358240" y="1416600"/>
            <a:ext cx="1474920" cy="1474920"/>
          </a:xfrm>
          <a:prstGeom prst="ellipse">
            <a:avLst/>
          </a:prstGeom>
          <a:blipFill rotWithShape="0">
            <a:blip r:embed="rId3"/>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3" name="Picture 19"/>
          <p:cNvSpPr/>
          <p:nvPr/>
        </p:nvSpPr>
        <p:spPr>
          <a:xfrm>
            <a:off x="9120960" y="1416600"/>
            <a:ext cx="1474920" cy="1474920"/>
          </a:xfrm>
          <a:prstGeom prst="ellipse">
            <a:avLst/>
          </a:prstGeom>
          <a:blipFill rotWithShape="0">
            <a:blip r:embed="rId4"/>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
        <p:nvSpPr>
          <p:cNvPr id="274" name="矩形 28"/>
          <p:cNvSpPr/>
          <p:nvPr/>
        </p:nvSpPr>
        <p:spPr>
          <a:xfrm>
            <a:off x="449388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5" name="content.2.title"/>
          <p:cNvSpPr/>
          <p:nvPr/>
        </p:nvSpPr>
        <p:spPr>
          <a:xfrm>
            <a:off x="4494600" y="3555360"/>
            <a:ext cx="321480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AF79DE"/>
                </a:solidFill>
                <a:latin typeface="微软雅黑"/>
                <a:ea typeface="微软雅黑"/>
              </a:rPr>
              <a:t>作用机理</a:t>
            </a:r>
            <a:endParaRPr lang="en-US" sz="2000" b="0" strike="noStrike" spc="-1">
              <a:solidFill>
                <a:srgbClr val="000000"/>
              </a:solidFill>
              <a:latin typeface="Arial"/>
            </a:endParaRPr>
          </a:p>
        </p:txBody>
      </p:sp>
      <p:sp>
        <p:nvSpPr>
          <p:cNvPr id="276" name="content.2.content"/>
          <p:cNvSpPr/>
          <p:nvPr/>
        </p:nvSpPr>
        <p:spPr>
          <a:xfrm>
            <a:off x="4600080" y="4031640"/>
            <a:ext cx="3042000" cy="1404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阿司匹林抑制炎症反应</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吗啡中枢镇痛作用</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布洛芬抗炎止痛</a:t>
            </a:r>
            <a:endParaRPr lang="en-US" sz="1600" b="0" strike="noStrike" spc="-1">
              <a:solidFill>
                <a:srgbClr val="000000"/>
              </a:solidFill>
              <a:latin typeface="Arial"/>
            </a:endParaRPr>
          </a:p>
        </p:txBody>
      </p:sp>
      <p:sp>
        <p:nvSpPr>
          <p:cNvPr id="277" name="矩形 33"/>
          <p:cNvSpPr/>
          <p:nvPr/>
        </p:nvSpPr>
        <p:spPr>
          <a:xfrm>
            <a:off x="716220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78" name="content.3.title"/>
          <p:cNvSpPr/>
          <p:nvPr/>
        </p:nvSpPr>
        <p:spPr>
          <a:xfrm>
            <a:off x="8301240" y="3517200"/>
            <a:ext cx="319104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AF79DE"/>
                </a:solidFill>
                <a:latin typeface="微软雅黑"/>
                <a:ea typeface="微软雅黑"/>
              </a:rPr>
              <a:t>注意事项</a:t>
            </a:r>
            <a:endParaRPr lang="en-US" sz="2000" b="0" strike="noStrike" spc="-1">
              <a:solidFill>
                <a:srgbClr val="000000"/>
              </a:solidFill>
              <a:latin typeface="Arial"/>
            </a:endParaRPr>
          </a:p>
        </p:txBody>
      </p:sp>
      <p:sp>
        <p:nvSpPr>
          <p:cNvPr id="279" name="content.3.content"/>
          <p:cNvSpPr/>
          <p:nvPr/>
        </p:nvSpPr>
        <p:spPr>
          <a:xfrm>
            <a:off x="8301960" y="4000680"/>
            <a:ext cx="3122640" cy="143604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避免过量使用</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避免与其他药物相互作用</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定时记录用药情况</a:t>
            </a:r>
            <a:endParaRPr lang="en-US" sz="1600" b="0" strike="noStrike" spc="-1">
              <a:solidFill>
                <a:srgbClr val="000000"/>
              </a:solidFill>
              <a:latin typeface="Arial"/>
            </a:endParaRPr>
          </a:p>
        </p:txBody>
      </p:sp>
      <p:sp>
        <p:nvSpPr>
          <p:cNvPr id="280" name="矩形 38"/>
          <p:cNvSpPr/>
          <p:nvPr/>
        </p:nvSpPr>
        <p:spPr>
          <a:xfrm>
            <a:off x="9895680" y="33897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1"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药物疼痛管理</a:t>
            </a:r>
            <a:endParaRPr lang="en-US" sz="3000" b="0" strike="noStrike" spc="-1">
              <a:solidFill>
                <a:schemeClr val="dk1"/>
              </a:solidFill>
              <a:latin typeface="Arial"/>
            </a:endParaRPr>
          </a:p>
        </p:txBody>
      </p:sp>
      <p:sp>
        <p:nvSpPr>
          <p:cNvPr id="282" name="矩形 19"/>
          <p:cNvSpPr/>
          <p:nvPr/>
        </p:nvSpPr>
        <p:spPr>
          <a:xfrm>
            <a:off x="1683360" y="33897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83" name="content.1.title"/>
          <p:cNvSpPr/>
          <p:nvPr/>
        </p:nvSpPr>
        <p:spPr>
          <a:xfrm>
            <a:off x="745560" y="3546000"/>
            <a:ext cx="31809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rgbClr val="AF79DE"/>
                </a:solidFill>
                <a:latin typeface="微软雅黑"/>
                <a:ea typeface="微软雅黑"/>
              </a:rPr>
              <a:t>药物分类</a:t>
            </a:r>
            <a:endParaRPr lang="en-US" sz="2000" b="0" strike="noStrike" spc="-1">
              <a:solidFill>
                <a:srgbClr val="000000"/>
              </a:solidFill>
              <a:latin typeface="Arial"/>
            </a:endParaRPr>
          </a:p>
        </p:txBody>
      </p:sp>
      <p:sp>
        <p:nvSpPr>
          <p:cNvPr id="284" name="content.1.content"/>
          <p:cNvSpPr/>
          <p:nvPr/>
        </p:nvSpPr>
        <p:spPr>
          <a:xfrm>
            <a:off x="850320" y="4005720"/>
            <a:ext cx="3076920" cy="143172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lumMod val="85000"/>
                    <a:lumOff val="15000"/>
                  </a:schemeClr>
                </a:solidFill>
                <a:latin typeface="微软雅黑"/>
                <a:ea typeface="微软雅黑"/>
              </a:rPr>
              <a:t>止痛片</a:t>
            </a:r>
            <a:endParaRPr lang="en-US" sz="1600" b="0" strike="noStrike" spc="-1">
              <a:solidFill>
                <a:srgbClr val="000000"/>
              </a:solidFill>
              <a:latin typeface="Arial"/>
            </a:endParaRPr>
          </a:p>
          <a:p>
            <a:r>
              <a:rPr lang="zh-CN" sz="1600" b="0" strike="noStrike" spc="-1">
                <a:solidFill>
                  <a:schemeClr val="dk1">
                    <a:lumMod val="85000"/>
                    <a:lumOff val="15000"/>
                  </a:schemeClr>
                </a:solidFill>
                <a:latin typeface="微软雅黑"/>
                <a:ea typeface="微软雅黑"/>
              </a:rPr>
              <a:t>镇痛贴剂</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lumMod val="85000"/>
                    <a:lumOff val="15000"/>
                  </a:schemeClr>
                </a:solidFill>
                <a:latin typeface="微软雅黑"/>
                <a:ea typeface="微软雅黑"/>
              </a:rPr>
              <a:t>局部注射</a:t>
            </a:r>
            <a:endParaRPr lang="en-US" sz="1600" b="0" strike="noStrike" spc="-1">
              <a:solidFill>
                <a:srgbClr val="000000"/>
              </a:solidFill>
              <a:latin typeface="Arial"/>
            </a:endParaRPr>
          </a:p>
        </p:txBody>
      </p:sp>
      <p:grpSp>
        <p:nvGrpSpPr>
          <p:cNvPr id="285" name="Group 15"/>
          <p:cNvGrpSpPr/>
          <p:nvPr/>
        </p:nvGrpSpPr>
        <p:grpSpPr>
          <a:xfrm>
            <a:off x="435960" y="378720"/>
            <a:ext cx="515160" cy="439560"/>
            <a:chOff x="435960" y="378720"/>
            <a:chExt cx="515160" cy="439560"/>
          </a:xfrm>
        </p:grpSpPr>
        <p:sp>
          <p:nvSpPr>
            <p:cNvPr id="286"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87"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88"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89"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0"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1"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2"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3"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4"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295"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296"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297"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298"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299"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0"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01"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02"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03"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04"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05"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06" name="PlaceHolder 1"/>
          <p:cNvSpPr>
            <a:spLocks noGrp="1"/>
          </p:cNvSpPr>
          <p:nvPr>
            <p:ph/>
          </p:nvPr>
        </p:nvSpPr>
        <p:spPr>
          <a:xfrm>
            <a:off x="3887640" y="1844640"/>
            <a:ext cx="4614120" cy="944640"/>
          </a:xfrm>
          <a:prstGeom prst="rect">
            <a:avLst/>
          </a:prstGeom>
          <a:noFill/>
          <a:ln w="0">
            <a:noFill/>
          </a:ln>
        </p:spPr>
        <p:txBody>
          <a:bodyPr lIns="90000" tIns="46800" rIns="90000" bIns="46800" anchor="t">
            <a:noAutofit/>
          </a:bodyPr>
          <a:lstStyle/>
          <a:p>
            <a:pPr indent="0" algn="ctr" defTabSz="914400">
              <a:lnSpc>
                <a:spcPct val="130000"/>
              </a:lnSpc>
              <a:spcAft>
                <a:spcPts val="1001"/>
              </a:spcAft>
              <a:buNone/>
              <a:tabLst>
                <a:tab pos="0"/>
              </a:tabLst>
            </a:pPr>
            <a:r>
              <a:rPr lang="en-US" sz="6600" b="1" strike="noStrike" spc="148">
                <a:solidFill>
                  <a:srgbClr val="AF79DE"/>
                </a:solidFill>
                <a:latin typeface="Arial"/>
                <a:ea typeface="微软雅黑"/>
              </a:rPr>
              <a:t>03</a:t>
            </a:r>
            <a:endParaRPr lang="en-US" sz="6600" b="0" strike="noStrike" spc="148">
              <a:solidFill>
                <a:schemeClr val="dk1">
                  <a:lumMod val="65000"/>
                  <a:lumOff val="35000"/>
                </a:schemeClr>
              </a:solidFill>
              <a:latin typeface="Arial"/>
            </a:endParaRPr>
          </a:p>
        </p:txBody>
      </p:sp>
      <p:sp>
        <p:nvSpPr>
          <p:cNvPr id="307" name="PlaceHolder 2"/>
          <p:cNvSpPr>
            <a:spLocks noGrp="1"/>
          </p:cNvSpPr>
          <p:nvPr>
            <p:ph type="title" idx="4294967295"/>
          </p:nvPr>
        </p:nvSpPr>
        <p:spPr>
          <a:xfrm>
            <a:off x="451440" y="3876120"/>
            <a:ext cx="11486160" cy="992160"/>
          </a:xfrm>
          <a:prstGeom prst="rect">
            <a:avLst/>
          </a:prstGeom>
          <a:noFill/>
          <a:ln w="0">
            <a:noFill/>
          </a:ln>
        </p:spPr>
        <p:txBody>
          <a:bodyPr lIns="90000" tIns="47160" rIns="90000" bIns="47160" anchor="ctr">
            <a:noAutofit/>
          </a:bodyPr>
          <a:lstStyle/>
          <a:p>
            <a:pPr indent="0" algn="ctr" defTabSz="914400">
              <a:lnSpc>
                <a:spcPct val="100000"/>
              </a:lnSpc>
              <a:buNone/>
            </a:pPr>
            <a:r>
              <a:rPr lang="zh-CN" sz="4000" b="1" strike="noStrike" spc="299">
                <a:solidFill>
                  <a:srgbClr val="AF79DE"/>
                </a:solidFill>
                <a:latin typeface="Arial"/>
                <a:ea typeface="微软雅黑"/>
              </a:rPr>
              <a:t>第</a:t>
            </a:r>
            <a:r>
              <a:rPr lang="en-US" sz="4000" b="1" strike="noStrike" spc="299">
                <a:solidFill>
                  <a:srgbClr val="AF79DE"/>
                </a:solidFill>
                <a:latin typeface="Arial"/>
                <a:ea typeface="微软雅黑"/>
              </a:rPr>
              <a:t>3</a:t>
            </a:r>
            <a:r>
              <a:rPr lang="zh-CN" sz="4000" b="1" strike="noStrike" spc="299">
                <a:solidFill>
                  <a:srgbClr val="AF79DE"/>
                </a:solidFill>
                <a:latin typeface="Arial"/>
                <a:ea typeface="微软雅黑"/>
              </a:rPr>
              <a:t>章 多学科合作</a:t>
            </a:r>
            <a:endParaRPr lang="en-US" sz="4000" b="0" strike="noStrike" spc="-1">
              <a:solidFill>
                <a:schemeClr val="dk1"/>
              </a:solidFill>
              <a:latin typeface="Arial"/>
            </a:endParaRPr>
          </a:p>
        </p:txBody>
      </p:sp>
      <p:sp>
        <p:nvSpPr>
          <p:cNvPr id="30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09" name="AutoShape 3"/>
          <p:cNvSpPr/>
          <p:nvPr/>
        </p:nvSpPr>
        <p:spPr>
          <a:xfrm>
            <a:off x="472320" y="1375560"/>
            <a:ext cx="11246760" cy="4699080"/>
          </a:xfrm>
          <a:prstGeom prst="rect">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0" name="AutoShape 5"/>
          <p:cNvSpPr/>
          <p:nvPr/>
        </p:nvSpPr>
        <p:spPr>
          <a:xfrm>
            <a:off x="2499480" y="6236280"/>
            <a:ext cx="921996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11" name="AutoShape 6"/>
          <p:cNvSpPr/>
          <p:nvPr/>
        </p:nvSpPr>
        <p:spPr>
          <a:xfrm>
            <a:off x="483840" y="6236280"/>
            <a:ext cx="739800" cy="66960"/>
          </a:xfrm>
          <a:prstGeom prst="rect">
            <a:avLst/>
          </a:prstGeom>
          <a:solidFill>
            <a:srgbClr val="AF79DE"/>
          </a:solidFill>
          <a:ln w="0">
            <a:noFill/>
          </a:ln>
        </p:spPr>
        <p:style>
          <a:lnRef idx="0"/>
          <a:fillRef idx="0"/>
          <a:effectRef idx="0"/>
          <a:fontRef idx="minor"/>
        </p:style>
        <p:txBody>
          <a:bodyPr lIns="90000" tIns="22320" rIns="90000" bIns="22320" anchor="t">
            <a:noAutofit/>
          </a:bodyPr>
          <a:lstStyle/>
          <a:p>
            <a:endParaRPr lang="en-US" sz="1800" b="0" strike="noStrike" spc="-1">
              <a:solidFill>
                <a:srgbClr val="FFFFFF"/>
              </a:solidFill>
              <a:latin typeface="Arial"/>
            </a:endParaRPr>
          </a:p>
        </p:txBody>
      </p:sp>
      <p:sp>
        <p:nvSpPr>
          <p:cNvPr id="312" name="AutoShape 7"/>
          <p:cNvSpPr/>
          <p:nvPr/>
        </p:nvSpPr>
        <p:spPr>
          <a:xfrm>
            <a:off x="1375920" y="6200640"/>
            <a:ext cx="158400" cy="158400"/>
          </a:xfrm>
          <a:prstGeom prst="ellipse">
            <a:avLst/>
          </a:prstGeom>
          <a:solidFill>
            <a:srgbClr val="AF79DE"/>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3" name="AutoShape 8"/>
          <p:cNvSpPr/>
          <p:nvPr/>
        </p:nvSpPr>
        <p:spPr>
          <a:xfrm>
            <a:off x="1607040" y="6207120"/>
            <a:ext cx="146880" cy="146880"/>
          </a:xfrm>
          <a:prstGeom prst="ellipse">
            <a:avLst/>
          </a:prstGeom>
          <a:solidFill>
            <a:srgbClr val="AF79DE">
              <a:alpha val="8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4" name="AutoShape 9"/>
          <p:cNvSpPr/>
          <p:nvPr/>
        </p:nvSpPr>
        <p:spPr>
          <a:xfrm>
            <a:off x="1827360" y="6213960"/>
            <a:ext cx="135720" cy="135720"/>
          </a:xfrm>
          <a:prstGeom prst="ellipse">
            <a:avLst/>
          </a:prstGeom>
          <a:solidFill>
            <a:srgbClr val="AF79DE">
              <a:alpha val="60000"/>
            </a:srgbClr>
          </a:solidFill>
          <a:ln w="0">
            <a:noFill/>
          </a:ln>
        </p:spPr>
        <p:style>
          <a:lnRef idx="0"/>
          <a:fillRef idx="0"/>
          <a:effectRef idx="0"/>
          <a:fontRef idx="minor"/>
        </p:style>
        <p:txBody>
          <a:bodyPr lIns="90000" tIns="45000" rIns="90000" bIns="45000" anchor="t">
            <a:noAutofit/>
          </a:bodyPr>
          <a:lstStyle/>
          <a:p>
            <a:endParaRPr lang="en-US" sz="1800" b="0" strike="noStrike" spc="-1">
              <a:solidFill>
                <a:srgbClr val="FFFFFF"/>
              </a:solidFill>
              <a:latin typeface="Arial"/>
            </a:endParaRPr>
          </a:p>
        </p:txBody>
      </p:sp>
      <p:sp>
        <p:nvSpPr>
          <p:cNvPr id="315" name="AutoShape 10"/>
          <p:cNvSpPr/>
          <p:nvPr/>
        </p:nvSpPr>
        <p:spPr>
          <a:xfrm>
            <a:off x="2027160" y="6220440"/>
            <a:ext cx="124200" cy="124200"/>
          </a:xfrm>
          <a:prstGeom prst="ellipse">
            <a:avLst/>
          </a:prstGeom>
          <a:solidFill>
            <a:srgbClr val="AF79DE">
              <a:alpha val="40000"/>
            </a:srgbClr>
          </a:solidFill>
          <a:ln w="0">
            <a:noFill/>
          </a:ln>
        </p:spPr>
        <p:style>
          <a:lnRef idx="0"/>
          <a:fillRef idx="0"/>
          <a:effectRef idx="0"/>
          <a:fontRef idx="minor"/>
        </p:style>
        <p:txBody>
          <a:bodyPr lIns="90000" tIns="43200" rIns="90000" bIns="43200" anchor="t">
            <a:noAutofit/>
          </a:bodyPr>
          <a:lstStyle/>
          <a:p>
            <a:endParaRPr lang="en-US" sz="1800" b="0" strike="noStrike" spc="-1">
              <a:solidFill>
                <a:srgbClr val="FFFFFF"/>
              </a:solidFill>
              <a:latin typeface="Arial"/>
            </a:endParaRPr>
          </a:p>
        </p:txBody>
      </p:sp>
      <p:sp>
        <p:nvSpPr>
          <p:cNvPr id="316" name="AutoShape 11"/>
          <p:cNvSpPr/>
          <p:nvPr/>
        </p:nvSpPr>
        <p:spPr>
          <a:xfrm>
            <a:off x="2224800" y="6215040"/>
            <a:ext cx="113040" cy="113040"/>
          </a:xfrm>
          <a:prstGeom prst="ellipse">
            <a:avLst/>
          </a:prstGeom>
          <a:solidFill>
            <a:srgbClr val="AF79DE">
              <a:alpha val="20000"/>
            </a:srgbClr>
          </a:solidFill>
          <a:ln w="0">
            <a:noFill/>
          </a:ln>
        </p:spPr>
        <p:style>
          <a:lnRef idx="0"/>
          <a:fillRef idx="0"/>
          <a:effectRef idx="0"/>
          <a:fontRef idx="minor"/>
        </p:style>
        <p:txBody>
          <a:bodyPr lIns="90000" tIns="34920" rIns="90000" bIns="34920" anchor="t">
            <a:noAutofit/>
          </a:bodyPr>
          <a:lstStyle/>
          <a:p>
            <a:endParaRPr lang="en-US" sz="1800" b="0" strike="noStrike" spc="-1">
              <a:solidFill>
                <a:srgbClr val="FFFFFF"/>
              </a:solidFill>
              <a:latin typeface="Arial"/>
            </a:endParaRPr>
          </a:p>
        </p:txBody>
      </p:sp>
      <p:sp>
        <p:nvSpPr>
          <p:cNvPr id="317"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18" name="title"/>
          <p:cNvSpPr/>
          <p:nvPr/>
        </p:nvSpPr>
        <p:spPr>
          <a:xfrm>
            <a:off x="1087920" y="203760"/>
            <a:ext cx="8228520" cy="743400"/>
          </a:xfrm>
          <a:prstGeom prst="rect">
            <a:avLst/>
          </a:prstGeom>
          <a:noFill/>
          <a:ln w="0">
            <a:noFill/>
          </a:ln>
        </p:spPr>
        <p:style>
          <a:lnRef idx="0"/>
          <a:fillRef idx="0"/>
          <a:effectRef idx="0"/>
          <a:fontRef idx="minor"/>
        </p:style>
        <p:txBody>
          <a:bodyPr lIns="0" tIns="0" rIns="0" bIns="36360" anchor="b">
            <a:noAutofit/>
          </a:bodyPr>
          <a:lstStyle/>
          <a:p>
            <a:pPr defTabSz="914400">
              <a:lnSpc>
                <a:spcPct val="100000"/>
              </a:lnSpc>
              <a:tabLst>
                <a:tab pos="0"/>
              </a:tabLst>
            </a:pPr>
            <a:r>
              <a:rPr lang="zh-CN" sz="3600" b="1" strike="noStrike" spc="299">
                <a:solidFill>
                  <a:srgbClr val="AF79DE"/>
                </a:solidFill>
                <a:latin typeface="Arial"/>
                <a:ea typeface="微软雅黑"/>
              </a:rPr>
              <a:t>医护合作</a:t>
            </a:r>
            <a:endParaRPr lang="en-US" sz="3600" b="0" strike="noStrike" spc="-1">
              <a:solidFill>
                <a:srgbClr val="000000"/>
              </a:solidFill>
              <a:latin typeface="Arial"/>
            </a:endParaRPr>
          </a:p>
        </p:txBody>
      </p:sp>
      <p:sp>
        <p:nvSpPr>
          <p:cNvPr id="319" name="content"/>
          <p:cNvSpPr/>
          <p:nvPr/>
        </p:nvSpPr>
        <p:spPr>
          <a:xfrm>
            <a:off x="946800" y="1982520"/>
            <a:ext cx="5402880" cy="26208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在疼痛护理中，医生和护士扮演着至关重要的角色，他们共同负责疼痛管理，医生负责诊断和治疗方案的制定，护士负责执行治疗方案和病情观察。有效的沟通和协作是医护合作的关键，只有密切合作，才能为患者提供更好的疼痛护理服务。通过典型案例的分析和解决方案的讨论，可以帮助医护团队更好地合作。</a:t>
            </a:r>
            <a:endParaRPr lang="en-US" sz="1800" b="0" strike="noStrike" spc="-1">
              <a:solidFill>
                <a:srgbClr val="000000"/>
              </a:solidFill>
              <a:latin typeface="Arial"/>
            </a:endParaRPr>
          </a:p>
        </p:txBody>
      </p:sp>
      <p:sp>
        <p:nvSpPr>
          <p:cNvPr id="32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grpSp>
        <p:nvGrpSpPr>
          <p:cNvPr id="321" name="Group 15"/>
          <p:cNvGrpSpPr/>
          <p:nvPr/>
        </p:nvGrpSpPr>
        <p:grpSpPr>
          <a:xfrm>
            <a:off x="431640" y="396000"/>
            <a:ext cx="514800" cy="439200"/>
            <a:chOff x="431640" y="396000"/>
            <a:chExt cx="514800" cy="439200"/>
          </a:xfrm>
        </p:grpSpPr>
        <p:sp>
          <p:nvSpPr>
            <p:cNvPr id="322" name="AutoShape 16"/>
            <p:cNvSpPr/>
            <p:nvPr/>
          </p:nvSpPr>
          <p:spPr>
            <a:xfrm>
              <a:off x="431640" y="39600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3" name="AutoShape 17"/>
            <p:cNvSpPr/>
            <p:nvPr/>
          </p:nvSpPr>
          <p:spPr>
            <a:xfrm>
              <a:off x="551520" y="40248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4" name="AutoShape 18"/>
            <p:cNvSpPr/>
            <p:nvPr/>
          </p:nvSpPr>
          <p:spPr>
            <a:xfrm>
              <a:off x="665640" y="40428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25" name="AutoShape 19"/>
            <p:cNvSpPr/>
            <p:nvPr/>
          </p:nvSpPr>
          <p:spPr>
            <a:xfrm>
              <a:off x="776160" y="41328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26" name="AutoShape 20"/>
            <p:cNvSpPr/>
            <p:nvPr/>
          </p:nvSpPr>
          <p:spPr>
            <a:xfrm>
              <a:off x="881280" y="4089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27" name="AutoShape 21"/>
            <p:cNvSpPr/>
            <p:nvPr/>
          </p:nvSpPr>
          <p:spPr>
            <a:xfrm>
              <a:off x="431640" y="51372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28" name="AutoShape 22"/>
            <p:cNvSpPr/>
            <p:nvPr/>
          </p:nvSpPr>
          <p:spPr>
            <a:xfrm>
              <a:off x="551520" y="5202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29" name="AutoShape 23"/>
            <p:cNvSpPr/>
            <p:nvPr/>
          </p:nvSpPr>
          <p:spPr>
            <a:xfrm>
              <a:off x="665640" y="52200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0" name="AutoShape 24"/>
            <p:cNvSpPr/>
            <p:nvPr/>
          </p:nvSpPr>
          <p:spPr>
            <a:xfrm>
              <a:off x="776160" y="53100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1" name="AutoShape 25"/>
            <p:cNvSpPr/>
            <p:nvPr/>
          </p:nvSpPr>
          <p:spPr>
            <a:xfrm>
              <a:off x="881280" y="5266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2" name="AutoShape 26"/>
            <p:cNvSpPr/>
            <p:nvPr/>
          </p:nvSpPr>
          <p:spPr>
            <a:xfrm>
              <a:off x="431640" y="63144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3" name="AutoShape 27"/>
            <p:cNvSpPr/>
            <p:nvPr/>
          </p:nvSpPr>
          <p:spPr>
            <a:xfrm>
              <a:off x="551520" y="63792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4" name="AutoShape 28"/>
            <p:cNvSpPr/>
            <p:nvPr/>
          </p:nvSpPr>
          <p:spPr>
            <a:xfrm>
              <a:off x="665640" y="63972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35" name="AutoShape 29"/>
            <p:cNvSpPr/>
            <p:nvPr/>
          </p:nvSpPr>
          <p:spPr>
            <a:xfrm>
              <a:off x="776160" y="64872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36" name="AutoShape 30"/>
            <p:cNvSpPr/>
            <p:nvPr/>
          </p:nvSpPr>
          <p:spPr>
            <a:xfrm>
              <a:off x="881280" y="64476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37" name="AutoShape 31"/>
            <p:cNvSpPr/>
            <p:nvPr/>
          </p:nvSpPr>
          <p:spPr>
            <a:xfrm>
              <a:off x="431640" y="749160"/>
              <a:ext cx="83880" cy="83880"/>
            </a:xfrm>
            <a:prstGeom prst="ellipse">
              <a:avLst/>
            </a:prstGeom>
            <a:solidFill>
              <a:srgbClr val="AF79DE">
                <a:alpha val="80000"/>
              </a:srgbClr>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38" name="AutoShape 32"/>
            <p:cNvSpPr/>
            <p:nvPr/>
          </p:nvSpPr>
          <p:spPr>
            <a:xfrm>
              <a:off x="551520" y="756000"/>
              <a:ext cx="77760" cy="77760"/>
            </a:xfrm>
            <a:prstGeom prst="ellipse">
              <a:avLst/>
            </a:prstGeom>
            <a:solidFill>
              <a:srgbClr val="AF79DE">
                <a:alpha val="80000"/>
              </a:srgbClr>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39" name="AutoShape 33"/>
            <p:cNvSpPr/>
            <p:nvPr/>
          </p:nvSpPr>
          <p:spPr>
            <a:xfrm>
              <a:off x="665640" y="757440"/>
              <a:ext cx="74520" cy="74520"/>
            </a:xfrm>
            <a:prstGeom prst="ellipse">
              <a:avLst/>
            </a:prstGeom>
            <a:solidFill>
              <a:srgbClr val="AF79DE">
                <a:alpha val="80000"/>
              </a:srgbClr>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40" name="AutoShape 34"/>
            <p:cNvSpPr/>
            <p:nvPr/>
          </p:nvSpPr>
          <p:spPr>
            <a:xfrm>
              <a:off x="776160" y="766440"/>
              <a:ext cx="68760" cy="68760"/>
            </a:xfrm>
            <a:prstGeom prst="ellipse">
              <a:avLst/>
            </a:prstGeom>
            <a:solidFill>
              <a:srgbClr val="AF79DE">
                <a:alpha val="80000"/>
              </a:srgbClr>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41" name="AutoShape 35"/>
            <p:cNvSpPr/>
            <p:nvPr/>
          </p:nvSpPr>
          <p:spPr>
            <a:xfrm>
              <a:off x="881280" y="762480"/>
              <a:ext cx="65160" cy="65160"/>
            </a:xfrm>
            <a:prstGeom prst="ellipse">
              <a:avLst/>
            </a:prstGeom>
            <a:solidFill>
              <a:srgbClr val="AF79DE">
                <a:alpha val="80000"/>
              </a:srgbClr>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42" name="Picture 4"/>
          <p:cNvSpPr/>
          <p:nvPr/>
        </p:nvSpPr>
        <p:spPr>
          <a:xfrm>
            <a:off x="7939080" y="835560"/>
            <a:ext cx="3679560" cy="490608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78000"/>
          </a:blip>
          <a:stretch>
            <a:fillRect/>
          </a:stretch>
        </a:blipFill>
      </p:bgPr>
    </p:bg>
    <p:spTree>
      <p:nvGrpSpPr>
        <p:cNvPr id="1" name=""/>
        <p:cNvGrpSpPr/>
        <p:nvPr/>
      </p:nvGrpSpPr>
      <p:grpSpPr>
        <a:xfrm>
          <a:off x="0" y="0"/>
          <a:ext cx="0" cy="0"/>
        </a:xfrm>
      </p:grpSpPr>
      <p:sp>
        <p:nvSpPr>
          <p:cNvPr id="343" name="流程图: 终止 9"/>
          <p:cNvSpPr/>
          <p:nvPr/>
        </p:nvSpPr>
        <p:spPr>
          <a:xfrm>
            <a:off x="46544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4" name="流程图: 终止 8"/>
          <p:cNvSpPr/>
          <p:nvPr/>
        </p:nvSpPr>
        <p:spPr>
          <a:xfrm>
            <a:off x="744840" y="40539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5" name="流程图: 终止 7"/>
          <p:cNvSpPr/>
          <p:nvPr/>
        </p:nvSpPr>
        <p:spPr>
          <a:xfrm>
            <a:off x="46544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6" name="流程图: 终止 3"/>
          <p:cNvSpPr/>
          <p:nvPr/>
        </p:nvSpPr>
        <p:spPr>
          <a:xfrm>
            <a:off x="744840" y="1379160"/>
            <a:ext cx="3498480" cy="939600"/>
          </a:xfrm>
          <a:prstGeom prst="flowChartTerminator">
            <a:avLst/>
          </a:prstGeom>
          <a:solidFill>
            <a:srgbClr val="AF79DE"/>
          </a:solid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347" name="PlaceHolder 1"/>
          <p:cNvSpPr>
            <a:spLocks noGrp="1"/>
          </p:cNvSpPr>
          <p:nvPr>
            <p:ph type="title" idx="4294967295"/>
          </p:nvPr>
        </p:nvSpPr>
        <p:spPr>
          <a:xfrm>
            <a:off x="1026000" y="2412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000" b="1" strike="noStrike" spc="299">
                <a:solidFill>
                  <a:srgbClr val="AF79DE"/>
                </a:solidFill>
                <a:latin typeface="Arial"/>
                <a:ea typeface="微软雅黑"/>
              </a:rPr>
              <a:t>社工和心理医生的支持</a:t>
            </a:r>
            <a:endParaRPr lang="en-US" sz="3000" b="0" strike="noStrike" spc="-1">
              <a:solidFill>
                <a:schemeClr val="dk1"/>
              </a:solidFill>
              <a:latin typeface="Arial"/>
            </a:endParaRPr>
          </a:p>
        </p:txBody>
      </p:sp>
      <p:grpSp>
        <p:nvGrpSpPr>
          <p:cNvPr id="348" name="Group 15"/>
          <p:cNvGrpSpPr/>
          <p:nvPr/>
        </p:nvGrpSpPr>
        <p:grpSpPr>
          <a:xfrm>
            <a:off x="435960" y="378720"/>
            <a:ext cx="515160" cy="439560"/>
            <a:chOff x="435960" y="378720"/>
            <a:chExt cx="515160" cy="439560"/>
          </a:xfrm>
        </p:grpSpPr>
        <p:sp>
          <p:nvSpPr>
            <p:cNvPr id="349" name="AutoShape 16"/>
            <p:cNvSpPr/>
            <p:nvPr/>
          </p:nvSpPr>
          <p:spPr>
            <a:xfrm>
              <a:off x="435960" y="3787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0" name="AutoShape 17"/>
            <p:cNvSpPr/>
            <p:nvPr/>
          </p:nvSpPr>
          <p:spPr>
            <a:xfrm>
              <a:off x="555840" y="3852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1" name="AutoShape 18"/>
            <p:cNvSpPr/>
            <p:nvPr/>
          </p:nvSpPr>
          <p:spPr>
            <a:xfrm>
              <a:off x="669960" y="3870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2" name="AutoShape 19"/>
            <p:cNvSpPr/>
            <p:nvPr/>
          </p:nvSpPr>
          <p:spPr>
            <a:xfrm>
              <a:off x="780840" y="39600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3" name="AutoShape 20"/>
            <p:cNvSpPr/>
            <p:nvPr/>
          </p:nvSpPr>
          <p:spPr>
            <a:xfrm>
              <a:off x="885960" y="39204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4" name="AutoShape 21"/>
            <p:cNvSpPr/>
            <p:nvPr/>
          </p:nvSpPr>
          <p:spPr>
            <a:xfrm>
              <a:off x="435960" y="4964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55" name="AutoShape 22"/>
            <p:cNvSpPr/>
            <p:nvPr/>
          </p:nvSpPr>
          <p:spPr>
            <a:xfrm>
              <a:off x="555840" y="50328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56" name="AutoShape 23"/>
            <p:cNvSpPr/>
            <p:nvPr/>
          </p:nvSpPr>
          <p:spPr>
            <a:xfrm>
              <a:off x="669960" y="5047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57" name="AutoShape 24"/>
            <p:cNvSpPr/>
            <p:nvPr/>
          </p:nvSpPr>
          <p:spPr>
            <a:xfrm>
              <a:off x="780840" y="5137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58" name="AutoShape 25"/>
            <p:cNvSpPr/>
            <p:nvPr/>
          </p:nvSpPr>
          <p:spPr>
            <a:xfrm>
              <a:off x="885960" y="50976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59" name="AutoShape 26"/>
            <p:cNvSpPr/>
            <p:nvPr/>
          </p:nvSpPr>
          <p:spPr>
            <a:xfrm>
              <a:off x="435960" y="61452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0" name="AutoShape 27"/>
            <p:cNvSpPr/>
            <p:nvPr/>
          </p:nvSpPr>
          <p:spPr>
            <a:xfrm>
              <a:off x="555840" y="62100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1" name="AutoShape 28"/>
            <p:cNvSpPr/>
            <p:nvPr/>
          </p:nvSpPr>
          <p:spPr>
            <a:xfrm>
              <a:off x="669960" y="62280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2" name="AutoShape 29"/>
            <p:cNvSpPr/>
            <p:nvPr/>
          </p:nvSpPr>
          <p:spPr>
            <a:xfrm>
              <a:off x="780840" y="63144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3" name="AutoShape 30"/>
            <p:cNvSpPr/>
            <p:nvPr/>
          </p:nvSpPr>
          <p:spPr>
            <a:xfrm>
              <a:off x="885960" y="62748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sp>
          <p:nvSpPr>
            <p:cNvPr id="364" name="AutoShape 31"/>
            <p:cNvSpPr/>
            <p:nvPr/>
          </p:nvSpPr>
          <p:spPr>
            <a:xfrm>
              <a:off x="435960" y="732240"/>
              <a:ext cx="83880" cy="83880"/>
            </a:xfrm>
            <a:prstGeom prst="ellipse">
              <a:avLst/>
            </a:prstGeom>
            <a:solidFill>
              <a:srgbClr val="AF79DE"/>
            </a:solidFill>
            <a:ln w="0">
              <a:noFill/>
            </a:ln>
          </p:spPr>
          <p:style>
            <a:lnRef idx="0"/>
            <a:fillRef idx="0"/>
            <a:effectRef idx="0"/>
            <a:fontRef idx="minor"/>
          </p:style>
          <p:txBody>
            <a:bodyPr lIns="90000" tIns="14400" rIns="90000" bIns="14400" anchor="t">
              <a:noAutofit/>
            </a:bodyPr>
            <a:lstStyle/>
            <a:p>
              <a:endParaRPr lang="en-US" sz="1800" b="0" strike="noStrike" spc="-1">
                <a:solidFill>
                  <a:srgbClr val="FFFFFF"/>
                </a:solidFill>
                <a:latin typeface="Arial"/>
              </a:endParaRPr>
            </a:p>
          </p:txBody>
        </p:sp>
        <p:sp>
          <p:nvSpPr>
            <p:cNvPr id="365" name="AutoShape 32"/>
            <p:cNvSpPr/>
            <p:nvPr/>
          </p:nvSpPr>
          <p:spPr>
            <a:xfrm>
              <a:off x="555840" y="738720"/>
              <a:ext cx="77760" cy="77760"/>
            </a:xfrm>
            <a:prstGeom prst="ellipse">
              <a:avLst/>
            </a:prstGeom>
            <a:solidFill>
              <a:srgbClr val="AF79DE"/>
            </a:solidFill>
            <a:ln w="0">
              <a:noFill/>
            </a:ln>
          </p:spPr>
          <p:style>
            <a:lnRef idx="0"/>
            <a:fillRef idx="0"/>
            <a:effectRef idx="0"/>
            <a:fontRef idx="minor"/>
          </p:style>
          <p:txBody>
            <a:bodyPr lIns="90000" tIns="10440" rIns="90000" bIns="10440" anchor="t">
              <a:noAutofit/>
            </a:bodyPr>
            <a:lstStyle/>
            <a:p>
              <a:endParaRPr lang="en-US" sz="1800" b="0" strike="noStrike" spc="-1">
                <a:solidFill>
                  <a:srgbClr val="FFFFFF"/>
                </a:solidFill>
                <a:latin typeface="Arial"/>
              </a:endParaRPr>
            </a:p>
          </p:txBody>
        </p:sp>
        <p:sp>
          <p:nvSpPr>
            <p:cNvPr id="366" name="AutoShape 33"/>
            <p:cNvSpPr/>
            <p:nvPr/>
          </p:nvSpPr>
          <p:spPr>
            <a:xfrm>
              <a:off x="669960" y="740520"/>
              <a:ext cx="74520" cy="74520"/>
            </a:xfrm>
            <a:prstGeom prst="ellipse">
              <a:avLst/>
            </a:prstGeom>
            <a:solidFill>
              <a:srgbClr val="AF79DE"/>
            </a:solidFill>
            <a:ln w="0">
              <a:noFill/>
            </a:ln>
          </p:spPr>
          <p:style>
            <a:lnRef idx="0"/>
            <a:fillRef idx="0"/>
            <a:effectRef idx="0"/>
            <a:fontRef idx="minor"/>
          </p:style>
          <p:txBody>
            <a:bodyPr lIns="90000" tIns="7920" rIns="90000" bIns="7920" anchor="t">
              <a:noAutofit/>
            </a:bodyPr>
            <a:lstStyle/>
            <a:p>
              <a:endParaRPr lang="en-US" sz="1800" b="0" strike="noStrike" spc="-1">
                <a:solidFill>
                  <a:srgbClr val="FFFFFF"/>
                </a:solidFill>
                <a:latin typeface="Arial"/>
              </a:endParaRPr>
            </a:p>
          </p:txBody>
        </p:sp>
        <p:sp>
          <p:nvSpPr>
            <p:cNvPr id="367" name="AutoShape 34"/>
            <p:cNvSpPr/>
            <p:nvPr/>
          </p:nvSpPr>
          <p:spPr>
            <a:xfrm>
              <a:off x="780840" y="749520"/>
              <a:ext cx="68760" cy="68760"/>
            </a:xfrm>
            <a:prstGeom prst="ellipse">
              <a:avLst/>
            </a:prstGeom>
            <a:solidFill>
              <a:srgbClr val="AF79DE"/>
            </a:solidFill>
            <a:ln w="0">
              <a:noFill/>
            </a:ln>
          </p:spPr>
          <p:style>
            <a:lnRef idx="0"/>
            <a:fillRef idx="0"/>
            <a:effectRef idx="0"/>
            <a:fontRef idx="minor"/>
          </p:style>
          <p:txBody>
            <a:bodyPr lIns="90000" tIns="3600" rIns="90000" bIns="3600" anchor="t">
              <a:noAutofit/>
            </a:bodyPr>
            <a:lstStyle/>
            <a:p>
              <a:endParaRPr lang="en-US" sz="1800" b="0" strike="noStrike" spc="-1">
                <a:solidFill>
                  <a:srgbClr val="FFFFFF"/>
                </a:solidFill>
                <a:latin typeface="Arial"/>
              </a:endParaRPr>
            </a:p>
          </p:txBody>
        </p:sp>
        <p:sp>
          <p:nvSpPr>
            <p:cNvPr id="368" name="AutoShape 35"/>
            <p:cNvSpPr/>
            <p:nvPr/>
          </p:nvSpPr>
          <p:spPr>
            <a:xfrm>
              <a:off x="885960" y="745200"/>
              <a:ext cx="65160" cy="65160"/>
            </a:xfrm>
            <a:prstGeom prst="ellipse">
              <a:avLst/>
            </a:prstGeom>
            <a:solidFill>
              <a:srgbClr val="AF79DE"/>
            </a:solidFill>
            <a:ln w="0">
              <a:noFill/>
            </a:ln>
          </p:spPr>
          <p:style>
            <a:lnRef idx="0"/>
            <a:fillRef idx="0"/>
            <a:effectRef idx="0"/>
            <a:fontRef idx="minor"/>
          </p:style>
          <p:txBody>
            <a:bodyPr lIns="90000" tIns="1440" rIns="90000" bIns="1440" anchor="t">
              <a:noAutofit/>
            </a:bodyPr>
            <a:lstStyle/>
            <a:p>
              <a:endParaRPr lang="en-US" sz="1800" b="0" strike="noStrike" spc="-1">
                <a:solidFill>
                  <a:srgbClr val="FFFFFF"/>
                </a:solidFill>
                <a:latin typeface="Arial"/>
              </a:endParaRPr>
            </a:p>
          </p:txBody>
        </p:sp>
      </p:grpSp>
      <p:sp>
        <p:nvSpPr>
          <p:cNvPr id="369" name="content.1.title"/>
          <p:cNvSpPr/>
          <p:nvPr/>
        </p:nvSpPr>
        <p:spPr>
          <a:xfrm>
            <a:off x="1467720" y="163332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社会工作者的作用</a:t>
            </a:r>
            <a:endParaRPr lang="en-US" sz="2000" b="0" strike="noStrike" spc="-1">
              <a:solidFill>
                <a:srgbClr val="000000"/>
              </a:solidFill>
              <a:latin typeface="Arial"/>
            </a:endParaRPr>
          </a:p>
        </p:txBody>
      </p:sp>
      <p:sp>
        <p:nvSpPr>
          <p:cNvPr id="370" name="content.1.content"/>
          <p:cNvSpPr/>
          <p:nvPr/>
        </p:nvSpPr>
        <p:spPr>
          <a:xfrm>
            <a:off x="948600" y="2511360"/>
            <a:ext cx="3106080" cy="11844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解决患者社会问题</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协助患者获得资源支持</a:t>
            </a:r>
            <a:endParaRPr lang="en-US" sz="1600" b="0" strike="noStrike" spc="-1">
              <a:solidFill>
                <a:srgbClr val="000000"/>
              </a:solidFill>
              <a:latin typeface="Arial"/>
            </a:endParaRPr>
          </a:p>
        </p:txBody>
      </p:sp>
      <p:sp>
        <p:nvSpPr>
          <p:cNvPr id="371" name="content.2.title"/>
          <p:cNvSpPr/>
          <p:nvPr/>
        </p:nvSpPr>
        <p:spPr>
          <a:xfrm>
            <a:off x="5334120" y="1686600"/>
            <a:ext cx="205452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心理医生的支持</a:t>
            </a:r>
            <a:endParaRPr lang="en-US" sz="2000" b="0" strike="noStrike" spc="-1">
              <a:solidFill>
                <a:srgbClr val="000000"/>
              </a:solidFill>
              <a:latin typeface="Arial"/>
            </a:endParaRPr>
          </a:p>
        </p:txBody>
      </p:sp>
      <p:sp>
        <p:nvSpPr>
          <p:cNvPr id="372" name="content.2.content"/>
          <p:cNvSpPr/>
          <p:nvPr/>
        </p:nvSpPr>
        <p:spPr>
          <a:xfrm>
            <a:off x="4777920" y="2511360"/>
            <a:ext cx="3166560" cy="984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帮助患者面对疼痛心理压力</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提供心理疏导和支持</a:t>
            </a:r>
            <a:endParaRPr lang="en-US" sz="1600" b="0" strike="noStrike" spc="-1">
              <a:solidFill>
                <a:srgbClr val="000000"/>
              </a:solidFill>
              <a:latin typeface="Arial"/>
            </a:endParaRPr>
          </a:p>
        </p:txBody>
      </p:sp>
      <p:sp>
        <p:nvSpPr>
          <p:cNvPr id="373" name="content.3.title"/>
          <p:cNvSpPr/>
          <p:nvPr/>
        </p:nvSpPr>
        <p:spPr>
          <a:xfrm>
            <a:off x="1467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多学科合作的优势</a:t>
            </a:r>
            <a:endParaRPr lang="en-US" sz="2000" b="0" strike="noStrike" spc="-1">
              <a:solidFill>
                <a:srgbClr val="000000"/>
              </a:solidFill>
              <a:latin typeface="Arial"/>
            </a:endParaRPr>
          </a:p>
        </p:txBody>
      </p:sp>
      <p:sp>
        <p:nvSpPr>
          <p:cNvPr id="374" name="content.3.content"/>
          <p:cNvSpPr/>
          <p:nvPr/>
        </p:nvSpPr>
        <p:spPr>
          <a:xfrm>
            <a:off x="951120" y="5246280"/>
            <a:ext cx="2985480" cy="103860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综合治疗可提高疼痛管理效果</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心理支持有助于患者康复</a:t>
            </a:r>
            <a:endParaRPr lang="en-US" sz="1600" b="0" strike="noStrike" spc="-1">
              <a:solidFill>
                <a:srgbClr val="000000"/>
              </a:solidFill>
              <a:latin typeface="Arial"/>
            </a:endParaRPr>
          </a:p>
        </p:txBody>
      </p:sp>
      <p:sp>
        <p:nvSpPr>
          <p:cNvPr id="375" name="content.4.title"/>
          <p:cNvSpPr/>
          <p:nvPr/>
        </p:nvSpPr>
        <p:spPr>
          <a:xfrm>
            <a:off x="5391720" y="4282560"/>
            <a:ext cx="2068560" cy="291600"/>
          </a:xfrm>
          <a:prstGeom prst="rect">
            <a:avLst/>
          </a:prstGeom>
          <a:noFill/>
          <a:ln w="0">
            <a:noFill/>
          </a:ln>
        </p:spPr>
        <p:style>
          <a:lnRef idx="0"/>
          <a:fillRef idx="0"/>
          <a:effectRef idx="0"/>
          <a:fontRef idx="minor"/>
        </p:style>
        <p:txBody>
          <a:bodyPr lIns="0" tIns="0" rIns="0" bIns="0" anchor="t">
            <a:noAutofit/>
          </a:bodyPr>
          <a:lstStyle/>
          <a:p>
            <a:pPr algn="ctr" defTabSz="914400">
              <a:lnSpc>
                <a:spcPct val="100000"/>
              </a:lnSpc>
            </a:pPr>
            <a:r>
              <a:rPr lang="zh-CN" sz="2000" b="1" strike="noStrike" spc="-1">
                <a:solidFill>
                  <a:schemeClr val="lt1"/>
                </a:solidFill>
                <a:latin typeface="微软雅黑"/>
                <a:ea typeface="微软雅黑"/>
              </a:rPr>
              <a:t>心理健康的重要性</a:t>
            </a:r>
            <a:endParaRPr lang="en-US" sz="2000" b="0" strike="noStrike" spc="-1">
              <a:solidFill>
                <a:srgbClr val="000000"/>
              </a:solidFill>
              <a:latin typeface="Arial"/>
            </a:endParaRPr>
          </a:p>
        </p:txBody>
      </p:sp>
      <p:sp>
        <p:nvSpPr>
          <p:cNvPr id="376" name="content.4.content"/>
          <p:cNvSpPr/>
          <p:nvPr/>
        </p:nvSpPr>
        <p:spPr>
          <a:xfrm>
            <a:off x="4777920" y="5246280"/>
            <a:ext cx="3092040" cy="1165680"/>
          </a:xfrm>
          <a:prstGeom prst="rect">
            <a:avLst/>
          </a:prstGeom>
          <a:noFill/>
          <a:ln w="0">
            <a:noFill/>
          </a:ln>
        </p:spPr>
        <p:style>
          <a:lnRef idx="0"/>
          <a:fillRef idx="0"/>
          <a:effectRef idx="0"/>
          <a:fontRef idx="minor"/>
        </p:style>
        <p:txBody>
          <a:bodyPr lIns="0" tIns="0" rIns="0" bIns="0" anchor="t">
            <a:noAutofit/>
          </a:bodyPr>
          <a:lstStyle/>
          <a:p>
            <a:r>
              <a:rPr lang="zh-CN" sz="1600" b="0" strike="noStrike" spc="-1">
                <a:solidFill>
                  <a:schemeClr val="dk1"/>
                </a:solidFill>
                <a:latin typeface="微软雅黑"/>
                <a:ea typeface="微软雅黑"/>
              </a:rPr>
              <a:t>心理健康与疼痛关联密切</a:t>
            </a:r>
            <a:endParaRPr lang="en-US" sz="1600" b="0" strike="noStrike" spc="-1">
              <a:solidFill>
                <a:srgbClr val="000000"/>
              </a:solidFill>
              <a:latin typeface="Arial"/>
            </a:endParaRPr>
          </a:p>
          <a:p>
            <a:pPr defTabSz="914400">
              <a:lnSpc>
                <a:spcPct val="150000"/>
              </a:lnSpc>
              <a:tabLst>
                <a:tab pos="0"/>
              </a:tabLst>
            </a:pPr>
            <a:r>
              <a:rPr lang="zh-CN" sz="1600" b="0" strike="noStrike" spc="-1">
                <a:solidFill>
                  <a:schemeClr val="dk1"/>
                </a:solidFill>
                <a:latin typeface="微软雅黑"/>
                <a:ea typeface="微软雅黑"/>
              </a:rPr>
              <a:t>多学科合作有助于促进心理健康</a:t>
            </a:r>
            <a:endParaRPr lang="en-US" sz="1600" b="0" strike="noStrike" spc="-1">
              <a:solidFill>
                <a:srgbClr val="000000"/>
              </a:solidFill>
              <a:latin typeface="Arial"/>
            </a:endParaRPr>
          </a:p>
        </p:txBody>
      </p:sp>
      <p:sp>
        <p:nvSpPr>
          <p:cNvPr id="377" name="Picture 4"/>
          <p:cNvSpPr/>
          <p:nvPr/>
        </p:nvSpPr>
        <p:spPr>
          <a:xfrm>
            <a:off x="8782560" y="961560"/>
            <a:ext cx="3306240" cy="4408560"/>
          </a:xfrm>
          <a:prstGeom prst="parallelogram">
            <a:avLst>
              <a:gd name="adj" fmla="val 25000"/>
            </a:avLst>
          </a:prstGeom>
          <a:blipFill rotWithShape="0">
            <a:blip r:embed="rId2"/>
            <a:stretch>
              <a:fillRect/>
            </a:stretch>
          </a:blipFill>
          <a:ln w="0">
            <a:noFill/>
          </a:ln>
        </p:spPr>
        <p:style>
          <a:lnRef idx="0"/>
          <a:fillRef idx="0"/>
          <a:effectRef idx="0"/>
          <a:fontRef idx="minor"/>
        </p:style>
        <p:txBody>
          <a:bodyPr lIns="90000" tIns="45000" rIns="90000" bIns="45000" anchor="t">
            <a:noAutofit/>
          </a:bodyPr>
          <a:lstStyle/>
          <a:p>
            <a:endParaRPr lang="en-US" sz="18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https://d.book118.com/306200234040010103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微软雅黑</vt:lpstr>
      <vt:lpstr>Times New Roman</vt:lpstr>
      <vt:lpstr>Wingdings</vt:lpstr>
      <vt:lpstr>Symbol</vt:lpstr>
      <vt:lpstr>DejaVu Sans</vt:lpstr>
      <vt:lpstr>Office Theme</vt:lpstr>
      <vt:lpstr>中晚期疼痛护理查房</vt:lpstr>
      <vt:lpstr>目录</vt:lpstr>
      <vt:lpstr>第1章 疼痛护理的重要性</vt:lpstr>
      <vt:lpstr> </vt:lpstr>
      <vt:lpstr>疼痛的评估</vt:lpstr>
      <vt:lpstr>疼痛管理的重要性</vt:lpstr>
      <vt:lpstr>第2章 疼痛管理策略</vt:lpstr>
      <vt:lpstr> </vt:lpstr>
      <vt:lpstr> </vt:lpstr>
      <vt:lpstr>药物疼痛管理</vt:lpstr>
      <vt:lpstr>第3章 多学科合作</vt:lpstr>
      <vt:lpstr> </vt:lpstr>
      <vt:lpstr>社工和心理医生的支持</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2024-09-28T10:05:28.153</cp:lastPrinted>
  <dcterms:created xsi:type="dcterms:W3CDTF">2024-09-28T02:05:28Z</dcterms:created>
  <dcterms:modified xsi:type="dcterms:W3CDTF">2024-09-28T02:05:30Z</dcterms:modified>
</cp:coreProperties>
</file>