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034A14C-BA0A-43AC-A9ED-15C95B5686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F4B58A-DE5E-482A-BCFB-77641F1228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F88E366-8C80-49DC-9ED3-046A37EA03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7EACCDC-459A-4133-AE6D-0814D35F1D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C7200D5-114B-4D2D-93C2-6313678C86C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702C6BB-B7A1-4698-A00F-75F12D21279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130C73E-4FC2-4E54-9330-AAA8D76635A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4D33B64-02C5-4BE2-8D03-0FB0092061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34AA2C-E0E1-40C2-BD91-402D461859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F372C0-C48B-4B0F-8BB4-0D00696B6C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496364-A1CE-4BD7-AB64-F42A26FF12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6205023242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安装工程造价的构成</a:t>
            </a:r>
          </a:p>
        </p:txBody>
      </p:sp>
      <p:sp>
        <p:nvSpPr>
          <p:cNvPr id="5" name="AutoShape 5"/>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5116739" y="1218945"/>
            <a:ext cx="1958523" cy="1958523"/>
            <a:chOff x="5116739" y="1218945"/>
            <a:chExt cx="1958523" cy="1958523"/>
          </a:xfrm>
        </p:grpSpPr>
        <p:sp>
          <p:nvSpPr>
            <p:cNvPr id="7" name="Freeform 7"/>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572171" y="516087"/>
            <a:ext cx="715670" cy="715670"/>
            <a:chOff x="572171" y="516087"/>
            <a:chExt cx="715670" cy="715670"/>
          </a:xfrm>
        </p:grpSpPr>
        <p:sp>
          <p:nvSpPr>
            <p:cNvPr id="4" name="Freeform 4"/>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8" name="Connector 8"/>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9" name="TextBox 9"/>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安装工程造价概述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设备及工器具购置费</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建筑安装工程费</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工程建设其他费用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预备费、建设期贷款利息、固定资产投资方向调节税和铺底流动资金</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安装工程造价的计算与实例分析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安装工程造价概述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安装工程造价是指在建设项目的安装工程中，根据设计方案、施工图纸和工程量清单等资料，对工程建设所需费用进行预测、计算和控制的过程。</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根据建设项目的性质和特点，安装工程造价可分为建筑安装工程造价、市政安装工程造价、工业安装工程造价等。</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定义</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分类</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造价构成及影响因素</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造价构成</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安装工程造价主要由直接费、间接费、利润和税金等部分构成。其中直接费包括人工费、材料费、施工机械使用费等；间接费包括企业管理费、规费等。</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影响因素</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影响安装工程造价的因素众多，主要包括设计方案、施工图纸、工程量清单、市场价格波动、政策法规变化、施工条件等。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10961" y="2341885"/>
            <a:ext cx="2777010" cy="508827"/>
          </a:xfrm>
          <a:prstGeom prst="parallelogram">
            <a:avLst>
              <a:gd name="adj" fmla="val 173829"/>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10962" y="3323311"/>
            <a:ext cx="2777011" cy="508365"/>
          </a:xfrm>
          <a:prstGeom prst="parallelogram">
            <a:avLst>
              <a:gd name="adj" fmla="val 175043"/>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710962" y="4305090"/>
            <a:ext cx="2777011" cy="512001"/>
          </a:xfrm>
          <a:prstGeom prst="parallelogram">
            <a:avLst>
              <a:gd name="adj" fmla="val 173641"/>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504183" y="1872458"/>
            <a:ext cx="2983790" cy="469888"/>
          </a:xfrm>
          <a:custGeom>
            <a:rect l="l" t="t" r="r" b="b"/>
            <a:pathLst>
              <a:path w="3663132" h="576871">
                <a:moveTo>
                  <a:pt x="3374697" y="0"/>
                </a:moveTo>
                <a:lnTo>
                  <a:pt x="584833" y="0"/>
                </a:lnTo>
                <a:lnTo>
                  <a:pt x="0" y="576871"/>
                </a:lnTo>
                <a:lnTo>
                  <a:pt x="3374697" y="576871"/>
                </a:lnTo>
                <a:lnTo>
                  <a:pt x="3663132" y="28843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710962" y="2854349"/>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710962" y="3835313"/>
            <a:ext cx="2777011" cy="468963"/>
          </a:xfrm>
          <a:custGeom>
            <a:rect l="l" t="t" r="r" b="b"/>
            <a:pathLst>
              <a:path w="3409274" h="575735">
                <a:moveTo>
                  <a:pt x="0" y="0"/>
                </a:moveTo>
                <a:lnTo>
                  <a:pt x="2825593" y="0"/>
                </a:lnTo>
                <a:lnTo>
                  <a:pt x="3409274" y="575735"/>
                </a:lnTo>
                <a:lnTo>
                  <a:pt x="583682" y="57573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710962" y="4816276"/>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411224" y="4511544"/>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安装工程造价需要具备专业的知识和技能，包括工程计量、计价、成本控制等方面的能力。</a:t>
            </a:r>
            <a:endParaRPr lang="en-US" sz="1100"/>
          </a:p>
        </p:txBody>
      </p:sp>
      <p:sp>
        <p:nvSpPr>
          <p:cNvPr id="10" name="AutoShape 10"/>
          <p:cNvSpPr/>
          <p:nvPr/>
        </p:nvSpPr>
        <p:spPr>
          <a:xfrm>
            <a:off x="1411224" y="2644137"/>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随着市场价格的波动和政策法规的变化，安装工程造价具有动态性特点。</a:t>
            </a:r>
            <a:endParaRPr lang="en-US" sz="1100"/>
          </a:p>
        </p:txBody>
      </p:sp>
      <p:sp>
        <p:nvSpPr>
          <p:cNvPr id="11" name="AutoShape 11"/>
          <p:cNvSpPr/>
          <p:nvPr/>
        </p:nvSpPr>
        <p:spPr>
          <a:xfrm>
            <a:off x="7965938" y="1476145"/>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安装工程造价涉及多个专业领域和众多影响因素，计算过程相对复杂。</a:t>
            </a:r>
            <a:endParaRPr lang="en-US" sz="1100"/>
          </a:p>
        </p:txBody>
      </p:sp>
      <p:sp>
        <p:nvSpPr>
          <p:cNvPr id="12" name="AutoShape 12"/>
          <p:cNvSpPr/>
          <p:nvPr/>
        </p:nvSpPr>
        <p:spPr>
          <a:xfrm>
            <a:off x="8078669" y="3640986"/>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不同地区的经济发展水平、市场价格和政策法规等因素存在差异，导致安装工程造价具有一定的区域性特点。</a:t>
            </a:r>
            <a:endParaRPr lang="en-US" sz="1100"/>
          </a:p>
        </p:txBody>
      </p:sp>
      <p:sp>
        <p:nvSpPr>
          <p:cNvPr id="13" name="AutoShape 13"/>
          <p:cNvSpPr/>
          <p:nvPr/>
        </p:nvSpPr>
        <p:spPr>
          <a:xfrm>
            <a:off x="5078274" y="2850712"/>
            <a:ext cx="2048256"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动态性</a:t>
            </a:r>
            <a:endParaRPr lang="en-US" sz="1100"/>
          </a:p>
        </p:txBody>
      </p:sp>
      <p:sp>
        <p:nvSpPr>
          <p:cNvPr id="14" name="AutoShape 14"/>
          <p:cNvSpPr/>
          <p:nvPr/>
        </p:nvSpPr>
        <p:spPr>
          <a:xfrm>
            <a:off x="4799914" y="1872460"/>
            <a:ext cx="2253828"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复杂性</a:t>
            </a:r>
            <a:endParaRPr lang="en-US" sz="1100"/>
          </a:p>
        </p:txBody>
      </p:sp>
      <p:sp>
        <p:nvSpPr>
          <p:cNvPr id="15" name="AutoShape 15"/>
          <p:cNvSpPr/>
          <p:nvPr/>
        </p:nvSpPr>
        <p:spPr>
          <a:xfrm>
            <a:off x="5070960" y="3831676"/>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区域性</a:t>
            </a:r>
            <a:endParaRPr lang="en-US" sz="1100"/>
          </a:p>
        </p:txBody>
      </p:sp>
      <p:sp>
        <p:nvSpPr>
          <p:cNvPr id="16" name="AutoShape 16"/>
          <p:cNvSpPr/>
          <p:nvPr/>
        </p:nvSpPr>
        <p:spPr>
          <a:xfrm>
            <a:off x="5070960" y="4817092"/>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专业性</a:t>
            </a:r>
            <a:endParaRPr lang="en-US" sz="1100"/>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安装工程造价的特点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设备及工器具购置费</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8" r="33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指国产设备或进口设备的原价，通常是设备制造厂的交货价或订货合同价。对于非标设备，应尽量采用非标准设备询价单中的价格。</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指设备从制造厂交货地点或调拨地点到达施工工地仓库所发生的一切运费和装卸费、包装费和设备供销部门手续费等。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设备原价及运杂费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运杂费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设备原价</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工具、器具及生产家具购置费</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指新建或扩建项目初步设计规定的，保证初期正常生产必须购置的没有达到固定资产标准的设备、仪器、工卡模具、器具、生产家具和备品备件等的购置费用。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工具、器具购置费的计算</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一般采用以设备购置费为基数，按照部门或行业规定的工具、器具及生产家具费率计算。</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工器具及生产家具购置费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542" r="1754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包括运费和装卸费、包装费和设备供销部门手续费、采购与仓库保管费等。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设备运杂费的构成</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根据设备原价和规定的运杂费率进行计算。如果设备是由设备制造厂交货的，则运杂费通常按设备原价乘以运杂费率计算；如果设备是由设备成套公司供应的，则以订货合同价为基数计算运杂费。</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设备运杂费的计算</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设备运杂费的计算</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建筑安装工程费</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材料费</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施工过程中耗费的原材料、辅助材料、构配件、零件、半成品的费用，以及周转材料的摊销及租赁费用。</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施工机械使用费</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施工机械作业所发生的机械使用费以及机械安拆费和场外运费。</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人工费</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直接从事建筑安装工程施工的工人和附属辅助生产工人的基本工资、附加工资和工资性津贴。</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直接费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2625" r="2262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规费</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政府和有关权力部门规定必须缴纳的费用，包括工程排污费、社会保障费等。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企业管理费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建筑安装企业组织施工生产和经营管理所需费用，包括管理人员工资、办公费、差旅交通费、固定资产使用费等。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间接费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施工企业完成所承包工程获得的盈利。</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利润</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国家税法规定的应计入建筑安装工程造价内的营业税、城市维护建设税及教育费附加等。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税金</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利润和税金</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https://d.book118.com/306205023242010044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2024-09-13T14:55:14.412</cp:lastPrinted>
  <dcterms:created xsi:type="dcterms:W3CDTF">2024-09-13T06:55:14Z</dcterms:created>
  <dcterms:modified xsi:type="dcterms:W3CDTF">2024-09-13T06:55:16Z</dcterms:modified>
</cp:coreProperties>
</file>