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92485-9135-4A20-A558-3E2466A1C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4DC6B-E58A-4308-91F8-9E3AC232D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89CE9-D764-41AC-818B-1642AABA9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06A12-F862-4BCB-BAAF-EB48A5C42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D17A9-3DC2-4241-AC2C-E2F79EE1C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73CC3E-D607-4395-AF5B-A31C0996C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E03DC-23D4-4C14-A60A-4D486A96D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F009F-0178-4BD8-AB0F-EFE641E42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6D0F-72D4-4812-AD3B-9773CA70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F069C-548A-4618-B3B1-749365B75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71348-B5ED-4229-9C17-6E1C8F6D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emf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0204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个人所得税税法讲解课件\n## 1.个人所得税概述及发展历程\n### 1.1个人所得税的定义与作用\n### 1.2个人所得税的发展历程\n### 1.3我国个人所得税法的主要变化\n## 2.新个人所得税法的主要内容\n### 2.1新个人所得税法的纳税人范围\n### 2.2新个人所得税法的税率与级距\n### 2.3新个人所得税法的税收优惠与扣除\n## 3.个人所得税的计算与申报\n### 3.1个人所得税的计算方法\n### 3.2个人所得税的申报流程\n### 3.3个人所得税的纳税调整与补缴\n## 4.新个人所得税法的实施效果与影响\n### 4.1新个人所得税法的实施效果\n### 4.2新个人所得税法对个人的影响\n### 4.3新个人所得税法对企业的影响\n## 5.个人所得税的筹划与风险管理\n### 5.1个人所得税的筹划策略\n### 5.2个人所得税的风险管理\n### 5.3个人所得税的稽查与应对措施\n## 6.总结与展望\n### 6.1新个人所得税法的主要特点与亮点\n### 6.2新个人所得税法的不足之处与改进方向\n### 6.3个人所得税法未来发展趋势与展望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600"/>
              <a:t>新个人所得税税法讲解课件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个人所得税概述及发展历程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个人所得税是对个人收入征收的税种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调整收入分配，缩小贫富差距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增加财政收入，促进社会公平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调节经济，促进消费和投资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个人所得税的征收方式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按所得项目征收，如工资、薪金、利息、股息等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按累进税率征收，收入越高，税率越高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有一定的起征点和免征额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1799年，英国开始征收个人所得税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19世纪初，其他国家相继开征个人所得税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个人所得税的起源</a:t>
                </a:r>
                <a:endParaRPr/>
              </a:p>
            </p:txBody>
          </p:sp>
        </p:grpSp>
        <p:grpSp>
          <p:nvGrpSpPr>
            <p:cNvPr id="23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初期阶段：主要征收劳动所得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中期阶段：扩大征收范围，包括资本所得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现代阶段：综合征收，考虑家庭、年龄等因素</a:t>
                </a:r>
                <a:endParaRPr/>
              </a:p>
            </p:txBody>
          </p:sp>
          <p:sp>
            <p:nvSpPr>
              <p:cNvPr id="24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个人所得税的发展阶段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1980年，我国开始征收个人所得税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1994年，实施新的个人所得税法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2019年，实施新个人所得税法，改革力度加大</a:t>
                </a:r>
                <a:endParaRPr/>
              </a:p>
            </p:txBody>
          </p:sp>
          <p:sp>
            <p:nvSpPr>
              <p:cNvPr id="24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我国个人所得税的发展历程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税率结构的变化</a:t>
                </a:r>
                <a:endParaRPr/>
              </a:p>
            </p:txBody>
          </p:sp>
          <p:sp>
            <p:nvSpPr>
              <p:cNvPr id="25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原有9级超额累进税率调整为7级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扩大低税率级距，降低中低收入者税负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高收入者税率提高，加大对高收入者的调节力度</a:t>
                </a:r>
                <a:endParaRPr/>
              </a:p>
            </p:txBody>
          </p:sp>
        </p:grpSp>
        <p:grpSp>
          <p:nvGrpSpPr>
            <p:cNvPr id="25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征税范围的变化</a:t>
                </a:r>
                <a:endParaRPr/>
              </a:p>
            </p:txBody>
          </p:sp>
          <p:sp>
            <p:nvSpPr>
              <p:cNvPr id="25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增加劳务报酬、稿酬、特许权使用费等综合所得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扩大经营所得范围，包括个人独资企业、合伙企业等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取消其他所得项目，简化税收征管</a:t>
                </a:r>
                <a:endParaRPr/>
              </a:p>
            </p:txBody>
          </p:sp>
        </p:grpSp>
        <p:grpSp>
          <p:nvGrpSpPr>
            <p:cNvPr id="25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税收优惠和扣除的变化</a:t>
                </a:r>
                <a:endParaRPr/>
              </a:p>
            </p:txBody>
          </p:sp>
          <p:sp>
            <p:nvSpPr>
              <p:cNvPr id="25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增加子女教育、住房贷款、赡养老人等专项附加扣除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扩大税收递延型商业养老保险试点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简化税收优惠认定程序，提高税收优惠政策透明度</a:t>
                </a:r>
                <a:endParaRPr/>
              </a:p>
            </p:txBody>
          </p:sp>
        </p:grpSp>
      </p:grpSp>
      <p:pic>
        <p:nvPicPr>
          <p:cNvPr id="25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我国个人所得税法的主要变化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新个人所得税法的主要内容</a:t>
            </a:r>
            <a:endParaRPr/>
          </a:p>
        </p:txBody>
      </p:sp>
      <p:sp>
        <p:nvSpPr>
          <p:cNvPr id="2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新个人所得税法的纳税人范围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8" name="组合 26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9" name="组合 26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居民个人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在中国境内有住所的个人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无住所但在境内居住满一年的个人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4" name="组合 27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非居民个人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在中国境内无住所且居住不满一年的个人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在中国境内有住所但不满一年的个人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综合所得：3%、10%、20%、25%、30%、35%、45%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经营所得：5%、10%、20%、30%、35%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利息、股息、红利所得：20%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财产租赁所得：20%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财产转让所得：20%</a:t>
                </a:r>
                <a:endParaRPr/>
              </a:p>
            </p:txBody>
          </p:sp>
          <p:sp>
            <p:nvSpPr>
              <p:cNvPr id="2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个人所得税税率</a:t>
                </a:r>
                <a:endParaRPr/>
              </a:p>
            </p:txBody>
          </p:sp>
          <p:sp>
            <p:nvSpPr>
              <p:cNvPr id="2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综合所得：3%、10%、20%、25%、30%、35%、45%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经营所得：5%、10%、20%、30%、35%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利息、股息、红利所得：20%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财产租赁所得：20%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财产转让所得：20%</a:t>
                </a:r>
                <a:endParaRPr/>
              </a:p>
            </p:txBody>
          </p:sp>
          <p:sp>
            <p:nvSpPr>
              <p:cNvPr id="2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级距</a:t>
                </a:r>
                <a:endParaRPr/>
              </a:p>
            </p:txBody>
          </p:sp>
          <p:sp>
            <p:nvSpPr>
              <p:cNvPr id="2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新个人所得税法的税率与级距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专项附加扣除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子女教育：1000元/月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住房贷款：1000元/月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赡养老人：1000元/月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大病医疗：80000元/年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其他扣除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社会保险：不超过16480元/年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住房公积金：不超过12000元/年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商业保险：不超过24000元/年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新个人所得税法的税收优惠与扣除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个人所得税的计算与申报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个人所得税的计算方法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综合所得的计算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工资、薪金所得：收入减除5000元/月（或4400元/月）后乘以适用税率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劳务报酬、稿酬、特许权使用费等所得：收入减除800元/次（或20%）后乘以适用税率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利息、股息、红利所得：收入减除20%后乘以适用税率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经营所得的计算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个人独资企业、合伙企业等：收入减除成本、费用、损失后乘以适用税率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财产租赁所得的计算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收入减除800元/次（或20%）后乘以适用税率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财产转让所得的计算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收入减除财产原值、合理费用后乘以适用税率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定期申报：每月15日前申报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临时申报：取得所得时申报</a:t>
                </a:r>
                <a:endParaRPr/>
              </a:p>
            </p:txBody>
          </p:sp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纳税人申报</a:t>
                </a:r>
                <a:endParaRPr/>
              </a:p>
            </p:txBody>
          </p:sp>
        </p:grpSp>
        <p:grpSp>
          <p:nvGrpSpPr>
            <p:cNvPr id="2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用人单位代扣代缴：每月15日前代扣代缴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个人所得税扣缴义务人：支付所得时扣缴</a:t>
                </a:r>
                <a:endParaRPr/>
              </a:p>
            </p:txBody>
          </p:sp>
          <p:sp>
            <p:nvSpPr>
              <p:cNvPr id="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代扣代缴</a:t>
                </a:r>
                <a:endParaRPr/>
              </a:p>
            </p:txBody>
          </p:sp>
        </p:grpSp>
        <p:grpSp>
          <p:nvGrpSpPr>
            <p:cNvPr id="2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纳税人通过个人所得税APP或税务局网站申报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高收入者、两处以上所得者需自行申报</a:t>
                </a:r>
                <a:endParaRPr/>
              </a:p>
            </p:txBody>
          </p:sp>
          <p:sp>
            <p:nvSpPr>
              <p:cNvPr id="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自行申报</a:t>
                </a:r>
                <a:endParaRPr/>
              </a:p>
            </p:txBody>
          </p:sp>
        </p:grpSp>
      </p:grpSp>
      <p:pic>
        <p:nvPicPr>
          <p:cNvPr id="2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个人所得税的申报流程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个人所得税的纳税调整与补缴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" name="组合 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" name="组合 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纳税调整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纳税人应根据税收政策和相关规定调整申报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如有遗漏或错误，需补充申报或修改申报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1" name="组合 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补缴税款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纳税人应按规定补缴税款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逾期补缴的，需支付滞纳金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https://d.book118.com/306240204033010054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新个人所得税税法讲解课件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2024-09-21T05:09:20.972</cp:lastPrinted>
  <dcterms:created xsi:type="dcterms:W3CDTF">2024-09-20T21:09:20Z</dcterms:created>
  <dcterms:modified xsi:type="dcterms:W3CDTF">2024-09-20T21:09:22Z</dcterms:modified>
</cp:coreProperties>
</file>