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BAB1D8-EC11-40DC-B1E8-B972CB618C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F9CDE4-53E7-49D0-9C14-34E3F54CCD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3CD1D9-84FC-48F2-A4D8-E5E83E7F6A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504724-5BD4-4969-9616-55BDAC2595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D9BDA8-B33E-496B-BF24-0A3E8F88C3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B79E58-CEBD-4CA9-BEEB-8EF2DB6552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800A9E-F018-4F61-BAAC-BD4F6CA44F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3059CE-FEB8-4B35-B9FA-E8EE302D17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622B9D-A0C4-44EE-BDA6-B527ABA10F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F830C6-9208-4111-8793-522D164FC4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C88268-60A3-44DC-A624-C99B8BA7AA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624100121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垃圾分类说课</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汇报时间：2024-01-18</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汇报人：AA</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课程介绍与目标</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垃圾分类基础知识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垃圾分类的实践方法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垃圾分类的挑战与对策</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垃圾分类与环保意识的提升</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课程总结与展望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课程介绍与目标</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资源回收利用</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通过分类投放，可将可回收垃圾进行再利用，减少资源浪费。</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环境保护</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分类处理垃圾有助于减少污染，保护生态环境。</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社会文明进步</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垃圾分类反映了一个社会的文明程度和环保意识，是现代社会进步的重要标志。</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使学生掌握垃圾分类的基本知识，了解各类垃圾的特点和处理方式。</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知识目标</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培养学生具备垃圾分类的实践能力，能够正确分类投放各类垃圾。</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能力目标</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引导学生树立环保意识，养成垃圾分类的良好习惯，积极参与环保行动。</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情感、态度和价值观目标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课程目标与要求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通过案例或情境引入，激发学生对垃圾分类的兴趣和关注。</a:t>
            </a:r>
            <a:endParaRPr lang="en-US" sz="1100"/>
          </a:p>
        </p:txBody>
      </p:sp>
      <p:sp>
        <p:nvSpPr>
          <p:cNvPr id="3" name="AutoShape 3"/>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5121688" y="1936528"/>
            <a:ext cx="292227" cy="292227"/>
            <a:chOff x="5121688" y="1936528"/>
            <a:chExt cx="292227" cy="292227"/>
          </a:xfrm>
        </p:grpSpPr>
        <p:sp>
          <p:nvSpPr>
            <p:cNvPr id="5" name="Freeform 5"/>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r>
              <a:rPr lang="en-US" sz="1575" b="1">
                <a:solidFill>
                  <a:schemeClr val="accent1">
                    <a:alpha val="100000"/>
                  </a:schemeClr>
                </a:solidFill>
                <a:latin typeface="Microsoft Yahei"/>
                <a:ea typeface="Microsoft Yahei"/>
                <a:cs typeface="Microsoft Yahei"/>
              </a:rPr>
              <a:t>课程导入</a:t>
            </a:r>
            <a:endParaRPr lang="en-US" sz="1100"/>
          </a:p>
        </p:txBody>
      </p:sp>
      <p:sp>
        <p:nvSpPr>
          <p:cNvPr id="12" name="AutoShape 12"/>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介绍垃圾分类的基本概念、分类标准、各类垃圾的特点和处理方式等。</a:t>
            </a:r>
            <a:endParaRPr lang="en-US" sz="1100"/>
          </a:p>
        </p:txBody>
      </p:sp>
      <p:sp>
        <p:nvSpPr>
          <p:cNvPr id="13" name="AutoShape 13"/>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知识讲解</a:t>
            </a:r>
            <a:endParaRPr lang="en-US" sz="1100"/>
          </a:p>
        </p:txBody>
      </p:sp>
      <p:sp>
        <p:nvSpPr>
          <p:cNvPr id="14" name="AutoShape 14"/>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8515255" y="1990630"/>
            <a:ext cx="292227" cy="201263"/>
            <a:chOff x="8515255" y="1990630"/>
            <a:chExt cx="292227" cy="201263"/>
          </a:xfrm>
        </p:grpSpPr>
        <p:sp>
          <p:nvSpPr>
            <p:cNvPr id="16" name="AutoShape 16"/>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6" name="AutoShape 26"/>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组织学生进行垃圾分类实践操作，如模拟分类投放、实地考察等。</a:t>
            </a:r>
            <a:endParaRPr lang="en-US" sz="1100"/>
          </a:p>
        </p:txBody>
      </p:sp>
      <p:sp>
        <p:nvSpPr>
          <p:cNvPr id="27" name="AutoShape 27"/>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实践操作</a:t>
            </a:r>
            <a:endParaRPr lang="en-US" sz="1100"/>
          </a:p>
        </p:txBody>
      </p:sp>
      <p:sp>
        <p:nvSpPr>
          <p:cNvPr id="28" name="AutoShape 28"/>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endParaRPr lang="en-US" sz="1100"/>
          </a:p>
        </p:txBody>
      </p:sp>
      <p:grpSp>
        <p:nvGrpSpPr>
          <p:cNvPr id="29" name="Group 29"/>
          <p:cNvGrpSpPr/>
          <p:nvPr/>
        </p:nvGrpSpPr>
        <p:grpSpPr>
          <a:xfrm>
            <a:off x="5122640" y="4315015"/>
            <a:ext cx="290322" cy="285560"/>
            <a:chOff x="5122640" y="4315015"/>
            <a:chExt cx="290322" cy="285560"/>
          </a:xfrm>
        </p:grpSpPr>
        <p:sp>
          <p:nvSpPr>
            <p:cNvPr id="30" name="Freeform 30"/>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回顾课程内容，强调垃圾分类的重要性和意义，鼓励学生将所学知识应用到实际生活中。</a:t>
            </a:r>
            <a:endParaRPr lang="en-US" sz="1100"/>
          </a:p>
        </p:txBody>
      </p:sp>
      <p:sp>
        <p:nvSpPr>
          <p:cNvPr id="39" name="AutoShape 39"/>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课程总结</a:t>
            </a:r>
            <a:endParaRPr lang="en-US" sz="1100"/>
          </a:p>
        </p:txBody>
      </p:sp>
      <p:sp>
        <p:nvSpPr>
          <p:cNvPr id="40" name="AutoShape 40"/>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8533542" y="4316063"/>
            <a:ext cx="282417" cy="283559"/>
            <a:chOff x="8533542" y="4316063"/>
            <a:chExt cx="282417" cy="283559"/>
          </a:xfrm>
        </p:grpSpPr>
        <p:sp>
          <p:nvSpPr>
            <p:cNvPr id="42" name="Freeform 42"/>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46" name="Picture 46"/>
          <p:cNvPicPr>
            <a:picLocks noChangeAspect="1"/>
          </p:cNvPicPr>
          <p:nvPr/>
        </p:nvPicPr>
        <p:blipFill>
          <a:blip r:embed="rId2"/>
          <a:srcRect l="19144" r="19144"/>
          <a:stretch>
            <a:fillRect/>
          </a:stretch>
        </p:blipFill>
        <p:spPr>
          <a:xfrm>
            <a:off x="706988" y="1587639"/>
            <a:ext cx="3579894" cy="3867314"/>
          </a:xfrm>
          <a:prstGeom prst="rect">
            <a:avLst/>
          </a:prstGeom>
        </p:spPr>
      </p:pic>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课程内容与安排</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垃圾分类基础知识</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垃圾定义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垃圾分类</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指在日常生活中或者为日常生活提供服务的活动中产生的固体废物以及法律、行政法规规定视为生活垃圾的固体废物。</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根据垃圾的成分、产生量，结合本地垃圾的资源利用和处理方式来进行分类。一般分为可回收物、有害垃圾、厨余垃圾和其他垃圾四类。</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可回收物</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指废纸张、废塑料、废玻璃制品、废金属、废织物等适宜回收、可循环利用的生活废弃物。特点是可以循环再利用，减少对环境的污染。</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有害垃圾</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指废电池、废灯管、废药品、废油漆及其容器等对人体健康或者自然环境造成直接或者潜在危害的生活废弃物。特点是含有有毒有害物质，需要特殊安全处理。</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厨余垃圾</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指居民日常生活及食品加工、饮食服务、单位供餐等活动中产生的垃圾，包括丢弃不用的菜叶、剩菜、剩饭、果皮、蛋壳、茶渣、骨头等。特点是易腐烂，含有大量有机物，适合生物降解。</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其他垃圾</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指危害比较小，可是没有再次利用的价值的垃圾，如建筑垃圾，生活垃圾等。特点是不易降解，需要采取填埋或焚烧等方式处理。</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各类垃圾的特点及危害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989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8971" y="2499066"/>
            <a:ext cx="2092425"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01</a:t>
            </a:r>
            <a:endParaRPr lang="en-US" sz="1100"/>
          </a:p>
        </p:txBody>
      </p:sp>
      <p:sp>
        <p:nvSpPr>
          <p:cNvPr id="4" name="AutoShape 4"/>
          <p:cNvSpPr/>
          <p:nvPr/>
        </p:nvSpPr>
        <p:spPr>
          <a:xfrm>
            <a:off x="3614704"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14704"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02</a:t>
            </a:r>
            <a:endParaRPr lang="en-US" sz="1100"/>
          </a:p>
        </p:txBody>
      </p:sp>
      <p:sp>
        <p:nvSpPr>
          <p:cNvPr id="6" name="AutoShape 6"/>
          <p:cNvSpPr/>
          <p:nvPr/>
        </p:nvSpPr>
        <p:spPr>
          <a:xfrm>
            <a:off x="6430437"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30437"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03</a:t>
            </a:r>
            <a:endParaRPr lang="en-US" sz="1100"/>
          </a:p>
        </p:txBody>
      </p:sp>
      <p:sp>
        <p:nvSpPr>
          <p:cNvPr id="8" name="AutoShape 8"/>
          <p:cNvSpPr/>
          <p:nvPr/>
        </p:nvSpPr>
        <p:spPr>
          <a:xfrm>
            <a:off x="92461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246171"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04</a:t>
            </a:r>
            <a:endParaRPr lang="en-US" sz="1100"/>
          </a:p>
        </p:txBody>
      </p:sp>
      <p:sp>
        <p:nvSpPr>
          <p:cNvPr id="10" name="AutoShape 10"/>
          <p:cNvSpPr/>
          <p:nvPr/>
        </p:nvSpPr>
        <p:spPr>
          <a:xfrm>
            <a:off x="704340"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通过分类投放、分类收集，把有用物资，如纸张、塑料、橡胶、玻璃、瓶罐、金属以及废旧家用电器等从垃圾中分离出来重新回收、利用，变废为宝。</a:t>
            </a:r>
            <a:endParaRPr lang="en-US" sz="1100"/>
          </a:p>
        </p:txBody>
      </p:sp>
      <p:sp>
        <p:nvSpPr>
          <p:cNvPr id="11" name="TextBox 11"/>
          <p:cNvSpPr txBox="1"/>
          <p:nvPr/>
        </p:nvSpPr>
        <p:spPr>
          <a:xfrm>
            <a:off x="704340"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资源化利用</a:t>
            </a:r>
          </a:p>
        </p:txBody>
      </p:sp>
      <p:sp>
        <p:nvSpPr>
          <p:cNvPr id="12" name="AutoShape 12"/>
          <p:cNvSpPr/>
          <p:nvPr/>
        </p:nvSpPr>
        <p:spPr>
          <a:xfrm>
            <a:off x="3510548"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垃圾分类可以减少土地资源的消耗，减少垃圾处理对空气、水等环境的污染，降低对环境的负面影响。</a:t>
            </a:r>
            <a:endParaRPr lang="en-US" sz="1100"/>
          </a:p>
        </p:txBody>
      </p:sp>
      <p:sp>
        <p:nvSpPr>
          <p:cNvPr id="13" name="TextBox 13"/>
          <p:cNvSpPr txBox="1"/>
          <p:nvPr/>
        </p:nvSpPr>
        <p:spPr>
          <a:xfrm>
            <a:off x="3510548"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减少环境污染</a:t>
            </a:r>
          </a:p>
        </p:txBody>
      </p:sp>
      <p:sp>
        <p:nvSpPr>
          <p:cNvPr id="14" name="AutoShape 14"/>
          <p:cNvSpPr/>
          <p:nvPr/>
        </p:nvSpPr>
        <p:spPr>
          <a:xfrm>
            <a:off x="6430437"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通过垃圾分类，可以针对不同种类的垃圾采取不同的处理方式，提高垃圾处理的效率和效果。</a:t>
            </a:r>
            <a:endParaRPr lang="en-US" sz="1100"/>
          </a:p>
        </p:txBody>
      </p:sp>
      <p:sp>
        <p:nvSpPr>
          <p:cNvPr id="15" name="TextBox 15"/>
          <p:cNvSpPr txBox="1"/>
          <p:nvPr/>
        </p:nvSpPr>
        <p:spPr>
          <a:xfrm>
            <a:off x="6430437"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提高垃圾处理效率</a:t>
            </a:r>
          </a:p>
        </p:txBody>
      </p:sp>
      <p:sp>
        <p:nvSpPr>
          <p:cNvPr id="16" name="AutoShape 16"/>
          <p:cNvSpPr/>
          <p:nvPr/>
        </p:nvSpPr>
        <p:spPr>
          <a:xfrm>
            <a:off x="9246171"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垃圾分类可以促进人们形成环保意识，养成节约资源、保护环境的良好生活习惯。</a:t>
            </a:r>
            <a:endParaRPr lang="en-US" sz="1100"/>
          </a:p>
        </p:txBody>
      </p:sp>
      <p:sp>
        <p:nvSpPr>
          <p:cNvPr id="17" name="TextBox 17"/>
          <p:cNvSpPr txBox="1"/>
          <p:nvPr/>
        </p:nvSpPr>
        <p:spPr>
          <a:xfrm>
            <a:off x="9246171"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培养环保意识</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垃圾分类的意义和价值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垃圾分类的实践方法</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在家庭环境中，应在垃圾产生的源头进行分类，设置干、湿垃圾分类桶，确保各类垃圾不混放。</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源头分类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792" r="14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定期投放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958" r="189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特殊垃圾处理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按照当地垃圾分类规定的时间、地点和方式，将分类好的垃圾投放到相应的收集容器中。</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对于有害垃圾，如废电池、废灯管等，应单独存放并投放到指定的回收点，避免对环境造成污染。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家庭垃圾分类方法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学校应加强垃圾分类教育，通过课堂讲解、宣传海报等形式，引导学生树立垃圾分类意识。</a:t>
            </a:r>
          </a:p>
        </p:txBody>
      </p:sp>
      <p:pic>
        <p:nvPicPr>
          <p:cNvPr id="4" name="Picture 4"/>
          <p:cNvPicPr>
            <a:picLocks noChangeAspect="1"/>
          </p:cNvPicPr>
          <p:nvPr/>
        </p:nvPicPr>
        <p:blipFill>
          <a:blip r:embed="rId2"/>
          <a:srcRect l="13250" r="1325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1875" r="118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教育引导</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学校应设置完善的垃圾分类设施，如分类垃圾桶、回收站等，方便师生进行垃圾分类投放。</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设施配备</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学校可组织师生成立垃圾分类监督小组，对校园内的垃圾分类情况进行定期检查和评估。</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监督检查</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学校垃圾分类方法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https://d.book118.com/306241001210010042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2024-09-10T10:00:53.078</cp:lastPrinted>
  <dcterms:created xsi:type="dcterms:W3CDTF">2024-09-10T02:00:53Z</dcterms:created>
  <dcterms:modified xsi:type="dcterms:W3CDTF">2024-09-10T02:00:55Z</dcterms:modified>
</cp:coreProperties>
</file>