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8BDDF5A-BFDA-4D0D-94C1-A3153D5D312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5DC3FA-12DB-435A-9A02-FDA399A5D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48B0A4-4148-45A8-A3CC-6E4837DDC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8CAB17-1954-4CF2-9515-13A46D9EE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C9969F-9430-4174-AFE3-413F47A580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EE1570-5978-4382-8644-C457CC95AA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8B65AA-AA38-497A-B6F2-EFD2F5D6E5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A8C010-A3D4-4397-9C2E-98B89ED622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E6DCD7-83E1-4BEE-9360-9C3A4D9E8E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8473EE-6106-464A-97DB-3DE010DD84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DE1390-7D28-4AB9-832F-C3405B4A4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760D4-049C-455C-968F-290748875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1B4FE34-A08A-420A-A514-270C45AB5AA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1A48F08-C2F5-47BD-85F8-58E3C17C587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242143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企业礼仪培训的指导原则</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企业礼仪培训的内容设置</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企业礼仪培训的实施方式</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企业礼仪培训的实践案例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企业礼仪培训的未来趋势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企业礼仪培训是企业为提升员工的专业素养和个人修养而开展的一系列培训活动。通过培训，员工可以学习在商务场合的得体举止和沟通技巧，提升整体形象和职业素养。</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企业礼仪对企业的影响</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重视形象塑造</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维护企业形象和声誉</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职业修养提升</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提升员工职业素养</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团队合作强化</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增强员工团队合作与沟通能力</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企业礼仪培训的目标</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企业礼仪培训的目标包括培养员工正确的商务交往方式和礼节，让员工具备在各种场合中得体的行为举止，以及增进员工的自信心和职业发展机会。</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社交礼仪</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社交礼貌和交际技巧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社交场合的仪表仪态</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仪表仪容</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外表仪态的重要性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形象管理与服装搭配</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有效沟通的要点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谈吐技巧与表达能力</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企业礼仪培训内容</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商务礼仪</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商务场合的礼节准则</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商务谈判技巧</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企业礼仪培训的重要性</a:t>
            </a:r>
            <a:endParaRPr lang="en-US" sz="3600" b="0" strike="noStrike" spc="-1">
              <a:solidFill>
                <a:schemeClr val="dk1"/>
              </a:solidFill>
              <a:latin typeface="Arial"/>
            </a:endParaRPr>
          </a:p>
        </p:txBody>
      </p:sp>
      <p:sp>
        <p:nvSpPr>
          <p:cNvPr id="1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职场形象铸造</a:t>
            </a:r>
            <a:endParaRPr lang="en-US" sz="1500" b="0" strike="noStrike" spc="-1">
              <a:solidFill>
                <a:srgbClr val="000000"/>
              </a:solidFill>
              <a:latin typeface="Arial"/>
            </a:endParaRPr>
          </a:p>
        </p:txBody>
      </p:sp>
      <p:sp>
        <p:nvSpPr>
          <p:cNvPr id="1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提升员工职业素养</a:t>
            </a:r>
            <a:endParaRPr lang="en-US" sz="2200" b="0" strike="noStrike" spc="-1">
              <a:solidFill>
                <a:srgbClr val="000000"/>
              </a:solidFill>
              <a:latin typeface="Arial"/>
            </a:endParaRPr>
          </a:p>
        </p:txBody>
      </p:sp>
      <p:sp>
        <p:nvSpPr>
          <p:cNvPr id="1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团队协作提升</a:t>
            </a:r>
            <a:endParaRPr lang="en-US" sz="1500" b="0" strike="noStrike" spc="-1">
              <a:solidFill>
                <a:srgbClr val="000000"/>
              </a:solidFill>
              <a:latin typeface="Arial"/>
            </a:endParaRPr>
          </a:p>
        </p:txBody>
      </p:sp>
      <p:sp>
        <p:nvSpPr>
          <p:cNvPr id="1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增强员工团队合作与沟通能力</a:t>
            </a:r>
            <a:endParaRPr lang="en-US" sz="2200" b="0" strike="noStrike" spc="-1">
              <a:solidFill>
                <a:srgbClr val="000000"/>
              </a:solidFill>
              <a:latin typeface="Arial"/>
            </a:endParaRPr>
          </a:p>
        </p:txBody>
      </p:sp>
      <p:sp>
        <p:nvSpPr>
          <p:cNvPr id="1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职场专业化要求</a:t>
            </a:r>
            <a:endParaRPr lang="en-US" sz="1500" b="0" strike="noStrike" spc="-1">
              <a:solidFill>
                <a:srgbClr val="000000"/>
              </a:solidFill>
              <a:latin typeface="Arial"/>
            </a:endParaRPr>
          </a:p>
        </p:txBody>
      </p:sp>
      <p:sp>
        <p:nvSpPr>
          <p:cNvPr id="1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提倡专业化经营</a:t>
            </a:r>
            <a:endParaRPr lang="en-US" sz="2200" b="0" strike="noStrike" spc="-1">
              <a:solidFill>
                <a:srgbClr val="000000"/>
              </a:solidFill>
              <a:latin typeface="Arial"/>
            </a:endParaRPr>
          </a:p>
        </p:txBody>
      </p:sp>
      <p:sp>
        <p:nvSpPr>
          <p:cNvPr id="1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企业礼仪培训的实施方式</a:t>
            </a:r>
            <a:endParaRPr lang="en-US" sz="3600" b="0" strike="noStrike" spc="-1">
              <a:solidFill>
                <a:schemeClr val="dk1"/>
              </a:solidFill>
              <a:latin typeface="Arial"/>
            </a:endParaRPr>
          </a:p>
        </p:txBody>
      </p:sp>
      <p:sp>
        <p:nvSpPr>
          <p:cNvPr id="11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视频课程学习</a:t>
            </a:r>
            <a:endParaRPr lang="en-US" sz="2000" b="0" strike="noStrike" spc="-1">
              <a:solidFill>
                <a:srgbClr val="000000"/>
              </a:solidFill>
              <a:latin typeface="Arial"/>
            </a:endParaRPr>
          </a:p>
        </p:txBody>
      </p:sp>
      <p:sp>
        <p:nvSpPr>
          <p:cNvPr id="11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线上培训</a:t>
            </a:r>
            <a:endParaRPr lang="en-US" sz="3000" b="0" strike="noStrike" spc="-1">
              <a:solidFill>
                <a:srgbClr val="000000"/>
              </a:solidFill>
              <a:latin typeface="Arial"/>
            </a:endParaRPr>
          </a:p>
        </p:txBody>
      </p:sp>
      <p:sp>
        <p:nvSpPr>
          <p:cNvPr id="12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情景模拟实践</a:t>
            </a:r>
            <a:endParaRPr lang="en-US" sz="2000" b="0" strike="noStrike" spc="-1">
              <a:solidFill>
                <a:srgbClr val="000000"/>
              </a:solidFill>
              <a:latin typeface="Arial"/>
            </a:endParaRPr>
          </a:p>
        </p:txBody>
      </p:sp>
      <p:sp>
        <p:nvSpPr>
          <p:cNvPr id="12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模拟应用训练</a:t>
            </a:r>
            <a:endParaRPr lang="en-US" sz="3000" b="0" strike="noStrike" spc="-1">
              <a:solidFill>
                <a:srgbClr val="000000"/>
              </a:solidFill>
              <a:latin typeface="Arial"/>
            </a:endParaRPr>
          </a:p>
        </p:txBody>
      </p:sp>
      <p:sp>
        <p:nvSpPr>
          <p:cNvPr id="12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实践操作演练</a:t>
            </a:r>
            <a:endParaRPr lang="en-US" sz="2000" b="0" strike="noStrike" spc="-1">
              <a:solidFill>
                <a:srgbClr val="000000"/>
              </a:solidFill>
              <a:latin typeface="Arial"/>
            </a:endParaRPr>
          </a:p>
        </p:txBody>
      </p:sp>
      <p:sp>
        <p:nvSpPr>
          <p:cNvPr id="12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面对面培训</a:t>
            </a:r>
            <a:endParaRPr lang="en-US" sz="3000" b="0" strike="noStrike" spc="-1">
              <a:solidFill>
                <a:srgbClr val="000000"/>
              </a:solidFill>
              <a:latin typeface="Arial"/>
            </a:endParaRPr>
          </a:p>
        </p:txBody>
      </p:sp>
      <p:sp>
        <p:nvSpPr>
          <p:cNvPr id="12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企业礼仪培训的成效</a:t>
            </a:r>
            <a:endParaRPr lang="en-US" sz="3500" b="0" strike="noStrike" spc="-1">
              <a:solidFill>
                <a:srgbClr val="000000"/>
              </a:solidFill>
              <a:latin typeface="Arial"/>
            </a:endParaRPr>
          </a:p>
        </p:txBody>
      </p:sp>
      <p:sp>
        <p:nvSpPr>
          <p:cNvPr id="12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通过企业礼仪培训，员工可以提升自身素养及职业技能，增加自信和专业形象，有效提升企业整体竞争力和市场影响力。</a:t>
            </a:r>
            <a:endParaRPr lang="en-US" sz="25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企业礼仪培训的内容设置</a:t>
            </a:r>
            <a:endParaRPr lang="en-US" sz="3600" b="0" strike="noStrike" spc="-1">
              <a:solidFill>
                <a:schemeClr val="dk1"/>
              </a:solidFill>
              <a:latin typeface="Arial"/>
            </a:endParaRPr>
          </a:p>
        </p:txBody>
      </p:sp>
      <p:sp>
        <p:nvSpPr>
          <p:cNvPr id="1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商务礼仪的培训内容</a:t>
            </a:r>
            <a:endParaRPr lang="en-US" sz="3500" b="0" strike="noStrike" spc="-1">
              <a:solidFill>
                <a:srgbClr val="000000"/>
              </a:solidFill>
              <a:latin typeface="Arial"/>
            </a:endParaRPr>
          </a:p>
        </p:txBody>
      </p:sp>
      <p:sp>
        <p:nvSpPr>
          <p:cNvPr id="13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商务礼仪的培训内容涵盖商务交往礼仪、商务用餐礼仪和商务谈判礼仪。在商务交往礼仪中，学员将学习如何与合作伙伴进行正式的商务会谈，包括握手礼仪、谈话技巧等。商务用餐礼仪将教授如何在商务场合就餐时保持优雅和礼貌。商务谈判礼仪着重培养学员的谈判技巧和战略，使其能够在商务谈判中达成理想的成果。</a:t>
            </a:r>
            <a:endParaRPr lang="en-US" sz="2500" b="0" strike="noStrike" spc="-1">
              <a:solidFill>
                <a:srgbClr val="000000"/>
              </a:solidFill>
              <a:latin typeface="Arial"/>
            </a:endParaRPr>
          </a:p>
        </p:txBody>
      </p:sp>
      <p:sp>
        <p:nvSpPr>
          <p:cNvPr id="1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社交礼仪的培训内容</a:t>
            </a:r>
            <a:endParaRPr lang="en-US" sz="3600" b="0" strike="noStrike" spc="-1">
              <a:solidFill>
                <a:schemeClr val="dk1"/>
              </a:solidFill>
              <a:latin typeface="Arial"/>
            </a:endParaRPr>
          </a:p>
        </p:txBody>
      </p:sp>
      <p:sp>
        <p:nvSpPr>
          <p:cNvPr id="13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适应场合着装要求</a:t>
            </a:r>
            <a:endParaRPr lang="en-US" sz="1500" b="0" strike="noStrike" spc="-1">
              <a:solidFill>
                <a:srgbClr val="000000"/>
              </a:solidFill>
              <a:latin typeface="Arial"/>
            </a:endParaRPr>
          </a:p>
        </p:txBody>
      </p:sp>
      <p:sp>
        <p:nvSpPr>
          <p:cNvPr id="14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社交场合着装礼仪</a:t>
            </a:r>
            <a:endParaRPr lang="en-US" sz="2200" b="0" strike="noStrike" spc="-1">
              <a:solidFill>
                <a:srgbClr val="000000"/>
              </a:solidFill>
              <a:latin typeface="Arial"/>
            </a:endParaRPr>
          </a:p>
        </p:txBody>
      </p:sp>
      <p:sp>
        <p:nvSpPr>
          <p:cNvPr id="14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学会礼仪礼节和礼物选择</a:t>
            </a:r>
            <a:endParaRPr lang="en-US" sz="1500" b="0" strike="noStrike" spc="-1">
              <a:solidFill>
                <a:srgbClr val="000000"/>
              </a:solidFill>
              <a:latin typeface="Arial"/>
            </a:endParaRPr>
          </a:p>
        </p:txBody>
      </p:sp>
      <p:sp>
        <p:nvSpPr>
          <p:cNvPr id="14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社交礼节与礼物赠送</a:t>
            </a:r>
            <a:endParaRPr lang="en-US" sz="2200" b="0" strike="noStrike" spc="-1">
              <a:solidFill>
                <a:srgbClr val="000000"/>
              </a:solidFill>
              <a:latin typeface="Arial"/>
            </a:endParaRPr>
          </a:p>
        </p:txBody>
      </p:sp>
      <p:sp>
        <p:nvSpPr>
          <p:cNvPr id="14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注意礼仪细节的重要性</a:t>
            </a:r>
            <a:endParaRPr lang="en-US" sz="1500" b="0" strike="noStrike" spc="-1">
              <a:solidFill>
                <a:srgbClr val="000000"/>
              </a:solidFill>
              <a:latin typeface="Arial"/>
            </a:endParaRPr>
          </a:p>
        </p:txBody>
      </p:sp>
      <p:sp>
        <p:nvSpPr>
          <p:cNvPr id="14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社交礼仪中的礼仪细节</a:t>
            </a:r>
            <a:endParaRPr lang="en-US" sz="2200" b="0" strike="noStrike" spc="-1">
              <a:solidFill>
                <a:srgbClr val="000000"/>
              </a:solidFill>
              <a:latin typeface="Arial"/>
            </a:endParaRPr>
          </a:p>
        </p:txBody>
      </p:sp>
      <p:sp>
        <p:nvSpPr>
          <p:cNvPr id="14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仪表修养与形象塑造</a:t>
            </a:r>
            <a:endParaRPr lang="en-US" sz="2200" b="0" strike="noStrike" spc="-1">
              <a:solidFill>
                <a:srgbClr val="000000"/>
              </a:solidFill>
              <a:latin typeface="Arial"/>
            </a:endParaRPr>
          </a:p>
        </p:txBody>
      </p:sp>
      <p:sp>
        <p:nvSpPr>
          <p:cNvPr id="14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重点培养学员的仪表修养，塑造出良好的形象，增加自信心和亲和力。</a:t>
            </a:r>
            <a:endParaRPr lang="en-US" sz="1500" b="0" strike="noStrike" spc="-1">
              <a:solidFill>
                <a:srgbClr val="000000"/>
              </a:solidFill>
              <a:latin typeface="Arial"/>
            </a:endParaRPr>
          </a:p>
        </p:txBody>
      </p:sp>
      <p:sp>
        <p:nvSpPr>
          <p:cNvPr id="15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仪表仪容的培训内容</a:t>
            </a:r>
            <a:endParaRPr lang="en-US" sz="3600" b="0" strike="noStrike" spc="-1">
              <a:solidFill>
                <a:schemeClr val="dk1"/>
              </a:solidFill>
              <a:latin typeface="Arial"/>
            </a:endParaRPr>
          </a:p>
        </p:txBody>
      </p:sp>
      <p:sp>
        <p:nvSpPr>
          <p:cNvPr id="15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着装搭配与仪表仪容管理</a:t>
            </a:r>
            <a:endParaRPr lang="en-US" sz="2200" b="0" strike="noStrike" spc="-1">
              <a:solidFill>
                <a:srgbClr val="000000"/>
              </a:solidFill>
              <a:latin typeface="Arial"/>
            </a:endParaRPr>
          </a:p>
        </p:txBody>
      </p:sp>
      <p:sp>
        <p:nvSpPr>
          <p:cNvPr id="15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学员将学习如何根据不同场合进行着装搭配，以及管理自己的仪表仪容，展现出专业形象。</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沟通技巧的培训内容</a:t>
            </a:r>
            <a:endParaRPr lang="en-US" sz="3600" b="0" strike="noStrike" spc="-1">
              <a:solidFill>
                <a:schemeClr val="dk1"/>
              </a:solidFill>
              <a:latin typeface="Arial"/>
            </a:endParaRPr>
          </a:p>
        </p:txBody>
      </p:sp>
      <p:sp>
        <p:nvSpPr>
          <p:cNvPr id="16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学习言谈技巧和举止规范</a:t>
            </a:r>
            <a:endParaRPr lang="en-US" sz="2000" b="0" strike="noStrike" spc="-1">
              <a:solidFill>
                <a:srgbClr val="000000"/>
              </a:solidFill>
              <a:latin typeface="Arial"/>
            </a:endParaRPr>
          </a:p>
        </p:txBody>
      </p:sp>
      <p:sp>
        <p:nvSpPr>
          <p:cNvPr id="16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言谈举止</a:t>
            </a:r>
            <a:endParaRPr lang="en-US" sz="3000" b="0" strike="noStrike" spc="-1">
              <a:solidFill>
                <a:srgbClr val="000000"/>
              </a:solidFill>
              <a:latin typeface="Arial"/>
            </a:endParaRPr>
          </a:p>
        </p:txBody>
      </p:sp>
      <p:sp>
        <p:nvSpPr>
          <p:cNvPr id="16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了解面部表情和眼神交流的重要性</a:t>
            </a:r>
            <a:endParaRPr lang="en-US" sz="2000" b="0" strike="noStrike" spc="-1">
              <a:solidFill>
                <a:srgbClr val="000000"/>
              </a:solidFill>
              <a:latin typeface="Arial"/>
            </a:endParaRPr>
          </a:p>
        </p:txBody>
      </p:sp>
      <p:sp>
        <p:nvSpPr>
          <p:cNvPr id="16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面部表情与眼神交流</a:t>
            </a:r>
            <a:endParaRPr lang="en-US" sz="3000" b="0" strike="noStrike" spc="-1">
              <a:solidFill>
                <a:srgbClr val="000000"/>
              </a:solidFill>
              <a:latin typeface="Arial"/>
            </a:endParaRPr>
          </a:p>
        </p:txBody>
      </p:sp>
      <p:sp>
        <p:nvSpPr>
          <p:cNvPr id="16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掌握有效的沟通技巧和方法</a:t>
            </a:r>
            <a:endParaRPr lang="en-US" sz="2000" b="0" strike="noStrike" spc="-1">
              <a:solidFill>
                <a:srgbClr val="000000"/>
              </a:solidFill>
              <a:latin typeface="Arial"/>
            </a:endParaRPr>
          </a:p>
        </p:txBody>
      </p:sp>
      <p:sp>
        <p:nvSpPr>
          <p:cNvPr id="16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有效沟通技巧</a:t>
            </a:r>
            <a:endParaRPr lang="en-US" sz="3000" b="0" strike="noStrike" spc="-1">
              <a:solidFill>
                <a:srgbClr val="000000"/>
              </a:solidFill>
              <a:latin typeface="Arial"/>
            </a:endParaRPr>
          </a:p>
        </p:txBody>
      </p:sp>
      <p:sp>
        <p:nvSpPr>
          <p:cNvPr id="16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7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的指导原则是帮助企业员工提升专业形象和商务交往能力的重要途径。通过综合性的培训内容设置，学员将从商务礼仪、社交礼仪、仪表仪容到沟通技巧等方面得到全面提升，为企业形象和发展提供坚实支持。</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7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企业礼仪培训的实施方式</a:t>
            </a:r>
            <a:endParaRPr lang="en-US" sz="3600" b="0" strike="noStrike" spc="-1">
              <a:solidFill>
                <a:schemeClr val="dk1"/>
              </a:solidFill>
              <a:latin typeface="Arial"/>
            </a:endParaRPr>
          </a:p>
        </p:txBody>
      </p:sp>
      <p:sp>
        <p:nvSpPr>
          <p:cNvPr id="1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企业礼仪培训的形式</a:t>
            </a:r>
            <a:endParaRPr lang="en-US" sz="3500" b="0" strike="noStrike" spc="-1">
              <a:solidFill>
                <a:srgbClr val="000000"/>
              </a:solidFill>
              <a:latin typeface="Arial"/>
            </a:endParaRPr>
          </a:p>
        </p:txBody>
      </p:sp>
      <p:sp>
        <p:nvSpPr>
          <p:cNvPr id="17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企业礼仪培训的形式包括培训课程设置、内训与外训结合以及线上线下结合。这些形式能够帮助员工更好地掌握礼仪知识，提升企业形象与文化。</a:t>
            </a:r>
            <a:endParaRPr lang="en-US" sz="2500" b="0" strike="noStrike" spc="-1">
              <a:solidFill>
                <a:srgbClr val="000000"/>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企业礼仪培训的工具</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视觉展示</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a:t>
            </a:r>
            <a:r>
              <a:rPr lang="en-US" sz="2200" b="1" strike="noStrike" spc="-1">
                <a:solidFill>
                  <a:schemeClr val="dk1"/>
                </a:solidFill>
                <a:latin typeface="微软雅黑"/>
                <a:ea typeface="微软雅黑"/>
              </a:rPr>
              <a:t>PPT</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多媒体教学</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视频教学</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实践演练</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中级进阶培训</a:t>
            </a:r>
            <a:endParaRPr lang="en-US" sz="2200" b="0" strike="noStrike" spc="-1">
              <a:solidFill>
                <a:srgbClr val="000000"/>
              </a:solidFill>
              <a:latin typeface="Arial"/>
            </a:endParaRPr>
          </a:p>
        </p:txBody>
      </p:sp>
      <p:sp>
        <p:nvSpPr>
          <p:cNvPr id="19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商务礼仪</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跨文化沟通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团队协作</a:t>
            </a:r>
            <a:endParaRPr lang="en-US" sz="1500" b="0" strike="noStrike" spc="-1">
              <a:solidFill>
                <a:srgbClr val="000000"/>
              </a:solidFill>
              <a:latin typeface="Arial"/>
            </a:endParaRPr>
          </a:p>
        </p:txBody>
      </p:sp>
      <p:sp>
        <p:nvSpPr>
          <p:cNvPr id="19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高级专业培训</a:t>
            </a:r>
            <a:endParaRPr lang="en-US" sz="2200" b="0" strike="noStrike" spc="-1">
              <a:solidFill>
                <a:srgbClr val="000000"/>
              </a:solidFill>
              <a:latin typeface="Arial"/>
            </a:endParaRPr>
          </a:p>
        </p:txBody>
      </p:sp>
      <p:sp>
        <p:nvSpPr>
          <p:cNvPr id="19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礼仪礼节</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领导力发展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战略规划</a:t>
            </a:r>
            <a:endParaRPr lang="en-US" sz="1500" b="0" strike="noStrike" spc="-1">
              <a:solidFill>
                <a:srgbClr val="000000"/>
              </a:solidFill>
              <a:latin typeface="Arial"/>
            </a:endParaRPr>
          </a:p>
        </p:txBody>
      </p:sp>
      <p:sp>
        <p:nvSpPr>
          <p:cNvPr id="19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企业礼仪培训的周期</a:t>
            </a:r>
            <a:endParaRPr lang="en-US" sz="3600" b="0" strike="noStrike" spc="-1">
              <a:solidFill>
                <a:schemeClr val="dk1"/>
              </a:solidFill>
              <a:latin typeface="Arial"/>
            </a:endParaRPr>
          </a:p>
        </p:txBody>
      </p:sp>
      <p:sp>
        <p:nvSpPr>
          <p:cNvPr id="19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初级阶段培训</a:t>
            </a:r>
            <a:endParaRPr lang="en-US" sz="2200" b="0" strike="noStrike" spc="-1">
              <a:solidFill>
                <a:srgbClr val="000000"/>
              </a:solidFill>
              <a:latin typeface="Arial"/>
            </a:endParaRPr>
          </a:p>
        </p:txBody>
      </p:sp>
      <p:sp>
        <p:nvSpPr>
          <p:cNvPr id="20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基础礼仪知识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沟通技巧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形象管理</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https://d.book118.com/306242143012010104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企业礼仪培训的指导原则</vt:lpstr>
      <vt:lpstr>目录</vt:lpstr>
      <vt:lpstr>第一章 企业礼仪培训的重要性</vt:lpstr>
      <vt:lpstr>企业礼仪培训概述</vt:lpstr>
      <vt:lpstr>企业礼仪对企业的影响</vt:lpstr>
      <vt:lpstr> </vt:lpstr>
      <vt:lpstr>企业礼仪培训内容</vt:lpstr>
      <vt:lpstr>企业礼仪培训的重要性</vt:lpstr>
      <vt:lpstr>企业礼仪培训的实施方式</vt:lpstr>
      <vt:lpstr> </vt:lpstr>
      <vt:lpstr>第2章 企业礼仪培训的内容设置</vt:lpstr>
      <vt:lpstr> </vt:lpstr>
      <vt:lpstr>社交礼仪的培训内容</vt:lpstr>
      <vt:lpstr>仪表仪容的培训内容</vt:lpstr>
      <vt:lpstr>沟通技巧的培训内容</vt:lpstr>
      <vt:lpstr>总结</vt:lpstr>
      <vt:lpstr>第3章 企业礼仪培训的实施方式</vt:lpstr>
      <vt:lpstr> </vt:lpstr>
      <vt:lpstr>企业礼仪培训的工具</vt:lpstr>
      <vt:lpstr>企业礼仪培训的周期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2024-09-29T14:43:13.961</cp:lastPrinted>
  <dcterms:created xsi:type="dcterms:W3CDTF">2024-09-29T06:43:13Z</dcterms:created>
  <dcterms:modified xsi:type="dcterms:W3CDTF">2024-09-29T06:43:16Z</dcterms:modified>
</cp:coreProperties>
</file>