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8CF62D6-7538-45AC-B7B3-AFC6DDC2BA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B6EEC96-1432-43C0-9880-CF4C02BEB36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9B34830-CDB3-44E7-A991-F8E520EC84C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294DE53-E467-483A-A54C-8A227DE996F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1C407AB-E847-4113-83BE-188CBBE2BA6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EE62B34-6001-4C46-A5E3-0718B38FCF9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A49CED4-19D5-4F4A-B2F8-9E0ED4CF768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0503C44-AA80-4A5D-8124-C70C04F44D3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D67281E-6429-4CF6-BE57-85D444C964B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077E663-C0F5-44C0-9900-59550998D5C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0E8A158-4596-4A5E-8C94-7572EE676D5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07004001006006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249023" y="2622666"/>
            <a:ext cx="7693954" cy="929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950" b="1">
                <a:solidFill>
                  <a:schemeClr val="accent3">
                    <a:alpha val="100000"/>
                  </a:schemeClr>
                </a:solidFill>
                <a:latin typeface="Microsoft Yahei"/>
                <a:ea typeface="Microsoft Yahei"/>
                <a:cs typeface="Microsoft Yahei"/>
              </a:rPr>
              <a:t>孕妇与乳母营养需求满足的重要性</a:t>
            </a:r>
          </a:p>
        </p:txBody>
      </p:sp>
      <p:sp>
        <p:nvSpPr>
          <p:cNvPr id="3" name="TextBox 3"/>
          <p:cNvSpPr txBox="1"/>
          <p:nvPr/>
        </p:nvSpPr>
        <p:spPr>
          <a:xfrm>
            <a:off x="4490085" y="5357665"/>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alpha val="100000"/>
                  </a:schemeClr>
                </a:solidFill>
                <a:latin typeface="Microsoft Yahei"/>
                <a:ea typeface="Microsoft Yahei"/>
                <a:cs typeface="Microsoft Yahei"/>
              </a:rPr>
              <a:t>汇报人：XX</a:t>
            </a:r>
          </a:p>
        </p:txBody>
      </p:sp>
      <p:sp>
        <p:nvSpPr>
          <p:cNvPr id="4" name="TextBox 4"/>
          <p:cNvSpPr txBox="1"/>
          <p:nvPr/>
        </p:nvSpPr>
        <p:spPr>
          <a:xfrm>
            <a:off x="4490085" y="5886341"/>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alpha val="100000"/>
                  </a:schemeClr>
                </a:solidFill>
                <a:latin typeface="Microsoft Yahei"/>
                <a:ea typeface="Microsoft Yahei"/>
                <a:cs typeface="Microsoft Yahei"/>
              </a:rPr>
              <a:t>2024-01-29</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cxnSp>
        <p:nvCxnSpPr>
          <p:cNvPr id="3" name="Connector 3"/>
          <p:cNvCxnSpPr/>
          <p:nvPr/>
        </p:nvCxnSpPr>
        <p:spPr>
          <a:xfrm>
            <a:off x="4764564" y="833217"/>
            <a:ext cx="5248275" cy="0"/>
          </a:xfrm>
          <a:prstGeom prst="line">
            <a:avLst/>
          </a:prstGeom>
          <a:ln w="6350">
            <a:solidFill>
              <a:schemeClr val="accent3"/>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AutoShape 4"/>
          <p:cNvSpPr/>
          <p:nvPr/>
        </p:nvSpPr>
        <p:spPr>
          <a:xfrm>
            <a:off x="887096" y="833217"/>
            <a:ext cx="1851660" cy="76835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5700" b="1">
                <a:solidFill>
                  <a:schemeClr val="accent3">
                    <a:alpha val="100000"/>
                  </a:schemeClr>
                </a:solidFill>
                <a:latin typeface="微软雅黑"/>
                <a:ea typeface="微软雅黑"/>
                <a:cs typeface="微软雅黑"/>
              </a:rPr>
              <a:t>目录</a:t>
            </a:r>
            <a:endParaRPr lang="en-US" sz="1100"/>
          </a:p>
        </p:txBody>
      </p:sp>
      <p:sp>
        <p:nvSpPr>
          <p:cNvPr id="5" name="AutoShape 5"/>
          <p:cNvSpPr/>
          <p:nvPr/>
        </p:nvSpPr>
        <p:spPr>
          <a:xfrm>
            <a:off x="887095" y="1677767"/>
            <a:ext cx="1851660" cy="36830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800">
                <a:solidFill>
                  <a:schemeClr val="accent3">
                    <a:alpha val="58999"/>
                  </a:schemeClr>
                </a:solidFill>
                <a:latin typeface="Arial"/>
                <a:ea typeface="Arial"/>
                <a:cs typeface="Arial"/>
              </a:rPr>
              <a:t>CONTENTS</a:t>
            </a:r>
            <a:endParaRPr lang="en-US" sz="1100"/>
          </a:p>
        </p:txBody>
      </p:sp>
      <p:sp>
        <p:nvSpPr>
          <p:cNvPr id="6" name="AutoShape 6"/>
          <p:cNvSpPr/>
          <p:nvPr/>
        </p:nvSpPr>
        <p:spPr>
          <a:xfrm>
            <a:off x="2897505" y="955137"/>
            <a:ext cx="76200" cy="922655"/>
          </a:xfrm>
          <a:prstGeom prst="rect">
            <a:avLst/>
          </a:prstGeom>
          <a:solidFill>
            <a:schemeClr val="dk1">
              <a:lumMod val="75000"/>
              <a:lumOff val="2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2933375" y="964933"/>
            <a:ext cx="13178" cy="922438"/>
          </a:xfrm>
          <a:prstGeom prst="line">
            <a:avLst/>
          </a:prstGeom>
          <a:ln w="76200">
            <a:solidFill>
              <a:schemeClr val="accent3">
                <a:lumMod val="75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8" name="TextBox 8"/>
          <p:cNvSpPr txBox="1"/>
          <p:nvPr/>
        </p:nvSpPr>
        <p:spPr>
          <a:xfrm>
            <a:off x="4701326" y="1027968"/>
            <a:ext cx="6840855" cy="49968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引言</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孕妇营养需求及满足策略</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乳母营养需求及满足策略</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孕妇与乳母常见营养问题及解决方案</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孕妇与乳母营养教育及支持体系建立</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8400" b="1">
                <a:solidFill>
                  <a:schemeClr val="accent3">
                    <a:alpha val="100000"/>
                  </a:schemeClr>
                </a:solidFill>
                <a:latin typeface="Microsoft Yahei"/>
                <a:ea typeface="Microsoft Yahei"/>
                <a:cs typeface="Microsoft Yahei"/>
              </a:rPr>
              <a:t>01</a:t>
            </a:r>
          </a:p>
        </p:txBody>
      </p:sp>
      <p:sp>
        <p:nvSpPr>
          <p:cNvPr id="3" name="TextBox 3"/>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TextBox 2"/>
          <p:cNvSpPr txBox="1"/>
          <p:nvPr/>
        </p:nvSpPr>
        <p:spPr>
          <a:xfrm>
            <a:off x="624819"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保障母婴健康</a:t>
            </a:r>
          </a:p>
        </p:txBody>
      </p:sp>
      <p:sp>
        <p:nvSpPr>
          <p:cNvPr id="3" name="TextBox 3"/>
          <p:cNvSpPr txBox="1"/>
          <p:nvPr/>
        </p:nvSpPr>
        <p:spPr>
          <a:xfrm>
            <a:off x="4348163"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促进优生优育</a:t>
            </a:r>
          </a:p>
        </p:txBody>
      </p:sp>
      <p:sp>
        <p:nvSpPr>
          <p:cNvPr id="4" name="TextBox 4"/>
          <p:cNvSpPr txBox="1"/>
          <p:nvPr/>
        </p:nvSpPr>
        <p:spPr>
          <a:xfrm>
            <a:off x="8107773"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提高人口素质</a:t>
            </a:r>
          </a:p>
        </p:txBody>
      </p:sp>
      <p:pic>
        <p:nvPicPr>
          <p:cNvPr id="5" name="Picture 5"/>
          <p:cNvPicPr>
            <a:picLocks noChangeAspect="1"/>
          </p:cNvPicPr>
          <p:nvPr/>
        </p:nvPicPr>
        <p:blipFill>
          <a:blip r:embed="rId2"/>
          <a:srcRect t="12500" b="12500"/>
          <a:stretch>
            <a:fillRect/>
          </a:stretch>
        </p:blipFill>
        <p:spPr>
          <a:xfrm>
            <a:off x="624819" y="1389220"/>
            <a:ext cx="3505200" cy="2628900"/>
          </a:xfrm>
          <a:prstGeom prst="rect">
            <a:avLst/>
          </a:prstGeom>
        </p:spPr>
      </p:pic>
      <p:pic>
        <p:nvPicPr>
          <p:cNvPr id="6" name="Picture 6"/>
          <p:cNvPicPr>
            <a:picLocks noChangeAspect="1"/>
          </p:cNvPicPr>
          <p:nvPr/>
        </p:nvPicPr>
        <p:blipFill>
          <a:blip r:embed="rId3"/>
          <a:srcRect t="25875" b="25875"/>
          <a:stretch>
            <a:fillRect/>
          </a:stretch>
        </p:blipFill>
        <p:spPr>
          <a:xfrm>
            <a:off x="4343400" y="1390333"/>
            <a:ext cx="3505200" cy="2628900"/>
          </a:xfrm>
          <a:prstGeom prst="rect">
            <a:avLst/>
          </a:prstGeom>
        </p:spPr>
      </p:pic>
      <p:pic>
        <p:nvPicPr>
          <p:cNvPr id="7" name="Picture 7"/>
          <p:cNvPicPr>
            <a:picLocks noChangeAspect="1"/>
          </p:cNvPicPr>
          <p:nvPr/>
        </p:nvPicPr>
        <p:blipFill>
          <a:blip r:embed="rId4"/>
          <a:stretch>
            <a:fillRect/>
          </a:stretch>
        </p:blipFill>
        <p:spPr>
          <a:xfrm>
            <a:off x="8079695" y="1390333"/>
            <a:ext cx="3505200" cy="2628900"/>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
        <p:nvSpPr>
          <p:cNvPr id="30" name="TextBox 30"/>
          <p:cNvSpPr txBox="1"/>
          <p:nvPr/>
        </p:nvSpPr>
        <p:spPr>
          <a:xfrm>
            <a:off x="586719"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孕妇和乳母的营养状况直接关系到母婴的健康，满足其营养需求可以降低孕期并发症、促进胎儿正常发育、保障乳汁质量，从而确保母婴健康。</a:t>
            </a:r>
          </a:p>
        </p:txBody>
      </p:sp>
      <p:sp>
        <p:nvSpPr>
          <p:cNvPr id="31" name="TextBox 31"/>
          <p:cNvSpPr txBox="1"/>
          <p:nvPr/>
        </p:nvSpPr>
        <p:spPr>
          <a:xfrm>
            <a:off x="4336552"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良好的营养状况有助于提高孕妇的生殖健康水平，为胎儿的生长发育提供充足的营养，实现优生优育。</a:t>
            </a:r>
          </a:p>
        </p:txBody>
      </p:sp>
      <p:sp>
        <p:nvSpPr>
          <p:cNvPr id="32" name="TextBox 32"/>
          <p:cNvSpPr txBox="1"/>
          <p:nvPr/>
        </p:nvSpPr>
        <p:spPr>
          <a:xfrm>
            <a:off x="8069673"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孕妇和乳母的营养状况影响到下一代的身体素质和智力发展，满足其营养需求有助于提高人口素质。</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087237" y="4692872"/>
            <a:ext cx="2429542" cy="1127284"/>
            <a:chOff x="6087237" y="4692872"/>
            <a:chExt cx="2429542" cy="1127284"/>
          </a:xfrm>
        </p:grpSpPr>
        <p:sp>
          <p:nvSpPr>
            <p:cNvPr id="3" name="Freeform 3"/>
            <p:cNvSpPr/>
            <p:nvPr/>
          </p:nvSpPr>
          <p:spPr>
            <a:xfrm>
              <a:off x="6087237" y="4692872"/>
              <a:ext cx="2429542" cy="1127284"/>
            </a:xfrm>
            <a:custGeom>
              <a:rect l="l" t="t" r="r" b="b"/>
              <a:pathLst>
                <a:path w="292" h="135">
                  <a:moveTo>
                    <a:pt x="130" y="19"/>
                  </a:moveTo>
                  <a:cubicBezTo>
                    <a:pt x="75" y="38"/>
                    <a:pt x="31" y="73"/>
                    <a:pt x="0" y="118"/>
                  </a:cubicBezTo>
                  <a:cubicBezTo>
                    <a:pt x="52" y="134"/>
                    <a:pt x="108" y="135"/>
                    <a:pt x="163" y="116"/>
                  </a:cubicBezTo>
                  <a:cubicBezTo>
                    <a:pt x="218" y="97"/>
                    <a:pt x="262" y="61"/>
                    <a:pt x="292" y="17"/>
                  </a:cubicBezTo>
                  <a:cubicBezTo>
                    <a:pt x="241" y="0"/>
                    <a:pt x="184" y="0"/>
                    <a:pt x="130" y="1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7421499" y="5019484"/>
              <a:ext cx="311944" cy="273653"/>
            </a:xfrm>
            <a:custGeom>
              <a:rect l="l" t="t" r="r" b="b"/>
              <a:pathLst>
                <a:path w="582612" h="511175">
                  <a:moveTo>
                    <a:pt x="563781" y="169863"/>
                  </a:moveTo>
                  <a:cubicBezTo>
                    <a:pt x="567547" y="181115"/>
                    <a:pt x="571313" y="192367"/>
                    <a:pt x="575080" y="199869"/>
                  </a:cubicBezTo>
                  <a:cubicBezTo>
                    <a:pt x="578846" y="214872"/>
                    <a:pt x="578846" y="226124"/>
                    <a:pt x="582612" y="237376"/>
                  </a:cubicBezTo>
                  <a:cubicBezTo>
                    <a:pt x="582612" y="237376"/>
                    <a:pt x="582612" y="241126"/>
                    <a:pt x="582612" y="241126"/>
                  </a:cubicBezTo>
                  <a:cubicBezTo>
                    <a:pt x="582612" y="241126"/>
                    <a:pt x="582612" y="241126"/>
                    <a:pt x="582612" y="267381"/>
                  </a:cubicBezTo>
                  <a:cubicBezTo>
                    <a:pt x="582612" y="271132"/>
                    <a:pt x="582612" y="278633"/>
                    <a:pt x="582612" y="282384"/>
                  </a:cubicBezTo>
                  <a:cubicBezTo>
                    <a:pt x="575080" y="327392"/>
                    <a:pt x="552482" y="368650"/>
                    <a:pt x="514820" y="394905"/>
                  </a:cubicBezTo>
                  <a:cubicBezTo>
                    <a:pt x="480924" y="424910"/>
                    <a:pt x="439496" y="436162"/>
                    <a:pt x="398068" y="436162"/>
                  </a:cubicBezTo>
                  <a:cubicBezTo>
                    <a:pt x="326510" y="436162"/>
                    <a:pt x="258718" y="436162"/>
                    <a:pt x="187161" y="436162"/>
                  </a:cubicBezTo>
                  <a:cubicBezTo>
                    <a:pt x="187161" y="436162"/>
                    <a:pt x="187161" y="436162"/>
                    <a:pt x="179628" y="436162"/>
                  </a:cubicBezTo>
                  <a:cubicBezTo>
                    <a:pt x="179628" y="436162"/>
                    <a:pt x="179628" y="436162"/>
                    <a:pt x="179628" y="511176"/>
                  </a:cubicBezTo>
                  <a:cubicBezTo>
                    <a:pt x="179628" y="507426"/>
                    <a:pt x="175862" y="507426"/>
                    <a:pt x="175862" y="507426"/>
                  </a:cubicBezTo>
                  <a:cubicBezTo>
                    <a:pt x="130667" y="473669"/>
                    <a:pt x="85473" y="439913"/>
                    <a:pt x="40278" y="406157"/>
                  </a:cubicBezTo>
                  <a:cubicBezTo>
                    <a:pt x="40278" y="402406"/>
                    <a:pt x="36512" y="402406"/>
                    <a:pt x="36512" y="402406"/>
                  </a:cubicBezTo>
                  <a:cubicBezTo>
                    <a:pt x="81707" y="364899"/>
                    <a:pt x="130667" y="327392"/>
                    <a:pt x="179628" y="293636"/>
                  </a:cubicBezTo>
                  <a:cubicBezTo>
                    <a:pt x="179628" y="293636"/>
                    <a:pt x="179628" y="293636"/>
                    <a:pt x="179628" y="364899"/>
                  </a:cubicBezTo>
                  <a:cubicBezTo>
                    <a:pt x="183394" y="364899"/>
                    <a:pt x="183394" y="364899"/>
                    <a:pt x="187161" y="364899"/>
                  </a:cubicBezTo>
                  <a:cubicBezTo>
                    <a:pt x="258718" y="364899"/>
                    <a:pt x="330276" y="364899"/>
                    <a:pt x="401834" y="364899"/>
                  </a:cubicBezTo>
                  <a:cubicBezTo>
                    <a:pt x="465860" y="364899"/>
                    <a:pt x="514820" y="312390"/>
                    <a:pt x="511054" y="248628"/>
                  </a:cubicBezTo>
                  <a:cubicBezTo>
                    <a:pt x="511054" y="237376"/>
                    <a:pt x="507288" y="229874"/>
                    <a:pt x="503522" y="218622"/>
                  </a:cubicBezTo>
                  <a:cubicBezTo>
                    <a:pt x="503522" y="218622"/>
                    <a:pt x="503522" y="214872"/>
                    <a:pt x="507288" y="214872"/>
                  </a:cubicBezTo>
                  <a:cubicBezTo>
                    <a:pt x="526119" y="199869"/>
                    <a:pt x="544950" y="184866"/>
                    <a:pt x="563781" y="169863"/>
                  </a:cubicBezTo>
                  <a:close/>
                  <a:moveTo>
                    <a:pt x="401388" y="0"/>
                  </a:moveTo>
                  <a:cubicBezTo>
                    <a:pt x="401388" y="0"/>
                    <a:pt x="405139" y="0"/>
                    <a:pt x="405139" y="3757"/>
                  </a:cubicBezTo>
                  <a:cubicBezTo>
                    <a:pt x="450155" y="37571"/>
                    <a:pt x="495170" y="71384"/>
                    <a:pt x="540185" y="105198"/>
                  </a:cubicBezTo>
                  <a:cubicBezTo>
                    <a:pt x="543937" y="105198"/>
                    <a:pt x="543937" y="105198"/>
                    <a:pt x="547688" y="108955"/>
                  </a:cubicBezTo>
                  <a:cubicBezTo>
                    <a:pt x="498921" y="146526"/>
                    <a:pt x="450155" y="180341"/>
                    <a:pt x="401388" y="217911"/>
                  </a:cubicBezTo>
                  <a:cubicBezTo>
                    <a:pt x="401388" y="217911"/>
                    <a:pt x="401388" y="217911"/>
                    <a:pt x="401388" y="146526"/>
                  </a:cubicBezTo>
                  <a:cubicBezTo>
                    <a:pt x="397636" y="146526"/>
                    <a:pt x="397636" y="146526"/>
                    <a:pt x="393885" y="146526"/>
                  </a:cubicBezTo>
                  <a:cubicBezTo>
                    <a:pt x="322611" y="146526"/>
                    <a:pt x="255088" y="146526"/>
                    <a:pt x="183813" y="146526"/>
                  </a:cubicBezTo>
                  <a:cubicBezTo>
                    <a:pt x="120041" y="146526"/>
                    <a:pt x="67523" y="199126"/>
                    <a:pt x="71275" y="259239"/>
                  </a:cubicBezTo>
                  <a:cubicBezTo>
                    <a:pt x="75026" y="270511"/>
                    <a:pt x="75026" y="281782"/>
                    <a:pt x="78777" y="289296"/>
                  </a:cubicBezTo>
                  <a:cubicBezTo>
                    <a:pt x="78777" y="293053"/>
                    <a:pt x="78777" y="296810"/>
                    <a:pt x="75026" y="296810"/>
                  </a:cubicBezTo>
                  <a:cubicBezTo>
                    <a:pt x="60021" y="311839"/>
                    <a:pt x="41264" y="323110"/>
                    <a:pt x="18756" y="338138"/>
                  </a:cubicBezTo>
                  <a:cubicBezTo>
                    <a:pt x="15005" y="330624"/>
                    <a:pt x="11254" y="319353"/>
                    <a:pt x="7502" y="308082"/>
                  </a:cubicBezTo>
                  <a:cubicBezTo>
                    <a:pt x="3751" y="296810"/>
                    <a:pt x="3751" y="285539"/>
                    <a:pt x="0" y="270511"/>
                  </a:cubicBezTo>
                  <a:cubicBezTo>
                    <a:pt x="0" y="270511"/>
                    <a:pt x="0" y="270511"/>
                    <a:pt x="0" y="266754"/>
                  </a:cubicBezTo>
                  <a:cubicBezTo>
                    <a:pt x="0" y="266754"/>
                    <a:pt x="0" y="266754"/>
                    <a:pt x="0" y="244211"/>
                  </a:cubicBezTo>
                  <a:cubicBezTo>
                    <a:pt x="0" y="236697"/>
                    <a:pt x="0" y="232940"/>
                    <a:pt x="0" y="225426"/>
                  </a:cubicBezTo>
                  <a:cubicBezTo>
                    <a:pt x="7502" y="180341"/>
                    <a:pt x="30010" y="142769"/>
                    <a:pt x="67523" y="112712"/>
                  </a:cubicBezTo>
                  <a:cubicBezTo>
                    <a:pt x="101285" y="86413"/>
                    <a:pt x="142549" y="71384"/>
                    <a:pt x="187565" y="71384"/>
                  </a:cubicBezTo>
                  <a:cubicBezTo>
                    <a:pt x="255088" y="71384"/>
                    <a:pt x="322611" y="71384"/>
                    <a:pt x="393885" y="71384"/>
                  </a:cubicBezTo>
                  <a:cubicBezTo>
                    <a:pt x="393885" y="71384"/>
                    <a:pt x="393885" y="71384"/>
                    <a:pt x="401388" y="71384"/>
                  </a:cubicBezTo>
                  <a:cubicBezTo>
                    <a:pt x="401388" y="71384"/>
                    <a:pt x="401388" y="71384"/>
                    <a:pt x="401388"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6087237" y="3581590"/>
            <a:ext cx="1515142" cy="2095595"/>
          </a:xfrm>
          <a:custGeom>
            <a:rect l="l" t="t" r="r" b="b"/>
            <a:pathLst>
              <a:path w="182" h="251">
                <a:moveTo>
                  <a:pt x="49" y="96"/>
                </a:moveTo>
                <a:cubicBezTo>
                  <a:pt x="15" y="143"/>
                  <a:pt x="0" y="197"/>
                  <a:pt x="1" y="251"/>
                </a:cubicBezTo>
                <a:cubicBezTo>
                  <a:pt x="52" y="235"/>
                  <a:pt x="99" y="203"/>
                  <a:pt x="132" y="156"/>
                </a:cubicBezTo>
                <a:cubicBezTo>
                  <a:pt x="166" y="109"/>
                  <a:pt x="182" y="54"/>
                  <a:pt x="181" y="0"/>
                </a:cubicBezTo>
                <a:cubicBezTo>
                  <a:pt x="130" y="16"/>
                  <a:pt x="83" y="49"/>
                  <a:pt x="49" y="9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859714" y="4236053"/>
            <a:ext cx="352711" cy="269463"/>
            <a:chOff x="6859714" y="4236053"/>
            <a:chExt cx="352711" cy="269463"/>
          </a:xfrm>
        </p:grpSpPr>
        <p:sp>
          <p:nvSpPr>
            <p:cNvPr id="7" name="Freeform 7"/>
            <p:cNvSpPr/>
            <p:nvPr/>
          </p:nvSpPr>
          <p:spPr>
            <a:xfrm>
              <a:off x="6859714" y="4236053"/>
              <a:ext cx="283845" cy="220980"/>
            </a:xfrm>
            <a:custGeom>
              <a:rect l="l" t="t" r="r" b="b"/>
              <a:pathLst>
                <a:path w="141" h="110">
                  <a:moveTo>
                    <a:pt x="92" y="95"/>
                  </a:moveTo>
                  <a:cubicBezTo>
                    <a:pt x="105" y="92"/>
                    <a:pt x="117" y="87"/>
                    <a:pt x="126" y="77"/>
                  </a:cubicBezTo>
                  <a:cubicBezTo>
                    <a:pt x="137" y="66"/>
                    <a:pt x="141" y="53"/>
                    <a:pt x="136" y="38"/>
                  </a:cubicBezTo>
                  <a:cubicBezTo>
                    <a:pt x="132" y="25"/>
                    <a:pt x="123" y="17"/>
                    <a:pt x="111" y="10"/>
                  </a:cubicBezTo>
                  <a:cubicBezTo>
                    <a:pt x="100" y="4"/>
                    <a:pt x="87" y="1"/>
                    <a:pt x="75" y="1"/>
                  </a:cubicBezTo>
                  <a:cubicBezTo>
                    <a:pt x="54" y="0"/>
                    <a:pt x="35" y="5"/>
                    <a:pt x="20" y="19"/>
                  </a:cubicBezTo>
                  <a:cubicBezTo>
                    <a:pt x="1" y="35"/>
                    <a:pt x="0" y="59"/>
                    <a:pt x="17" y="77"/>
                  </a:cubicBezTo>
                  <a:cubicBezTo>
                    <a:pt x="20" y="81"/>
                    <a:pt x="25" y="84"/>
                    <a:pt x="30" y="88"/>
                  </a:cubicBezTo>
                  <a:cubicBezTo>
                    <a:pt x="30" y="88"/>
                    <a:pt x="30" y="88"/>
                    <a:pt x="29" y="88"/>
                  </a:cubicBezTo>
                  <a:cubicBezTo>
                    <a:pt x="27" y="94"/>
                    <a:pt x="23" y="99"/>
                    <a:pt x="19" y="103"/>
                  </a:cubicBezTo>
                  <a:cubicBezTo>
                    <a:pt x="17" y="105"/>
                    <a:pt x="16" y="106"/>
                    <a:pt x="17" y="108"/>
                  </a:cubicBezTo>
                  <a:cubicBezTo>
                    <a:pt x="18" y="110"/>
                    <a:pt x="20" y="110"/>
                    <a:pt x="22" y="110"/>
                  </a:cubicBezTo>
                  <a:cubicBezTo>
                    <a:pt x="33" y="108"/>
                    <a:pt x="43" y="104"/>
                    <a:pt x="53" y="98"/>
                  </a:cubicBezTo>
                  <a:cubicBezTo>
                    <a:pt x="54" y="97"/>
                    <a:pt x="56" y="96"/>
                    <a:pt x="58" y="97"/>
                  </a:cubicBezTo>
                  <a:cubicBezTo>
                    <a:pt x="69" y="98"/>
                    <a:pt x="81" y="98"/>
                    <a:pt x="92" y="95"/>
                  </a:cubicBezTo>
                  <a:close/>
                  <a:moveTo>
                    <a:pt x="55" y="84"/>
                  </a:moveTo>
                  <a:cubicBezTo>
                    <a:pt x="53" y="84"/>
                    <a:pt x="51" y="84"/>
                    <a:pt x="50" y="85"/>
                  </a:cubicBezTo>
                  <a:cubicBezTo>
                    <a:pt x="47" y="87"/>
                    <a:pt x="45" y="88"/>
                    <a:pt x="43" y="90"/>
                  </a:cubicBezTo>
                  <a:cubicBezTo>
                    <a:pt x="43" y="89"/>
                    <a:pt x="42" y="89"/>
                    <a:pt x="42" y="89"/>
                  </a:cubicBezTo>
                  <a:cubicBezTo>
                    <a:pt x="43" y="87"/>
                    <a:pt x="44" y="85"/>
                    <a:pt x="45" y="82"/>
                  </a:cubicBezTo>
                  <a:cubicBezTo>
                    <a:pt x="42" y="80"/>
                    <a:pt x="40" y="79"/>
                    <a:pt x="37" y="77"/>
                  </a:cubicBezTo>
                  <a:cubicBezTo>
                    <a:pt x="31" y="74"/>
                    <a:pt x="26" y="70"/>
                    <a:pt x="22" y="64"/>
                  </a:cubicBezTo>
                  <a:cubicBezTo>
                    <a:pt x="14" y="53"/>
                    <a:pt x="16" y="40"/>
                    <a:pt x="25" y="30"/>
                  </a:cubicBezTo>
                  <a:cubicBezTo>
                    <a:pt x="35" y="20"/>
                    <a:pt x="48" y="15"/>
                    <a:pt x="62" y="14"/>
                  </a:cubicBezTo>
                  <a:cubicBezTo>
                    <a:pt x="76" y="12"/>
                    <a:pt x="90" y="14"/>
                    <a:pt x="103" y="20"/>
                  </a:cubicBezTo>
                  <a:cubicBezTo>
                    <a:pt x="112" y="24"/>
                    <a:pt x="119" y="30"/>
                    <a:pt x="123" y="38"/>
                  </a:cubicBezTo>
                  <a:cubicBezTo>
                    <a:pt x="128" y="47"/>
                    <a:pt x="127" y="56"/>
                    <a:pt x="121" y="64"/>
                  </a:cubicBezTo>
                  <a:cubicBezTo>
                    <a:pt x="113" y="75"/>
                    <a:pt x="102" y="81"/>
                    <a:pt x="89" y="84"/>
                  </a:cubicBezTo>
                  <a:cubicBezTo>
                    <a:pt x="78" y="86"/>
                    <a:pt x="66" y="86"/>
                    <a:pt x="55" y="84"/>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988873" y="4306634"/>
              <a:ext cx="223552" cy="198882"/>
            </a:xfrm>
            <a:custGeom>
              <a:rect l="l" t="t" r="r" b="b"/>
              <a:pathLst>
                <a:path w="110" h="99">
                  <a:moveTo>
                    <a:pt x="94" y="90"/>
                  </a:moveTo>
                  <a:cubicBezTo>
                    <a:pt x="91" y="86"/>
                    <a:pt x="87" y="82"/>
                    <a:pt x="85" y="77"/>
                  </a:cubicBezTo>
                  <a:cubicBezTo>
                    <a:pt x="100" y="68"/>
                    <a:pt x="111" y="56"/>
                    <a:pt x="110" y="38"/>
                  </a:cubicBezTo>
                  <a:cubicBezTo>
                    <a:pt x="110" y="20"/>
                    <a:pt x="99" y="9"/>
                    <a:pt x="84" y="0"/>
                  </a:cubicBezTo>
                  <a:cubicBezTo>
                    <a:pt x="85" y="1"/>
                    <a:pt x="85" y="2"/>
                    <a:pt x="85" y="3"/>
                  </a:cubicBezTo>
                  <a:cubicBezTo>
                    <a:pt x="86" y="9"/>
                    <a:pt x="87" y="15"/>
                    <a:pt x="86" y="21"/>
                  </a:cubicBezTo>
                  <a:cubicBezTo>
                    <a:pt x="84" y="35"/>
                    <a:pt x="77" y="46"/>
                    <a:pt x="66" y="55"/>
                  </a:cubicBezTo>
                  <a:cubicBezTo>
                    <a:pt x="54" y="66"/>
                    <a:pt x="39" y="71"/>
                    <a:pt x="23" y="74"/>
                  </a:cubicBezTo>
                  <a:cubicBezTo>
                    <a:pt x="16" y="75"/>
                    <a:pt x="8" y="75"/>
                    <a:pt x="0" y="75"/>
                  </a:cubicBezTo>
                  <a:cubicBezTo>
                    <a:pt x="3" y="77"/>
                    <a:pt x="7" y="79"/>
                    <a:pt x="10" y="81"/>
                  </a:cubicBezTo>
                  <a:cubicBezTo>
                    <a:pt x="26" y="87"/>
                    <a:pt x="42" y="88"/>
                    <a:pt x="58" y="86"/>
                  </a:cubicBezTo>
                  <a:cubicBezTo>
                    <a:pt x="60" y="86"/>
                    <a:pt x="61" y="86"/>
                    <a:pt x="62" y="87"/>
                  </a:cubicBezTo>
                  <a:cubicBezTo>
                    <a:pt x="72" y="93"/>
                    <a:pt x="82" y="97"/>
                    <a:pt x="94" y="99"/>
                  </a:cubicBezTo>
                  <a:cubicBezTo>
                    <a:pt x="95" y="99"/>
                    <a:pt x="97" y="98"/>
                    <a:pt x="98" y="97"/>
                  </a:cubicBezTo>
                  <a:cubicBezTo>
                    <a:pt x="98" y="97"/>
                    <a:pt x="98" y="95"/>
                    <a:pt x="97" y="93"/>
                  </a:cubicBezTo>
                  <a:cubicBezTo>
                    <a:pt x="97" y="92"/>
                    <a:pt x="95" y="91"/>
                    <a:pt x="94" y="9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667887" y="4692872"/>
            <a:ext cx="2419350" cy="1127284"/>
            <a:chOff x="3667887" y="4692872"/>
            <a:chExt cx="2419350" cy="1127284"/>
          </a:xfrm>
        </p:grpSpPr>
        <p:sp>
          <p:nvSpPr>
            <p:cNvPr id="10" name="Freeform 10"/>
            <p:cNvSpPr/>
            <p:nvPr/>
          </p:nvSpPr>
          <p:spPr>
            <a:xfrm>
              <a:off x="3667887" y="4692872"/>
              <a:ext cx="2419350" cy="1127284"/>
            </a:xfrm>
            <a:custGeom>
              <a:rect l="l" t="t" r="r" b="b"/>
              <a:pathLst>
                <a:path w="291" h="135">
                  <a:moveTo>
                    <a:pt x="162" y="19"/>
                  </a:moveTo>
                  <a:cubicBezTo>
                    <a:pt x="217" y="38"/>
                    <a:pt x="261" y="73"/>
                    <a:pt x="291" y="118"/>
                  </a:cubicBezTo>
                  <a:cubicBezTo>
                    <a:pt x="240" y="134"/>
                    <a:pt x="184" y="135"/>
                    <a:pt x="129" y="116"/>
                  </a:cubicBezTo>
                  <a:cubicBezTo>
                    <a:pt x="74" y="97"/>
                    <a:pt x="30" y="61"/>
                    <a:pt x="0" y="17"/>
                  </a:cubicBezTo>
                  <a:cubicBezTo>
                    <a:pt x="51" y="0"/>
                    <a:pt x="108" y="0"/>
                    <a:pt x="162" y="1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465034" y="5004149"/>
              <a:ext cx="234601" cy="304229"/>
            </a:xfrm>
            <a:custGeom>
              <a:rect l="l" t="t" r="r" b="b"/>
              <a:pathLst>
                <a:path w="438150" h="568325">
                  <a:moveTo>
                    <a:pt x="344255" y="320246"/>
                  </a:moveTo>
                  <a:cubicBezTo>
                    <a:pt x="393080" y="312737"/>
                    <a:pt x="434394" y="346528"/>
                    <a:pt x="438150" y="399092"/>
                  </a:cubicBezTo>
                  <a:cubicBezTo>
                    <a:pt x="438150" y="399092"/>
                    <a:pt x="438150" y="402847"/>
                    <a:pt x="438150" y="406601"/>
                  </a:cubicBezTo>
                  <a:cubicBezTo>
                    <a:pt x="438150" y="451656"/>
                    <a:pt x="438150" y="496711"/>
                    <a:pt x="438150" y="545520"/>
                  </a:cubicBezTo>
                  <a:cubicBezTo>
                    <a:pt x="438150" y="545520"/>
                    <a:pt x="438150" y="545520"/>
                    <a:pt x="438150" y="549275"/>
                  </a:cubicBezTo>
                  <a:cubicBezTo>
                    <a:pt x="438150" y="549275"/>
                    <a:pt x="438150" y="549275"/>
                    <a:pt x="284162" y="549275"/>
                  </a:cubicBezTo>
                  <a:cubicBezTo>
                    <a:pt x="284162" y="549275"/>
                    <a:pt x="284162" y="545520"/>
                    <a:pt x="284162" y="545520"/>
                  </a:cubicBezTo>
                  <a:cubicBezTo>
                    <a:pt x="284162" y="496711"/>
                    <a:pt x="284162" y="451656"/>
                    <a:pt x="284162" y="402847"/>
                  </a:cubicBezTo>
                  <a:cubicBezTo>
                    <a:pt x="284162" y="361546"/>
                    <a:pt x="310453" y="327755"/>
                    <a:pt x="344255" y="320246"/>
                  </a:cubicBezTo>
                  <a:close/>
                  <a:moveTo>
                    <a:pt x="352879" y="200025"/>
                  </a:moveTo>
                  <a:cubicBezTo>
                    <a:pt x="352879" y="200025"/>
                    <a:pt x="352879" y="200025"/>
                    <a:pt x="356621" y="200025"/>
                  </a:cubicBezTo>
                  <a:cubicBezTo>
                    <a:pt x="356621" y="200025"/>
                    <a:pt x="356621" y="200025"/>
                    <a:pt x="367847" y="200025"/>
                  </a:cubicBezTo>
                  <a:cubicBezTo>
                    <a:pt x="371589" y="200025"/>
                    <a:pt x="375330" y="203767"/>
                    <a:pt x="379072" y="203767"/>
                  </a:cubicBezTo>
                  <a:cubicBezTo>
                    <a:pt x="401524" y="211251"/>
                    <a:pt x="412750" y="237445"/>
                    <a:pt x="409008" y="263638"/>
                  </a:cubicBezTo>
                  <a:cubicBezTo>
                    <a:pt x="405266" y="286090"/>
                    <a:pt x="386556" y="304800"/>
                    <a:pt x="360363" y="304800"/>
                  </a:cubicBezTo>
                  <a:cubicBezTo>
                    <a:pt x="337911" y="304800"/>
                    <a:pt x="319201" y="286090"/>
                    <a:pt x="311717" y="263638"/>
                  </a:cubicBezTo>
                  <a:cubicBezTo>
                    <a:pt x="307975" y="233703"/>
                    <a:pt x="326685" y="207509"/>
                    <a:pt x="352879" y="200025"/>
                  </a:cubicBezTo>
                  <a:close/>
                  <a:moveTo>
                    <a:pt x="100853" y="196018"/>
                  </a:moveTo>
                  <a:cubicBezTo>
                    <a:pt x="175559" y="180975"/>
                    <a:pt x="246529" y="241146"/>
                    <a:pt x="254000" y="320120"/>
                  </a:cubicBezTo>
                  <a:cubicBezTo>
                    <a:pt x="254000" y="323881"/>
                    <a:pt x="254000" y="327642"/>
                    <a:pt x="254000" y="331402"/>
                  </a:cubicBezTo>
                  <a:cubicBezTo>
                    <a:pt x="254000" y="406616"/>
                    <a:pt x="254000" y="481829"/>
                    <a:pt x="254000" y="557043"/>
                  </a:cubicBezTo>
                  <a:cubicBezTo>
                    <a:pt x="254000" y="557043"/>
                    <a:pt x="254000" y="557043"/>
                    <a:pt x="254000" y="568325"/>
                  </a:cubicBezTo>
                  <a:cubicBezTo>
                    <a:pt x="254000" y="568325"/>
                    <a:pt x="254000" y="568325"/>
                    <a:pt x="0" y="568325"/>
                  </a:cubicBezTo>
                  <a:cubicBezTo>
                    <a:pt x="0" y="564564"/>
                    <a:pt x="0" y="564564"/>
                    <a:pt x="0" y="560804"/>
                  </a:cubicBezTo>
                  <a:cubicBezTo>
                    <a:pt x="0" y="485590"/>
                    <a:pt x="0" y="406616"/>
                    <a:pt x="0" y="327642"/>
                  </a:cubicBezTo>
                  <a:cubicBezTo>
                    <a:pt x="0" y="263710"/>
                    <a:pt x="44823" y="211060"/>
                    <a:pt x="100853" y="196018"/>
                  </a:cubicBezTo>
                  <a:close/>
                  <a:moveTo>
                    <a:pt x="112091" y="0"/>
                  </a:moveTo>
                  <a:cubicBezTo>
                    <a:pt x="115818" y="0"/>
                    <a:pt x="115818" y="0"/>
                    <a:pt x="115818" y="0"/>
                  </a:cubicBezTo>
                  <a:cubicBezTo>
                    <a:pt x="115818" y="0"/>
                    <a:pt x="115818" y="0"/>
                    <a:pt x="138181" y="0"/>
                  </a:cubicBezTo>
                  <a:cubicBezTo>
                    <a:pt x="141909" y="0"/>
                    <a:pt x="149363" y="3762"/>
                    <a:pt x="153090" y="3762"/>
                  </a:cubicBezTo>
                  <a:cubicBezTo>
                    <a:pt x="190362" y="18808"/>
                    <a:pt x="212725" y="60187"/>
                    <a:pt x="205271" y="101566"/>
                  </a:cubicBezTo>
                  <a:cubicBezTo>
                    <a:pt x="197816" y="139183"/>
                    <a:pt x="164272" y="169276"/>
                    <a:pt x="127000" y="169276"/>
                  </a:cubicBezTo>
                  <a:cubicBezTo>
                    <a:pt x="89728" y="173038"/>
                    <a:pt x="56184" y="142944"/>
                    <a:pt x="48729" y="101566"/>
                  </a:cubicBezTo>
                  <a:cubicBezTo>
                    <a:pt x="41275" y="52664"/>
                    <a:pt x="71092" y="7523"/>
                    <a:pt x="112091"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2" name="Freeform 12"/>
          <p:cNvSpPr/>
          <p:nvPr/>
        </p:nvSpPr>
        <p:spPr>
          <a:xfrm>
            <a:off x="4582287" y="3581590"/>
            <a:ext cx="1513713" cy="2095595"/>
          </a:xfrm>
          <a:custGeom>
            <a:rect l="l" t="t" r="r" b="b"/>
            <a:pathLst>
              <a:path w="182" h="251">
                <a:moveTo>
                  <a:pt x="133" y="96"/>
                </a:moveTo>
                <a:cubicBezTo>
                  <a:pt x="167" y="143"/>
                  <a:pt x="182" y="197"/>
                  <a:pt x="181" y="251"/>
                </a:cubicBezTo>
                <a:cubicBezTo>
                  <a:pt x="130" y="235"/>
                  <a:pt x="83" y="203"/>
                  <a:pt x="50" y="156"/>
                </a:cubicBezTo>
                <a:cubicBezTo>
                  <a:pt x="16" y="109"/>
                  <a:pt x="0" y="54"/>
                  <a:pt x="1" y="0"/>
                </a:cubicBezTo>
                <a:cubicBezTo>
                  <a:pt x="52" y="16"/>
                  <a:pt x="99" y="49"/>
                  <a:pt x="133" y="9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3" name="Group 13"/>
          <p:cNvGrpSpPr/>
          <p:nvPr/>
        </p:nvGrpSpPr>
        <p:grpSpPr>
          <a:xfrm>
            <a:off x="4996434" y="4236053"/>
            <a:ext cx="313754" cy="313849"/>
            <a:chOff x="4996434" y="4236053"/>
            <a:chExt cx="313754" cy="313849"/>
          </a:xfrm>
        </p:grpSpPr>
        <p:sp>
          <p:nvSpPr>
            <p:cNvPr id="14" name="Freeform 14"/>
            <p:cNvSpPr/>
            <p:nvPr/>
          </p:nvSpPr>
          <p:spPr>
            <a:xfrm>
              <a:off x="4996434" y="4265200"/>
              <a:ext cx="284702" cy="284702"/>
            </a:xfrm>
            <a:custGeom>
              <a:rect l="l" t="t" r="r" b="b"/>
              <a:pathLst>
                <a:path w="184" h="184">
                  <a:moveTo>
                    <a:pt x="92" y="184"/>
                  </a:moveTo>
                  <a:cubicBezTo>
                    <a:pt x="143" y="184"/>
                    <a:pt x="184" y="143"/>
                    <a:pt x="184" y="92"/>
                  </a:cubicBezTo>
                  <a:cubicBezTo>
                    <a:pt x="184" y="76"/>
                    <a:pt x="180" y="62"/>
                    <a:pt x="173" y="49"/>
                  </a:cubicBezTo>
                  <a:cubicBezTo>
                    <a:pt x="172" y="49"/>
                    <a:pt x="172" y="49"/>
                    <a:pt x="171" y="49"/>
                  </a:cubicBezTo>
                  <a:cubicBezTo>
                    <a:pt x="170" y="49"/>
                    <a:pt x="170" y="49"/>
                    <a:pt x="170" y="49"/>
                  </a:cubicBezTo>
                  <a:cubicBezTo>
                    <a:pt x="158" y="48"/>
                    <a:pt x="158" y="48"/>
                    <a:pt x="158" y="48"/>
                  </a:cubicBezTo>
                  <a:cubicBezTo>
                    <a:pt x="149" y="56"/>
                    <a:pt x="149" y="56"/>
                    <a:pt x="149" y="56"/>
                  </a:cubicBezTo>
                  <a:cubicBezTo>
                    <a:pt x="156" y="67"/>
                    <a:pt x="160" y="79"/>
                    <a:pt x="160" y="92"/>
                  </a:cubicBezTo>
                  <a:cubicBezTo>
                    <a:pt x="160" y="129"/>
                    <a:pt x="129" y="160"/>
                    <a:pt x="92" y="160"/>
                  </a:cubicBezTo>
                  <a:cubicBezTo>
                    <a:pt x="55" y="160"/>
                    <a:pt x="24" y="129"/>
                    <a:pt x="24" y="92"/>
                  </a:cubicBezTo>
                  <a:cubicBezTo>
                    <a:pt x="24" y="55"/>
                    <a:pt x="55" y="24"/>
                    <a:pt x="92" y="24"/>
                  </a:cubicBezTo>
                  <a:cubicBezTo>
                    <a:pt x="105" y="24"/>
                    <a:pt x="117" y="28"/>
                    <a:pt x="128" y="35"/>
                  </a:cubicBezTo>
                  <a:cubicBezTo>
                    <a:pt x="135" y="27"/>
                    <a:pt x="135" y="27"/>
                    <a:pt x="135" y="27"/>
                  </a:cubicBezTo>
                  <a:cubicBezTo>
                    <a:pt x="134" y="14"/>
                    <a:pt x="134" y="14"/>
                    <a:pt x="134" y="14"/>
                  </a:cubicBezTo>
                  <a:cubicBezTo>
                    <a:pt x="134" y="12"/>
                    <a:pt x="134" y="11"/>
                    <a:pt x="134" y="10"/>
                  </a:cubicBezTo>
                  <a:cubicBezTo>
                    <a:pt x="122" y="4"/>
                    <a:pt x="107" y="0"/>
                    <a:pt x="92" y="0"/>
                  </a:cubicBezTo>
                  <a:cubicBezTo>
                    <a:pt x="41" y="0"/>
                    <a:pt x="0" y="41"/>
                    <a:pt x="0" y="92"/>
                  </a:cubicBezTo>
                  <a:cubicBezTo>
                    <a:pt x="0" y="143"/>
                    <a:pt x="41" y="184"/>
                    <a:pt x="92" y="184"/>
                  </a:cubicBezTo>
                  <a:close/>
                  <a:moveTo>
                    <a:pt x="92" y="184"/>
                  </a:moveTo>
                  <a:cubicBezTo>
                    <a:pt x="92" y="184"/>
                    <a:pt x="92" y="184"/>
                    <a:pt x="92" y="18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069300" y="4338066"/>
              <a:ext cx="139065" cy="139065"/>
            </a:xfrm>
            <a:custGeom>
              <a:rect l="l" t="t" r="r" b="b"/>
              <a:pathLst>
                <a:path w="90" h="90">
                  <a:moveTo>
                    <a:pt x="45" y="21"/>
                  </a:moveTo>
                  <a:cubicBezTo>
                    <a:pt x="46" y="21"/>
                    <a:pt x="46" y="21"/>
                    <a:pt x="47" y="21"/>
                  </a:cubicBezTo>
                  <a:cubicBezTo>
                    <a:pt x="64" y="4"/>
                    <a:pt x="64" y="4"/>
                    <a:pt x="64" y="4"/>
                  </a:cubicBezTo>
                  <a:cubicBezTo>
                    <a:pt x="64" y="4"/>
                    <a:pt x="64" y="4"/>
                    <a:pt x="64" y="4"/>
                  </a:cubicBezTo>
                  <a:cubicBezTo>
                    <a:pt x="58" y="1"/>
                    <a:pt x="52" y="0"/>
                    <a:pt x="45" y="0"/>
                  </a:cubicBezTo>
                  <a:cubicBezTo>
                    <a:pt x="20" y="0"/>
                    <a:pt x="0" y="20"/>
                    <a:pt x="0" y="45"/>
                  </a:cubicBezTo>
                  <a:cubicBezTo>
                    <a:pt x="0" y="70"/>
                    <a:pt x="20" y="90"/>
                    <a:pt x="45" y="90"/>
                  </a:cubicBezTo>
                  <a:cubicBezTo>
                    <a:pt x="70" y="90"/>
                    <a:pt x="90" y="70"/>
                    <a:pt x="90" y="45"/>
                  </a:cubicBezTo>
                  <a:cubicBezTo>
                    <a:pt x="90" y="38"/>
                    <a:pt x="89" y="32"/>
                    <a:pt x="86" y="26"/>
                  </a:cubicBezTo>
                  <a:cubicBezTo>
                    <a:pt x="86" y="26"/>
                    <a:pt x="86" y="26"/>
                    <a:pt x="86" y="26"/>
                  </a:cubicBezTo>
                  <a:cubicBezTo>
                    <a:pt x="69" y="43"/>
                    <a:pt x="69" y="43"/>
                    <a:pt x="69" y="43"/>
                  </a:cubicBezTo>
                  <a:cubicBezTo>
                    <a:pt x="69" y="44"/>
                    <a:pt x="69" y="44"/>
                    <a:pt x="69" y="45"/>
                  </a:cubicBezTo>
                  <a:cubicBezTo>
                    <a:pt x="69" y="58"/>
                    <a:pt x="58" y="69"/>
                    <a:pt x="45" y="69"/>
                  </a:cubicBezTo>
                  <a:cubicBezTo>
                    <a:pt x="32" y="69"/>
                    <a:pt x="21" y="58"/>
                    <a:pt x="21" y="45"/>
                  </a:cubicBezTo>
                  <a:cubicBezTo>
                    <a:pt x="21" y="32"/>
                    <a:pt x="32" y="21"/>
                    <a:pt x="45" y="21"/>
                  </a:cubicBezTo>
                  <a:close/>
                  <a:moveTo>
                    <a:pt x="45" y="21"/>
                  </a:moveTo>
                  <a:cubicBezTo>
                    <a:pt x="45" y="21"/>
                    <a:pt x="45" y="21"/>
                    <a:pt x="45" y="21"/>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152644" y="4236053"/>
              <a:ext cx="157544" cy="157544"/>
            </a:xfrm>
            <a:custGeom>
              <a:rect l="l" t="t" r="r" b="b"/>
              <a:pathLst>
                <a:path w="102" h="102">
                  <a:moveTo>
                    <a:pt x="86" y="28"/>
                  </a:moveTo>
                  <a:cubicBezTo>
                    <a:pt x="91" y="23"/>
                    <a:pt x="91" y="23"/>
                    <a:pt x="91" y="23"/>
                  </a:cubicBezTo>
                  <a:cubicBezTo>
                    <a:pt x="93" y="20"/>
                    <a:pt x="93" y="17"/>
                    <a:pt x="91" y="14"/>
                  </a:cubicBezTo>
                  <a:cubicBezTo>
                    <a:pt x="87" y="11"/>
                    <a:pt x="87" y="11"/>
                    <a:pt x="87" y="11"/>
                  </a:cubicBezTo>
                  <a:cubicBezTo>
                    <a:pt x="86" y="10"/>
                    <a:pt x="85" y="9"/>
                    <a:pt x="83" y="9"/>
                  </a:cubicBezTo>
                  <a:cubicBezTo>
                    <a:pt x="82" y="9"/>
                    <a:pt x="80" y="10"/>
                    <a:pt x="79" y="11"/>
                  </a:cubicBezTo>
                  <a:cubicBezTo>
                    <a:pt x="74" y="17"/>
                    <a:pt x="74" y="17"/>
                    <a:pt x="74" y="17"/>
                  </a:cubicBezTo>
                  <a:cubicBezTo>
                    <a:pt x="72" y="2"/>
                    <a:pt x="72" y="2"/>
                    <a:pt x="72" y="2"/>
                  </a:cubicBezTo>
                  <a:cubicBezTo>
                    <a:pt x="72" y="0"/>
                    <a:pt x="71" y="0"/>
                    <a:pt x="70" y="0"/>
                  </a:cubicBezTo>
                  <a:cubicBezTo>
                    <a:pt x="70" y="0"/>
                    <a:pt x="69" y="0"/>
                    <a:pt x="69" y="0"/>
                  </a:cubicBezTo>
                  <a:cubicBezTo>
                    <a:pt x="47" y="23"/>
                    <a:pt x="47" y="23"/>
                    <a:pt x="47" y="23"/>
                  </a:cubicBezTo>
                  <a:cubicBezTo>
                    <a:pt x="45" y="25"/>
                    <a:pt x="44" y="28"/>
                    <a:pt x="44" y="30"/>
                  </a:cubicBezTo>
                  <a:cubicBezTo>
                    <a:pt x="44" y="31"/>
                    <a:pt x="44" y="31"/>
                    <a:pt x="44" y="31"/>
                  </a:cubicBezTo>
                  <a:cubicBezTo>
                    <a:pt x="45" y="45"/>
                    <a:pt x="45" y="45"/>
                    <a:pt x="45" y="45"/>
                  </a:cubicBezTo>
                  <a:cubicBezTo>
                    <a:pt x="37" y="53"/>
                    <a:pt x="37" y="53"/>
                    <a:pt x="37" y="53"/>
                  </a:cubicBezTo>
                  <a:cubicBezTo>
                    <a:pt x="22" y="68"/>
                    <a:pt x="22" y="68"/>
                    <a:pt x="22" y="68"/>
                  </a:cubicBezTo>
                  <a:cubicBezTo>
                    <a:pt x="22" y="68"/>
                    <a:pt x="22" y="68"/>
                    <a:pt x="22" y="68"/>
                  </a:cubicBezTo>
                  <a:cubicBezTo>
                    <a:pt x="8" y="82"/>
                    <a:pt x="8" y="82"/>
                    <a:pt x="8" y="82"/>
                  </a:cubicBezTo>
                  <a:cubicBezTo>
                    <a:pt x="2" y="89"/>
                    <a:pt x="2" y="89"/>
                    <a:pt x="2" y="89"/>
                  </a:cubicBezTo>
                  <a:cubicBezTo>
                    <a:pt x="1" y="90"/>
                    <a:pt x="0" y="91"/>
                    <a:pt x="0" y="92"/>
                  </a:cubicBezTo>
                  <a:cubicBezTo>
                    <a:pt x="0" y="97"/>
                    <a:pt x="0" y="97"/>
                    <a:pt x="0" y="97"/>
                  </a:cubicBezTo>
                  <a:cubicBezTo>
                    <a:pt x="0" y="100"/>
                    <a:pt x="2" y="102"/>
                    <a:pt x="5" y="102"/>
                  </a:cubicBezTo>
                  <a:cubicBezTo>
                    <a:pt x="5" y="102"/>
                    <a:pt x="5" y="102"/>
                    <a:pt x="5" y="102"/>
                  </a:cubicBezTo>
                  <a:cubicBezTo>
                    <a:pt x="10" y="102"/>
                    <a:pt x="10" y="102"/>
                    <a:pt x="10" y="102"/>
                  </a:cubicBezTo>
                  <a:cubicBezTo>
                    <a:pt x="11" y="102"/>
                    <a:pt x="12" y="101"/>
                    <a:pt x="13" y="100"/>
                  </a:cubicBezTo>
                  <a:cubicBezTo>
                    <a:pt x="57" y="56"/>
                    <a:pt x="57" y="56"/>
                    <a:pt x="57" y="56"/>
                  </a:cubicBezTo>
                  <a:cubicBezTo>
                    <a:pt x="70" y="57"/>
                    <a:pt x="70" y="57"/>
                    <a:pt x="70" y="57"/>
                  </a:cubicBezTo>
                  <a:cubicBezTo>
                    <a:pt x="71" y="57"/>
                    <a:pt x="71" y="57"/>
                    <a:pt x="71" y="57"/>
                  </a:cubicBezTo>
                  <a:cubicBezTo>
                    <a:pt x="71" y="57"/>
                    <a:pt x="71" y="57"/>
                    <a:pt x="71" y="57"/>
                  </a:cubicBezTo>
                  <a:cubicBezTo>
                    <a:pt x="74" y="57"/>
                    <a:pt x="77" y="56"/>
                    <a:pt x="78" y="54"/>
                  </a:cubicBezTo>
                  <a:cubicBezTo>
                    <a:pt x="101" y="32"/>
                    <a:pt x="101" y="32"/>
                    <a:pt x="101" y="32"/>
                  </a:cubicBezTo>
                  <a:cubicBezTo>
                    <a:pt x="102" y="31"/>
                    <a:pt x="101" y="29"/>
                    <a:pt x="100" y="29"/>
                  </a:cubicBezTo>
                  <a:lnTo>
                    <a:pt x="86" y="28"/>
                  </a:lnTo>
                  <a:close/>
                  <a:moveTo>
                    <a:pt x="86" y="28"/>
                  </a:moveTo>
                  <a:cubicBezTo>
                    <a:pt x="86" y="28"/>
                    <a:pt x="86" y="28"/>
                    <a:pt x="86" y="2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7" name="Freeform 17"/>
          <p:cNvSpPr/>
          <p:nvPr/>
        </p:nvSpPr>
        <p:spPr>
          <a:xfrm>
            <a:off x="5664327" y="3097435"/>
            <a:ext cx="856012" cy="2579751"/>
          </a:xfrm>
          <a:custGeom>
            <a:rect l="l" t="t" r="r" b="b"/>
            <a:pathLst>
              <a:path w="103" h="309">
                <a:moveTo>
                  <a:pt x="0" y="154"/>
                </a:moveTo>
                <a:cubicBezTo>
                  <a:pt x="0" y="212"/>
                  <a:pt x="19" y="266"/>
                  <a:pt x="51" y="309"/>
                </a:cubicBezTo>
                <a:cubicBezTo>
                  <a:pt x="84" y="266"/>
                  <a:pt x="103" y="212"/>
                  <a:pt x="103" y="154"/>
                </a:cubicBezTo>
                <a:cubicBezTo>
                  <a:pt x="103" y="97"/>
                  <a:pt x="84" y="43"/>
                  <a:pt x="51" y="0"/>
                </a:cubicBezTo>
                <a:cubicBezTo>
                  <a:pt x="19" y="43"/>
                  <a:pt x="0" y="97"/>
                  <a:pt x="0" y="15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984843" y="3986974"/>
            <a:ext cx="215074" cy="313658"/>
          </a:xfrm>
          <a:custGeom>
            <a:rect l="l" t="t" r="r" b="b"/>
            <a:pathLst>
              <a:path w="107" h="156">
                <a:moveTo>
                  <a:pt x="43" y="156"/>
                </a:moveTo>
                <a:cubicBezTo>
                  <a:pt x="40" y="155"/>
                  <a:pt x="37" y="154"/>
                  <a:pt x="34" y="152"/>
                </a:cubicBezTo>
                <a:cubicBezTo>
                  <a:pt x="31" y="150"/>
                  <a:pt x="29" y="147"/>
                  <a:pt x="27" y="143"/>
                </a:cubicBezTo>
                <a:cubicBezTo>
                  <a:pt x="27" y="142"/>
                  <a:pt x="27" y="142"/>
                  <a:pt x="25" y="141"/>
                </a:cubicBezTo>
                <a:cubicBezTo>
                  <a:pt x="19" y="138"/>
                  <a:pt x="16" y="130"/>
                  <a:pt x="19" y="123"/>
                </a:cubicBezTo>
                <a:cubicBezTo>
                  <a:pt x="19" y="123"/>
                  <a:pt x="19" y="122"/>
                  <a:pt x="19" y="121"/>
                </a:cubicBezTo>
                <a:cubicBezTo>
                  <a:pt x="18" y="118"/>
                  <a:pt x="17" y="115"/>
                  <a:pt x="19" y="111"/>
                </a:cubicBezTo>
                <a:cubicBezTo>
                  <a:pt x="19" y="110"/>
                  <a:pt x="19" y="110"/>
                  <a:pt x="18" y="109"/>
                </a:cubicBezTo>
                <a:cubicBezTo>
                  <a:pt x="18" y="106"/>
                  <a:pt x="17" y="104"/>
                  <a:pt x="17" y="101"/>
                </a:cubicBezTo>
                <a:cubicBezTo>
                  <a:pt x="16" y="96"/>
                  <a:pt x="14" y="91"/>
                  <a:pt x="12" y="86"/>
                </a:cubicBezTo>
                <a:cubicBezTo>
                  <a:pt x="9" y="81"/>
                  <a:pt x="6" y="76"/>
                  <a:pt x="4" y="71"/>
                </a:cubicBezTo>
                <a:cubicBezTo>
                  <a:pt x="1" y="62"/>
                  <a:pt x="0" y="53"/>
                  <a:pt x="1" y="44"/>
                </a:cubicBezTo>
                <a:cubicBezTo>
                  <a:pt x="5" y="25"/>
                  <a:pt x="15" y="12"/>
                  <a:pt x="33" y="4"/>
                </a:cubicBezTo>
                <a:cubicBezTo>
                  <a:pt x="38" y="2"/>
                  <a:pt x="43" y="0"/>
                  <a:pt x="49" y="0"/>
                </a:cubicBezTo>
                <a:cubicBezTo>
                  <a:pt x="49" y="0"/>
                  <a:pt x="50" y="0"/>
                  <a:pt x="50" y="0"/>
                </a:cubicBezTo>
                <a:cubicBezTo>
                  <a:pt x="56" y="0"/>
                  <a:pt x="56" y="0"/>
                  <a:pt x="56" y="0"/>
                </a:cubicBezTo>
                <a:cubicBezTo>
                  <a:pt x="60" y="0"/>
                  <a:pt x="63" y="1"/>
                  <a:pt x="67" y="1"/>
                </a:cubicBezTo>
                <a:cubicBezTo>
                  <a:pt x="76" y="4"/>
                  <a:pt x="84" y="8"/>
                  <a:pt x="90" y="15"/>
                </a:cubicBezTo>
                <a:cubicBezTo>
                  <a:pt x="97" y="22"/>
                  <a:pt x="102" y="30"/>
                  <a:pt x="104" y="40"/>
                </a:cubicBezTo>
                <a:cubicBezTo>
                  <a:pt x="107" y="53"/>
                  <a:pt x="105" y="65"/>
                  <a:pt x="99" y="77"/>
                </a:cubicBezTo>
                <a:cubicBezTo>
                  <a:pt x="97" y="81"/>
                  <a:pt x="95" y="85"/>
                  <a:pt x="93" y="89"/>
                </a:cubicBezTo>
                <a:cubicBezTo>
                  <a:pt x="90" y="94"/>
                  <a:pt x="89" y="99"/>
                  <a:pt x="89" y="105"/>
                </a:cubicBezTo>
                <a:cubicBezTo>
                  <a:pt x="89" y="105"/>
                  <a:pt x="88" y="106"/>
                  <a:pt x="88" y="107"/>
                </a:cubicBezTo>
                <a:cubicBezTo>
                  <a:pt x="88" y="108"/>
                  <a:pt x="88" y="112"/>
                  <a:pt x="88" y="113"/>
                </a:cubicBezTo>
                <a:cubicBezTo>
                  <a:pt x="89" y="116"/>
                  <a:pt x="88" y="119"/>
                  <a:pt x="87" y="121"/>
                </a:cubicBezTo>
                <a:cubicBezTo>
                  <a:pt x="87" y="122"/>
                  <a:pt x="87" y="123"/>
                  <a:pt x="87" y="123"/>
                </a:cubicBezTo>
                <a:cubicBezTo>
                  <a:pt x="90" y="130"/>
                  <a:pt x="87" y="138"/>
                  <a:pt x="80" y="141"/>
                </a:cubicBezTo>
                <a:cubicBezTo>
                  <a:pt x="80" y="142"/>
                  <a:pt x="79" y="142"/>
                  <a:pt x="79" y="143"/>
                </a:cubicBezTo>
                <a:cubicBezTo>
                  <a:pt x="76" y="150"/>
                  <a:pt x="71" y="154"/>
                  <a:pt x="64" y="155"/>
                </a:cubicBezTo>
                <a:cubicBezTo>
                  <a:pt x="64" y="155"/>
                  <a:pt x="63" y="155"/>
                  <a:pt x="63" y="156"/>
                </a:cubicBezTo>
                <a:lnTo>
                  <a:pt x="43" y="156"/>
                </a:lnTo>
                <a:close/>
                <a:moveTo>
                  <a:pt x="53" y="107"/>
                </a:moveTo>
                <a:cubicBezTo>
                  <a:pt x="60" y="107"/>
                  <a:pt x="67" y="107"/>
                  <a:pt x="74" y="107"/>
                </a:cubicBezTo>
                <a:cubicBezTo>
                  <a:pt x="77" y="107"/>
                  <a:pt x="79" y="106"/>
                  <a:pt x="79" y="103"/>
                </a:cubicBezTo>
                <a:cubicBezTo>
                  <a:pt x="79" y="103"/>
                  <a:pt x="79" y="103"/>
                  <a:pt x="79" y="102"/>
                </a:cubicBezTo>
                <a:cubicBezTo>
                  <a:pt x="80" y="98"/>
                  <a:pt x="81" y="93"/>
                  <a:pt x="82" y="89"/>
                </a:cubicBezTo>
                <a:cubicBezTo>
                  <a:pt x="85" y="84"/>
                  <a:pt x="87" y="79"/>
                  <a:pt x="90" y="74"/>
                </a:cubicBezTo>
                <a:cubicBezTo>
                  <a:pt x="95" y="65"/>
                  <a:pt x="97" y="55"/>
                  <a:pt x="95" y="45"/>
                </a:cubicBezTo>
                <a:cubicBezTo>
                  <a:pt x="93" y="33"/>
                  <a:pt x="87" y="23"/>
                  <a:pt x="77" y="17"/>
                </a:cubicBezTo>
                <a:cubicBezTo>
                  <a:pt x="62" y="7"/>
                  <a:pt x="46" y="7"/>
                  <a:pt x="31" y="16"/>
                </a:cubicBezTo>
                <a:cubicBezTo>
                  <a:pt x="15" y="25"/>
                  <a:pt x="8" y="43"/>
                  <a:pt x="11" y="61"/>
                </a:cubicBezTo>
                <a:cubicBezTo>
                  <a:pt x="12" y="67"/>
                  <a:pt x="15" y="72"/>
                  <a:pt x="18" y="77"/>
                </a:cubicBezTo>
                <a:cubicBezTo>
                  <a:pt x="23" y="85"/>
                  <a:pt x="26" y="94"/>
                  <a:pt x="27" y="103"/>
                </a:cubicBezTo>
                <a:cubicBezTo>
                  <a:pt x="27" y="106"/>
                  <a:pt x="29" y="107"/>
                  <a:pt x="32" y="107"/>
                </a:cubicBezTo>
                <a:cubicBezTo>
                  <a:pt x="39" y="107"/>
                  <a:pt x="46" y="107"/>
                  <a:pt x="53" y="107"/>
                </a:cubicBezTo>
                <a:moveTo>
                  <a:pt x="53" y="120"/>
                </a:moveTo>
                <a:cubicBezTo>
                  <a:pt x="60" y="120"/>
                  <a:pt x="67" y="120"/>
                  <a:pt x="74" y="120"/>
                </a:cubicBezTo>
                <a:cubicBezTo>
                  <a:pt x="76" y="120"/>
                  <a:pt x="77" y="119"/>
                  <a:pt x="78" y="118"/>
                </a:cubicBezTo>
                <a:cubicBezTo>
                  <a:pt x="80" y="115"/>
                  <a:pt x="77" y="112"/>
                  <a:pt x="74" y="112"/>
                </a:cubicBezTo>
                <a:cubicBezTo>
                  <a:pt x="64" y="112"/>
                  <a:pt x="54" y="112"/>
                  <a:pt x="44" y="112"/>
                </a:cubicBezTo>
                <a:cubicBezTo>
                  <a:pt x="40" y="112"/>
                  <a:pt x="36" y="112"/>
                  <a:pt x="32" y="112"/>
                </a:cubicBezTo>
                <a:cubicBezTo>
                  <a:pt x="30" y="112"/>
                  <a:pt x="29" y="112"/>
                  <a:pt x="28" y="114"/>
                </a:cubicBezTo>
                <a:cubicBezTo>
                  <a:pt x="27" y="117"/>
                  <a:pt x="29" y="120"/>
                  <a:pt x="32" y="120"/>
                </a:cubicBezTo>
                <a:cubicBezTo>
                  <a:pt x="39" y="120"/>
                  <a:pt x="46" y="120"/>
                  <a:pt x="53" y="120"/>
                </a:cubicBezTo>
                <a:moveTo>
                  <a:pt x="53" y="124"/>
                </a:moveTo>
                <a:cubicBezTo>
                  <a:pt x="46" y="124"/>
                  <a:pt x="39" y="124"/>
                  <a:pt x="32" y="124"/>
                </a:cubicBezTo>
                <a:cubicBezTo>
                  <a:pt x="30" y="124"/>
                  <a:pt x="29" y="125"/>
                  <a:pt x="28" y="127"/>
                </a:cubicBezTo>
                <a:cubicBezTo>
                  <a:pt x="27" y="130"/>
                  <a:pt x="29" y="133"/>
                  <a:pt x="32" y="133"/>
                </a:cubicBezTo>
                <a:cubicBezTo>
                  <a:pt x="42" y="133"/>
                  <a:pt x="52" y="133"/>
                  <a:pt x="62" y="133"/>
                </a:cubicBezTo>
                <a:cubicBezTo>
                  <a:pt x="66" y="133"/>
                  <a:pt x="70" y="133"/>
                  <a:pt x="74" y="133"/>
                </a:cubicBezTo>
                <a:cubicBezTo>
                  <a:pt x="76" y="133"/>
                  <a:pt x="77" y="132"/>
                  <a:pt x="78" y="130"/>
                </a:cubicBezTo>
                <a:cubicBezTo>
                  <a:pt x="80" y="127"/>
                  <a:pt x="77" y="124"/>
                  <a:pt x="74" y="124"/>
                </a:cubicBezTo>
                <a:cubicBezTo>
                  <a:pt x="67" y="124"/>
                  <a:pt x="60" y="124"/>
                  <a:pt x="53" y="124"/>
                </a:cubicBezTo>
                <a:moveTo>
                  <a:pt x="70" y="137"/>
                </a:moveTo>
                <a:cubicBezTo>
                  <a:pt x="36" y="137"/>
                  <a:pt x="36" y="137"/>
                  <a:pt x="36" y="137"/>
                </a:cubicBezTo>
                <a:cubicBezTo>
                  <a:pt x="36" y="142"/>
                  <a:pt x="39" y="146"/>
                  <a:pt x="44" y="146"/>
                </a:cubicBezTo>
                <a:cubicBezTo>
                  <a:pt x="50" y="146"/>
                  <a:pt x="56" y="146"/>
                  <a:pt x="62" y="146"/>
                </a:cubicBezTo>
                <a:cubicBezTo>
                  <a:pt x="67" y="146"/>
                  <a:pt x="70" y="142"/>
                  <a:pt x="70" y="137"/>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孕妇与乳母营养需求特点</a:t>
              </a:r>
            </a:p>
          </p:txBody>
        </p:sp>
      </p:grpSp>
      <p:sp>
        <p:nvSpPr>
          <p:cNvPr id="41" name="TextBox 41"/>
          <p:cNvSpPr txBox="1"/>
          <p:nvPr/>
        </p:nvSpPr>
        <p:spPr>
          <a:xfrm>
            <a:off x="4398507" y="1008278"/>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高铁需求</a:t>
            </a:r>
          </a:p>
        </p:txBody>
      </p:sp>
      <p:sp>
        <p:nvSpPr>
          <p:cNvPr id="42" name="TextBox 42"/>
          <p:cNvSpPr txBox="1"/>
          <p:nvPr/>
        </p:nvSpPr>
        <p:spPr>
          <a:xfrm>
            <a:off x="4630337" y="13608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铁是血红蛋白的重要组成部分，孕妇和乳母需要更多的铁来预防贫血。</a:t>
            </a:r>
          </a:p>
        </p:txBody>
      </p:sp>
      <p:sp>
        <p:nvSpPr>
          <p:cNvPr id="43" name="TextBox 43"/>
          <p:cNvSpPr txBox="1"/>
          <p:nvPr/>
        </p:nvSpPr>
        <p:spPr>
          <a:xfrm>
            <a:off x="1070038" y="197557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高钙需求</a:t>
            </a:r>
          </a:p>
        </p:txBody>
      </p:sp>
      <p:sp>
        <p:nvSpPr>
          <p:cNvPr id="44" name="TextBox 44"/>
          <p:cNvSpPr txBox="1"/>
          <p:nvPr/>
        </p:nvSpPr>
        <p:spPr>
          <a:xfrm>
            <a:off x="1301868" y="23281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钙是骨骼和牙齿的主要成分，孕妇和乳母需要更多的钙来支持胎儿骨骼发育和乳汁中钙的含量。</a:t>
            </a:r>
          </a:p>
        </p:txBody>
      </p:sp>
      <p:sp>
        <p:nvSpPr>
          <p:cNvPr id="45" name="TextBox 45"/>
          <p:cNvSpPr txBox="1"/>
          <p:nvPr/>
        </p:nvSpPr>
        <p:spPr>
          <a:xfrm>
            <a:off x="303771" y="416177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高蛋白质需求</a:t>
            </a:r>
          </a:p>
        </p:txBody>
      </p:sp>
      <p:sp>
        <p:nvSpPr>
          <p:cNvPr id="46" name="TextBox 46"/>
          <p:cNvSpPr txBox="1"/>
          <p:nvPr/>
        </p:nvSpPr>
        <p:spPr>
          <a:xfrm>
            <a:off x="535601" y="4514336"/>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孕妇和乳母需要更多的蛋白质来满足胎儿生长和乳汁分泌的需要。</a:t>
            </a:r>
          </a:p>
        </p:txBody>
      </p:sp>
      <p:sp>
        <p:nvSpPr>
          <p:cNvPr id="47" name="TextBox 47"/>
          <p:cNvSpPr txBox="1"/>
          <p:nvPr/>
        </p:nvSpPr>
        <p:spPr>
          <a:xfrm>
            <a:off x="7733442" y="197557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高叶酸需求</a:t>
            </a:r>
          </a:p>
        </p:txBody>
      </p:sp>
      <p:sp>
        <p:nvSpPr>
          <p:cNvPr id="48" name="TextBox 48"/>
          <p:cNvSpPr txBox="1"/>
          <p:nvPr/>
        </p:nvSpPr>
        <p:spPr>
          <a:xfrm>
            <a:off x="7965273" y="23281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叶酸有助于预防胎儿神经管缺陷，孕妇对叶酸的需求量增加。</a:t>
            </a:r>
          </a:p>
        </p:txBody>
      </p:sp>
      <p:sp>
        <p:nvSpPr>
          <p:cNvPr id="49" name="TextBox 49"/>
          <p:cNvSpPr txBox="1"/>
          <p:nvPr/>
        </p:nvSpPr>
        <p:spPr>
          <a:xfrm>
            <a:off x="8451818" y="416177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多种维生素和矿物质需求</a:t>
            </a:r>
          </a:p>
        </p:txBody>
      </p:sp>
      <p:sp>
        <p:nvSpPr>
          <p:cNvPr id="50" name="TextBox 50"/>
          <p:cNvSpPr txBox="1"/>
          <p:nvPr/>
        </p:nvSpPr>
        <p:spPr>
          <a:xfrm>
            <a:off x="8683648" y="4514336"/>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孕妇和乳母需要多种维生素和矿物质来维持自身健康和满足胎儿或婴儿的需求。</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8400" b="1">
                <a:solidFill>
                  <a:schemeClr val="accent3">
                    <a:alpha val="100000"/>
                  </a:schemeClr>
                </a:solidFill>
                <a:latin typeface="Microsoft Yahei"/>
                <a:ea typeface="Microsoft Yahei"/>
                <a:cs typeface="Microsoft Yahei"/>
              </a:rPr>
              <a:t>02</a:t>
            </a:r>
          </a:p>
        </p:txBody>
      </p:sp>
      <p:sp>
        <p:nvSpPr>
          <p:cNvPr id="3" name="TextBox 3"/>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孕妇营养需求及满足策略</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4343439" y="1390903"/>
            <a:ext cx="3583020" cy="975360"/>
            <a:chOff x="4343439" y="1390903"/>
            <a:chExt cx="3583020" cy="975360"/>
          </a:xfrm>
        </p:grpSpPr>
        <p:sp>
          <p:nvSpPr>
            <p:cNvPr id="3" name="AutoShape 3"/>
            <p:cNvSpPr/>
            <p:nvPr/>
          </p:nvSpPr>
          <p:spPr>
            <a:xfrm>
              <a:off x="695109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6" name="Picture 6"/>
          <p:cNvPicPr>
            <a:picLocks noChangeAspect="1"/>
          </p:cNvPicPr>
          <p:nvPr/>
        </p:nvPicPr>
        <p:blipFill>
          <a:blip r:embed="rId2">
            <a:alphaModFix/>
          </a:blip>
          <a:srcRect l="25690" r="25690"/>
          <a:stretch>
            <a:fillRect/>
          </a:stretch>
        </p:blipFill>
        <p:spPr>
          <a:xfrm>
            <a:off x="8437172" y="1327341"/>
            <a:ext cx="3341640" cy="4581961"/>
          </a:xfrm>
          <a:prstGeom prst="rect">
            <a:avLst/>
          </a:prstGeom>
        </p:spPr>
      </p:pic>
      <p:sp>
        <p:nvSpPr>
          <p:cNvPr id="7" name="AutoShape 7"/>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601242" y="2425290"/>
            <a:ext cx="3433799" cy="1259772"/>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孕妇需要额外的热量来支持胎儿的生长和发育。</a:t>
            </a:r>
          </a:p>
        </p:txBody>
      </p:sp>
      <p:sp>
        <p:nvSpPr>
          <p:cNvPr id="10" name="AutoShape 10"/>
          <p:cNvSpPr/>
          <p:nvPr/>
        </p:nvSpPr>
        <p:spPr>
          <a:xfrm>
            <a:off x="314677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01242" y="1602358"/>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热量需求增加</a:t>
            </a:r>
          </a:p>
        </p:txBody>
      </p:sp>
      <p:sp>
        <p:nvSpPr>
          <p:cNvPr id="12" name="TextBox 12"/>
          <p:cNvSpPr txBox="1"/>
          <p:nvPr/>
        </p:nvSpPr>
        <p:spPr>
          <a:xfrm>
            <a:off x="4405571" y="2425290"/>
            <a:ext cx="3433799" cy="1259772"/>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蛋白质是胎儿组织生长的基本物质，孕妇需要增加蛋白质的摄入。</a:t>
            </a:r>
          </a:p>
        </p:txBody>
      </p:sp>
      <p:sp>
        <p:nvSpPr>
          <p:cNvPr id="13" name="TextBox 13"/>
          <p:cNvSpPr txBox="1"/>
          <p:nvPr/>
        </p:nvSpPr>
        <p:spPr>
          <a:xfrm>
            <a:off x="4405571" y="1601372"/>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蛋白质需求增加</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4982395"/>
            <a:ext cx="3433799" cy="1262987"/>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钙和磷是骨骼和牙齿的主要成分，孕妇需要增加这些矿物质的摄入以支持胎儿的骨骼发育。</a:t>
            </a:r>
          </a:p>
        </p:txBody>
      </p:sp>
      <p:sp>
        <p:nvSpPr>
          <p:cNvPr id="17" name="AutoShape 17"/>
          <p:cNvSpPr/>
          <p:nvPr/>
        </p:nvSpPr>
        <p:spPr>
          <a:xfrm>
            <a:off x="314677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601242" y="4150486"/>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钙和磷需求增加</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4982395"/>
            <a:ext cx="3438525" cy="1262987"/>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这些营养素在孕期对胎儿的发育至关重要，孕妇需要确保足够的摄入。</a:t>
            </a:r>
          </a:p>
        </p:txBody>
      </p:sp>
      <p:sp>
        <p:nvSpPr>
          <p:cNvPr id="22" name="AutoShape 22"/>
          <p:cNvSpPr/>
          <p:nvPr/>
        </p:nvSpPr>
        <p:spPr>
          <a:xfrm>
            <a:off x="695109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386521" y="4150486"/>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叶酸、铁、碘等关键营养素需求增加</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孕妇营养需求特点</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916305" y="3823335"/>
            <a:ext cx="0" cy="864235"/>
          </a:xfrm>
          <a:prstGeom prst="line">
            <a:avLst/>
          </a:prstGeom>
          <a:ln w="2540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3" name="Connector 3"/>
          <p:cNvCxnSpPr/>
          <p:nvPr/>
        </p:nvCxnSpPr>
        <p:spPr>
          <a:xfrm flipH="1" flipV="1">
            <a:off x="3601085" y="2314575"/>
            <a:ext cx="0" cy="1369695"/>
          </a:xfrm>
          <a:prstGeom prst="line">
            <a:avLst/>
          </a:prstGeom>
          <a:ln w="2540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8928735" y="2314575"/>
            <a:ext cx="0" cy="1369695"/>
          </a:xfrm>
          <a:prstGeom prst="line">
            <a:avLst/>
          </a:prstGeom>
          <a:ln w="25400">
            <a:solidFill>
              <a:schemeClr val="accent4"/>
            </a:solidFill>
            <a:prstDash val="dash"/>
            <a:headEnd type="none"/>
            <a:tailEnd type="none"/>
          </a:ln>
        </p:spPr>
        <p:style>
          <a:lnRef idx="0">
            <a:schemeClr val="accent4"/>
          </a:lnRef>
          <a:fillRef idx="1">
            <a:schemeClr val="accent4"/>
          </a:fillRef>
          <a:effectRef idx="0">
            <a:schemeClr val="accent4"/>
          </a:effectRef>
          <a:fontRef idx="minor">
            <a:schemeClr val="lt1"/>
          </a:fontRef>
        </p:style>
      </p:cxnSp>
      <p:cxnSp>
        <p:nvCxnSpPr>
          <p:cNvPr id="5" name="Connector 5"/>
          <p:cNvCxnSpPr/>
          <p:nvPr/>
        </p:nvCxnSpPr>
        <p:spPr>
          <a:xfrm flipH="1">
            <a:off x="6288405" y="3823335"/>
            <a:ext cx="0" cy="864235"/>
          </a:xfrm>
          <a:prstGeom prst="line">
            <a:avLst/>
          </a:prstGeom>
          <a:ln w="25400">
            <a:solidFill>
              <a:schemeClr val="accent3"/>
            </a:solidFill>
            <a:prstDash val="dash"/>
            <a:headEnd type="none"/>
            <a:tailEnd type="none"/>
          </a:ln>
        </p:spPr>
        <p:style>
          <a:lnRef idx="0">
            <a:schemeClr val="accent3"/>
          </a:lnRef>
          <a:fillRef idx="1">
            <a:schemeClr val="accent3"/>
          </a:fillRef>
          <a:effectRef idx="0">
            <a:schemeClr val="accent3"/>
          </a:effectRef>
          <a:fontRef idx="minor">
            <a:schemeClr val="lt1"/>
          </a:fontRef>
        </p:style>
      </p:cxnSp>
      <p:sp>
        <p:nvSpPr>
          <p:cNvPr id="6" name="AutoShape 6"/>
          <p:cNvSpPr/>
          <p:nvPr/>
        </p:nvSpPr>
        <p:spPr>
          <a:xfrm>
            <a:off x="805180" y="4687570"/>
            <a:ext cx="222250" cy="222250"/>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17855" y="3538586"/>
            <a:ext cx="2908375" cy="577215"/>
          </a:xfrm>
          <a:custGeom>
            <a:rect l="l" t="t" r="r" b="b"/>
            <a:pathLst>
              <a:path w="2908375" h="577215">
                <a:moveTo>
                  <a:pt x="2620395" y="0"/>
                </a:moveTo>
                <a:lnTo>
                  <a:pt x="2908375" y="287973"/>
                </a:lnTo>
                <a:lnTo>
                  <a:pt x="2620395" y="575945"/>
                </a:lnTo>
                <a:lnTo>
                  <a:pt x="2620078" y="575628"/>
                </a:lnTo>
                <a:lnTo>
                  <a:pt x="2620078" y="577215"/>
                </a:lnTo>
                <a:lnTo>
                  <a:pt x="298458" y="577215"/>
                </a:lnTo>
                <a:lnTo>
                  <a:pt x="298458" y="576580"/>
                </a:lnTo>
                <a:lnTo>
                  <a:pt x="0" y="576580"/>
                </a:lnTo>
                <a:lnTo>
                  <a:pt x="288050" y="288608"/>
                </a:lnTo>
                <a:lnTo>
                  <a:pt x="0" y="635"/>
                </a:lnTo>
                <a:lnTo>
                  <a:pt x="344814" y="635"/>
                </a:lnTo>
                <a:lnTo>
                  <a:pt x="344814" y="1270"/>
                </a:lnTo>
                <a:lnTo>
                  <a:pt x="2619125" y="127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67114" y="3597006"/>
            <a:ext cx="1762170"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01</a:t>
            </a:r>
            <a:endParaRPr lang="en-US" sz="1100"/>
          </a:p>
        </p:txBody>
      </p:sp>
      <p:sp>
        <p:nvSpPr>
          <p:cNvPr id="9" name="Freeform 9"/>
          <p:cNvSpPr/>
          <p:nvPr/>
        </p:nvSpPr>
        <p:spPr>
          <a:xfrm>
            <a:off x="3302709" y="3538586"/>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2" y="288608"/>
                </a:lnTo>
                <a:lnTo>
                  <a:pt x="0" y="635"/>
                </a:lnTo>
                <a:lnTo>
                  <a:pt x="344805" y="635"/>
                </a:lnTo>
                <a:lnTo>
                  <a:pt x="344805" y="1270"/>
                </a:lnTo>
                <a:lnTo>
                  <a:pt x="2619058" y="127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651960" y="3596371"/>
            <a:ext cx="1762125"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02</a:t>
            </a:r>
            <a:endParaRPr lang="en-US" sz="1100"/>
          </a:p>
        </p:txBody>
      </p:sp>
      <p:sp>
        <p:nvSpPr>
          <p:cNvPr id="11" name="Freeform 11"/>
          <p:cNvSpPr/>
          <p:nvPr/>
        </p:nvSpPr>
        <p:spPr>
          <a:xfrm>
            <a:off x="5987489" y="3538586"/>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2" y="288608"/>
                </a:lnTo>
                <a:lnTo>
                  <a:pt x="0" y="635"/>
                </a:lnTo>
                <a:lnTo>
                  <a:pt x="344805" y="635"/>
                </a:lnTo>
                <a:lnTo>
                  <a:pt x="344805" y="1270"/>
                </a:lnTo>
                <a:lnTo>
                  <a:pt x="2619058" y="127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336740" y="3596371"/>
            <a:ext cx="1762125"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03</a:t>
            </a:r>
            <a:endParaRPr lang="en-US" sz="1100"/>
          </a:p>
        </p:txBody>
      </p:sp>
      <p:sp>
        <p:nvSpPr>
          <p:cNvPr id="13" name="Freeform 13"/>
          <p:cNvSpPr/>
          <p:nvPr/>
        </p:nvSpPr>
        <p:spPr>
          <a:xfrm>
            <a:off x="8672269" y="3537951"/>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3" y="288608"/>
                </a:lnTo>
                <a:lnTo>
                  <a:pt x="0" y="635"/>
                </a:lnTo>
                <a:lnTo>
                  <a:pt x="344805" y="635"/>
                </a:lnTo>
                <a:lnTo>
                  <a:pt x="344805" y="1270"/>
                </a:lnTo>
                <a:lnTo>
                  <a:pt x="2619058" y="1270"/>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21520" y="3595736"/>
            <a:ext cx="1762125"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04</a:t>
            </a:r>
            <a:endParaRPr lang="en-US" sz="1100"/>
          </a:p>
        </p:txBody>
      </p:sp>
      <p:sp>
        <p:nvSpPr>
          <p:cNvPr id="15" name="AutoShape 15"/>
          <p:cNvSpPr/>
          <p:nvPr/>
        </p:nvSpPr>
        <p:spPr>
          <a:xfrm rot="10800000">
            <a:off x="3489960" y="2092325"/>
            <a:ext cx="222250" cy="222250"/>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rot="10800000">
            <a:off x="8817610" y="2092325"/>
            <a:ext cx="222250" cy="222250"/>
          </a:xfrm>
          <a:prstGeom prst="diamond">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177280" y="4687570"/>
            <a:ext cx="222250" cy="222250"/>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1027430" y="4217470"/>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增加鱼、禽、蛋、瘦肉等优质蛋白质的摄入。</a:t>
            </a:r>
          </a:p>
        </p:txBody>
      </p:sp>
      <p:sp>
        <p:nvSpPr>
          <p:cNvPr id="19" name="TextBox 19"/>
          <p:cNvSpPr txBox="1"/>
          <p:nvPr/>
        </p:nvSpPr>
        <p:spPr>
          <a:xfrm>
            <a:off x="3745234" y="1976904"/>
            <a:ext cx="2591506" cy="1442571"/>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多食用富含钙、铁、碘等矿物质的食物，如牛奶、豆制品、海带、紫菜等。</a:t>
            </a:r>
          </a:p>
        </p:txBody>
      </p:sp>
      <p:sp>
        <p:nvSpPr>
          <p:cNvPr id="20" name="TextBox 20"/>
          <p:cNvSpPr txBox="1"/>
          <p:nvPr/>
        </p:nvSpPr>
        <p:spPr>
          <a:xfrm>
            <a:off x="6430720" y="4217470"/>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多吃新鲜的蔬菜和水果，以提供足够的维生素和矿物质。</a:t>
            </a:r>
          </a:p>
        </p:txBody>
      </p:sp>
      <p:sp>
        <p:nvSpPr>
          <p:cNvPr id="21" name="TextBox 21"/>
          <p:cNvSpPr txBox="1"/>
          <p:nvPr/>
        </p:nvSpPr>
        <p:spPr>
          <a:xfrm>
            <a:off x="9039860" y="1960294"/>
            <a:ext cx="2590800" cy="184785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适量食用坚果和种子类食物，以提供优质的脂肪和蛋白质。</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合理膳食搭配建议</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77266" y="1657454"/>
            <a:ext cx="342900" cy="342900"/>
          </a:xfrm>
          <a:prstGeom prst="ellipse">
            <a:avLst/>
          </a:prstGeom>
          <a:noFill/>
          <a:ln w="13716">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pPr algn="ctr">
              <a:defRPr/>
            </a:pPr>
            <a:r>
              <a:rPr lang="en-US" sz="1800" b="1">
                <a:solidFill>
                  <a:schemeClr val="accent1">
                    <a:alpha val="100000"/>
                  </a:schemeClr>
                </a:solidFill>
                <a:latin typeface="Arial"/>
                <a:ea typeface="Arial"/>
                <a:cs typeface="Arial"/>
              </a:rPr>
              <a:t>1</a:t>
            </a:r>
            <a:endParaRPr lang="en-US" sz="1100"/>
          </a:p>
        </p:txBody>
      </p:sp>
      <p:sp>
        <p:nvSpPr>
          <p:cNvPr id="3" name="AutoShape 3"/>
          <p:cNvSpPr/>
          <p:nvPr/>
        </p:nvSpPr>
        <p:spPr>
          <a:xfrm>
            <a:off x="4345020" y="1657454"/>
            <a:ext cx="342900" cy="342900"/>
          </a:xfrm>
          <a:prstGeom prst="ellipse">
            <a:avLst/>
          </a:prstGeom>
          <a:noFill/>
          <a:ln w="13716">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pPr algn="ctr">
              <a:defRPr/>
            </a:pPr>
            <a:r>
              <a:rPr lang="en-US" sz="1800" b="1">
                <a:solidFill>
                  <a:schemeClr val="accent1">
                    <a:alpha val="100000"/>
                  </a:schemeClr>
                </a:solidFill>
                <a:latin typeface="Arial"/>
                <a:ea typeface="Arial"/>
                <a:cs typeface="Arial"/>
              </a:rPr>
              <a:t>2</a:t>
            </a:r>
            <a:endParaRPr lang="en-US" sz="1100"/>
          </a:p>
        </p:txBody>
      </p:sp>
      <p:sp>
        <p:nvSpPr>
          <p:cNvPr id="4" name="AutoShape 4"/>
          <p:cNvSpPr/>
          <p:nvPr/>
        </p:nvSpPr>
        <p:spPr>
          <a:xfrm>
            <a:off x="8160401" y="1657454"/>
            <a:ext cx="342900" cy="342900"/>
          </a:xfrm>
          <a:prstGeom prst="ellipse">
            <a:avLst/>
          </a:prstGeom>
          <a:noFill/>
          <a:ln w="13716">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pPr algn="ctr">
              <a:defRPr/>
            </a:pPr>
            <a:r>
              <a:rPr lang="en-US" sz="1800" b="1">
                <a:solidFill>
                  <a:schemeClr val="accent1">
                    <a:alpha val="100000"/>
                  </a:schemeClr>
                </a:solidFill>
                <a:latin typeface="Arial"/>
                <a:ea typeface="Arial"/>
                <a:cs typeface="Arial"/>
              </a:rPr>
              <a:t>3</a:t>
            </a:r>
            <a:endParaRPr lang="en-US" sz="1100"/>
          </a:p>
        </p:txBody>
      </p:sp>
      <p:grpSp>
        <p:nvGrpSpPr>
          <p:cNvPr id="5" name="Group 5"/>
          <p:cNvGrpSpPr/>
          <p:nvPr/>
        </p:nvGrpSpPr>
        <p:grpSpPr>
          <a:xfrm>
            <a:off x="4143269" y="1657454"/>
            <a:ext cx="3833103" cy="4230000"/>
            <a:chOff x="4143269" y="1657454"/>
            <a:chExt cx="3833103" cy="4230000"/>
          </a:xfrm>
        </p:grpSpPr>
        <p:cxnSp>
          <p:nvCxnSpPr>
            <p:cNvPr id="6" name="Connector 6"/>
            <p:cNvCxnSpPr/>
            <p:nvPr/>
          </p:nvCxnSpPr>
          <p:spPr>
            <a:xfrm flipH="1">
              <a:off x="7976372" y="1657454"/>
              <a:ext cx="0" cy="4230000"/>
            </a:xfrm>
            <a:prstGeom prst="line">
              <a:avLst/>
            </a:prstGeom>
            <a:ln w="6350">
              <a:solidFill>
                <a:schemeClr val="lt1">
                  <a:lumMod val="85000"/>
                </a:schemeClr>
              </a:solidFill>
              <a:prstDash val="dash"/>
              <a:headEnd type="none"/>
              <a:tailEnd type="none"/>
            </a:ln>
          </p:spPr>
          <p:style>
            <a:lnRef idx="0">
              <a:schemeClr val="lt1"/>
            </a:lnRef>
            <a:fillRef idx="1">
              <a:schemeClr val="lt1"/>
            </a:fillRef>
            <a:effectRef idx="0">
              <a:schemeClr val="lt1"/>
            </a:effectRef>
            <a:fontRef idx="minor">
              <a:schemeClr val="lt1"/>
            </a:fontRef>
          </p:style>
        </p:cxnSp>
        <p:cxnSp>
          <p:nvCxnSpPr>
            <p:cNvPr id="7" name="Connector 7"/>
            <p:cNvCxnSpPr/>
            <p:nvPr/>
          </p:nvCxnSpPr>
          <p:spPr>
            <a:xfrm flipH="1">
              <a:off x="4143269" y="1657454"/>
              <a:ext cx="0" cy="4230000"/>
            </a:xfrm>
            <a:prstGeom prst="line">
              <a:avLst/>
            </a:prstGeom>
            <a:ln w="6350">
              <a:solidFill>
                <a:schemeClr val="lt1">
                  <a:lumMod val="85000"/>
                </a:schemeClr>
              </a:solidFill>
              <a:prstDash val="dash"/>
              <a:headEnd type="none"/>
              <a:tailEnd type="none"/>
            </a:ln>
          </p:spPr>
          <p:style>
            <a:lnRef idx="0">
              <a:schemeClr val="lt1"/>
            </a:lnRef>
            <a:fillRef idx="1">
              <a:schemeClr val="lt1"/>
            </a:fillRef>
            <a:effectRef idx="0">
              <a:schemeClr val="lt1"/>
            </a:effectRef>
            <a:fontRef idx="minor">
              <a:schemeClr val="lt1"/>
            </a:fontRef>
          </p:style>
        </p:cxnSp>
      </p:grpSp>
      <p:sp>
        <p:nvSpPr>
          <p:cNvPr id="8" name="TextBox 8"/>
          <p:cNvSpPr txBox="1"/>
          <p:nvPr/>
        </p:nvSpPr>
        <p:spPr>
          <a:xfrm>
            <a:off x="4311983" y="1603894"/>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铁</a:t>
            </a:r>
          </a:p>
        </p:txBody>
      </p:sp>
      <p:sp>
        <p:nvSpPr>
          <p:cNvPr id="9" name="TextBox 9"/>
          <p:cNvSpPr txBox="1"/>
          <p:nvPr/>
        </p:nvSpPr>
        <p:spPr>
          <a:xfrm>
            <a:off x="539110" y="1605067"/>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叶酸</a:t>
            </a:r>
          </a:p>
        </p:txBody>
      </p:sp>
      <p:sp>
        <p:nvSpPr>
          <p:cNvPr id="10" name="TextBox 10"/>
          <p:cNvSpPr txBox="1"/>
          <p:nvPr/>
        </p:nvSpPr>
        <p:spPr>
          <a:xfrm>
            <a:off x="8084857" y="1603894"/>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钙和维生素D</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关键营养素补充方法</a:t>
              </a:r>
            </a:p>
          </p:txBody>
        </p:sp>
      </p:grpSp>
      <p:sp>
        <p:nvSpPr>
          <p:cNvPr id="33" name="TextBox 33"/>
          <p:cNvSpPr txBox="1"/>
          <p:nvPr/>
        </p:nvSpPr>
        <p:spPr>
          <a:xfrm>
            <a:off x="686748" y="2130349"/>
            <a:ext cx="3200400" cy="36518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孕妇在孕前和孕早期应补充叶酸，以降低胎儿神经管畸形的风险。可通过服用叶酸补充剂或食用富含叶酸的食物（如绿叶蔬菜）来满足需求。</a:t>
            </a:r>
          </a:p>
        </p:txBody>
      </p:sp>
      <p:sp>
        <p:nvSpPr>
          <p:cNvPr id="34" name="TextBox 34"/>
          <p:cNvSpPr txBox="1"/>
          <p:nvPr/>
        </p:nvSpPr>
        <p:spPr>
          <a:xfrm>
            <a:off x="4459621" y="2130349"/>
            <a:ext cx="3200400" cy="36518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孕妇在孕期容易出现缺铁性贫血，因此需要增加铁的摄入。可通过食用富含铁的食物（如红肉、动物肝脏）或服用铁补充剂来满足需求。</a:t>
            </a:r>
          </a:p>
        </p:txBody>
      </p:sp>
      <p:sp>
        <p:nvSpPr>
          <p:cNvPr id="35" name="TextBox 35"/>
          <p:cNvSpPr txBox="1"/>
          <p:nvPr/>
        </p:nvSpPr>
        <p:spPr>
          <a:xfrm>
            <a:off x="8232494" y="2130349"/>
            <a:ext cx="3200400" cy="36518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孕妇在孕期需要增加钙和维生素D的摄入，以支持胎儿的骨骼发育。可通过食用富含钙和维生素D的食物（如牛奶、豆制品、鱼类等）或服用相关补充剂来满足需求。</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8400" b="1">
                <a:solidFill>
                  <a:schemeClr val="accent3">
                    <a:alpha val="100000"/>
                  </a:schemeClr>
                </a:solidFill>
                <a:latin typeface="Microsoft Yahei"/>
                <a:ea typeface="Microsoft Yahei"/>
                <a:cs typeface="Microsoft Yahei"/>
              </a:rPr>
              <a:t>03</a:t>
            </a:r>
          </a:p>
        </p:txBody>
      </p:sp>
      <p:sp>
        <p:nvSpPr>
          <p:cNvPr id="3" name="TextBox 3"/>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乳母营养需求及满足策略</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乳母在哺乳期间需要额外的能量来支持乳汁的生产。</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高能量需求</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蛋白质是乳汁生产的基本组成部分，乳母需要比平时更多的蛋白质。</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高蛋白质需求</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钙、铁、锌、维生素D等营养素在哺乳期的需求量增加。</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特定的矿物质和维生素需求</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哺乳会导致体内水分的大量流失，因此乳母需要保持充足的水分摄入。</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充足的水分摄入</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乳母营养需求特点</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01267"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1412120"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864738"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367559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01267"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01</a:t>
            </a:r>
          </a:p>
        </p:txBody>
      </p:sp>
      <p:sp>
        <p:nvSpPr>
          <p:cNvPr id="7" name="TextBox 7"/>
          <p:cNvSpPr txBox="1"/>
          <p:nvPr/>
        </p:nvSpPr>
        <p:spPr>
          <a:xfrm>
            <a:off x="2864738"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02</a:t>
            </a:r>
          </a:p>
        </p:txBody>
      </p:sp>
      <p:sp>
        <p:nvSpPr>
          <p:cNvPr id="8" name="TextBox 8"/>
          <p:cNvSpPr txBox="1"/>
          <p:nvPr/>
        </p:nvSpPr>
        <p:spPr>
          <a:xfrm>
            <a:off x="454963"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增加鱼、禽、蛋、瘦肉及…</a:t>
            </a:r>
          </a:p>
        </p:txBody>
      </p:sp>
      <p:sp>
        <p:nvSpPr>
          <p:cNvPr id="9" name="TextBox 9"/>
          <p:cNvSpPr txBox="1"/>
          <p:nvPr/>
        </p:nvSpPr>
        <p:spPr>
          <a:xfrm>
            <a:off x="454963"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提供优质的蛋白质、矿物质和维生素。</a:t>
            </a:r>
          </a:p>
        </p:txBody>
      </p:sp>
      <p:sp>
        <p:nvSpPr>
          <p:cNvPr id="10" name="TextBox 10"/>
          <p:cNvSpPr txBox="1"/>
          <p:nvPr/>
        </p:nvSpPr>
        <p:spPr>
          <a:xfrm>
            <a:off x="2734570"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适当增加奶类、多喝汤水</a:t>
            </a:r>
          </a:p>
        </p:txBody>
      </p:sp>
      <p:sp>
        <p:nvSpPr>
          <p:cNvPr id="11" name="TextBox 11"/>
          <p:cNvSpPr txBox="1"/>
          <p:nvPr/>
        </p:nvSpPr>
        <p:spPr>
          <a:xfrm>
            <a:off x="2734570"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保证乳汁的分泌和质量，同时补充钙和其他营养素。</a:t>
            </a:r>
          </a:p>
        </p:txBody>
      </p:sp>
      <p:sp>
        <p:nvSpPr>
          <p:cNvPr id="12" name="TextBox 12"/>
          <p:cNvSpPr txBox="1"/>
          <p:nvPr/>
        </p:nvSpPr>
        <p:spPr>
          <a:xfrm>
            <a:off x="5021895"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产褥期食物多样、不过量</a:t>
            </a:r>
          </a:p>
        </p:txBody>
      </p:sp>
      <p:sp>
        <p:nvSpPr>
          <p:cNvPr id="13" name="TextBox 13"/>
          <p:cNvSpPr txBox="1"/>
          <p:nvPr/>
        </p:nvSpPr>
        <p:spPr>
          <a:xfrm>
            <a:off x="5021895"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保证各种营养素的均衡摄入，同时避免过量摄入导致的肥胖等问题。</a:t>
            </a:r>
          </a:p>
        </p:txBody>
      </p:sp>
      <p:sp>
        <p:nvSpPr>
          <p:cNvPr id="14" name="TextBox 14"/>
          <p:cNvSpPr txBox="1"/>
          <p:nvPr/>
        </p:nvSpPr>
        <p:spPr>
          <a:xfrm>
            <a:off x="7289688"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忌烟酒，避免喝浓茶和咖啡</a:t>
            </a:r>
          </a:p>
        </p:txBody>
      </p:sp>
      <p:sp>
        <p:nvSpPr>
          <p:cNvPr id="15" name="TextBox 15"/>
          <p:cNvSpPr txBox="1"/>
          <p:nvPr/>
        </p:nvSpPr>
        <p:spPr>
          <a:xfrm>
            <a:off x="7289688"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这些物质可能通过乳汁影响婴儿的健康。</a:t>
            </a:r>
          </a:p>
        </p:txBody>
      </p:sp>
      <p:sp>
        <p:nvSpPr>
          <p:cNvPr id="16" name="TextBox 16"/>
          <p:cNvSpPr txBox="1"/>
          <p:nvPr/>
        </p:nvSpPr>
        <p:spPr>
          <a:xfrm>
            <a:off x="9527896"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科学活动和锻炼，保持健…</a:t>
            </a:r>
          </a:p>
        </p:txBody>
      </p:sp>
      <p:sp>
        <p:nvSpPr>
          <p:cNvPr id="17" name="TextBox 17"/>
          <p:cNvSpPr txBox="1"/>
          <p:nvPr/>
        </p:nvSpPr>
        <p:spPr>
          <a:xfrm>
            <a:off x="9527896"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有助于促进乳汁的分泌和提高乳汁的质量。</a:t>
            </a:r>
          </a:p>
        </p:txBody>
      </p:sp>
      <p:sp>
        <p:nvSpPr>
          <p:cNvPr id="18" name="AutoShape 18"/>
          <p:cNvSpPr/>
          <p:nvPr/>
        </p:nvSpPr>
        <p:spPr>
          <a:xfrm>
            <a:off x="5193089"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600394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469028"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27988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710204"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10521058"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5193089"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03</a:t>
            </a:r>
          </a:p>
        </p:txBody>
      </p:sp>
      <p:sp>
        <p:nvSpPr>
          <p:cNvPr id="25" name="TextBox 25"/>
          <p:cNvSpPr txBox="1"/>
          <p:nvPr/>
        </p:nvSpPr>
        <p:spPr>
          <a:xfrm>
            <a:off x="7469028" y="1641445"/>
            <a:ext cx="1107608"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04</a:t>
            </a:r>
          </a:p>
        </p:txBody>
      </p:sp>
      <p:sp>
        <p:nvSpPr>
          <p:cNvPr id="26" name="TextBox 26"/>
          <p:cNvSpPr txBox="1"/>
          <p:nvPr/>
        </p:nvSpPr>
        <p:spPr>
          <a:xfrm>
            <a:off x="9710204" y="1641445"/>
            <a:ext cx="1049888"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05</a:t>
            </a:r>
          </a:p>
        </p:txBody>
      </p:sp>
      <p:grpSp>
        <p:nvGrpSpPr>
          <p:cNvPr id="27" name="Group 27"/>
          <p:cNvGrpSpPr/>
          <p:nvPr/>
        </p:nvGrpSpPr>
        <p:grpSpPr>
          <a:xfrm>
            <a:off x="454963" y="93878"/>
            <a:ext cx="10641129" cy="914400"/>
            <a:chOff x="454963" y="93878"/>
            <a:chExt cx="10641129" cy="914400"/>
          </a:xfrm>
        </p:grpSpPr>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哺乳期合理膳食指南</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916305" y="3823335"/>
            <a:ext cx="0" cy="864235"/>
          </a:xfrm>
          <a:prstGeom prst="line">
            <a:avLst/>
          </a:prstGeom>
          <a:ln w="2540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3" name="Connector 3"/>
          <p:cNvCxnSpPr/>
          <p:nvPr/>
        </p:nvCxnSpPr>
        <p:spPr>
          <a:xfrm flipH="1" flipV="1">
            <a:off x="3601085" y="2314575"/>
            <a:ext cx="0" cy="1369695"/>
          </a:xfrm>
          <a:prstGeom prst="line">
            <a:avLst/>
          </a:prstGeom>
          <a:ln w="2540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8928735" y="2314575"/>
            <a:ext cx="0" cy="1369695"/>
          </a:xfrm>
          <a:prstGeom prst="line">
            <a:avLst/>
          </a:prstGeom>
          <a:ln w="25400">
            <a:solidFill>
              <a:schemeClr val="accent4"/>
            </a:solidFill>
            <a:prstDash val="dash"/>
            <a:headEnd type="none"/>
            <a:tailEnd type="none"/>
          </a:ln>
        </p:spPr>
        <p:style>
          <a:lnRef idx="0">
            <a:schemeClr val="accent4"/>
          </a:lnRef>
          <a:fillRef idx="1">
            <a:schemeClr val="accent4"/>
          </a:fillRef>
          <a:effectRef idx="0">
            <a:schemeClr val="accent4"/>
          </a:effectRef>
          <a:fontRef idx="minor">
            <a:schemeClr val="lt1"/>
          </a:fontRef>
        </p:style>
      </p:cxnSp>
      <p:cxnSp>
        <p:nvCxnSpPr>
          <p:cNvPr id="5" name="Connector 5"/>
          <p:cNvCxnSpPr/>
          <p:nvPr/>
        </p:nvCxnSpPr>
        <p:spPr>
          <a:xfrm flipH="1">
            <a:off x="6288405" y="3823335"/>
            <a:ext cx="0" cy="864235"/>
          </a:xfrm>
          <a:prstGeom prst="line">
            <a:avLst/>
          </a:prstGeom>
          <a:ln w="25400">
            <a:solidFill>
              <a:schemeClr val="accent3"/>
            </a:solidFill>
            <a:prstDash val="dash"/>
            <a:headEnd type="none"/>
            <a:tailEnd type="none"/>
          </a:ln>
        </p:spPr>
        <p:style>
          <a:lnRef idx="0">
            <a:schemeClr val="accent3"/>
          </a:lnRef>
          <a:fillRef idx="1">
            <a:schemeClr val="accent3"/>
          </a:fillRef>
          <a:effectRef idx="0">
            <a:schemeClr val="accent3"/>
          </a:effectRef>
          <a:fontRef idx="minor">
            <a:schemeClr val="lt1"/>
          </a:fontRef>
        </p:style>
      </p:cxnSp>
      <p:sp>
        <p:nvSpPr>
          <p:cNvPr id="6" name="AutoShape 6"/>
          <p:cNvSpPr/>
          <p:nvPr/>
        </p:nvSpPr>
        <p:spPr>
          <a:xfrm>
            <a:off x="805180" y="4687570"/>
            <a:ext cx="222250" cy="222250"/>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17855" y="3538586"/>
            <a:ext cx="2908375" cy="577215"/>
          </a:xfrm>
          <a:custGeom>
            <a:rect l="l" t="t" r="r" b="b"/>
            <a:pathLst>
              <a:path w="2908375" h="577215">
                <a:moveTo>
                  <a:pt x="2620395" y="0"/>
                </a:moveTo>
                <a:lnTo>
                  <a:pt x="2908375" y="287973"/>
                </a:lnTo>
                <a:lnTo>
                  <a:pt x="2620395" y="575945"/>
                </a:lnTo>
                <a:lnTo>
                  <a:pt x="2620078" y="575628"/>
                </a:lnTo>
                <a:lnTo>
                  <a:pt x="2620078" y="577215"/>
                </a:lnTo>
                <a:lnTo>
                  <a:pt x="298458" y="577215"/>
                </a:lnTo>
                <a:lnTo>
                  <a:pt x="298458" y="576580"/>
                </a:lnTo>
                <a:lnTo>
                  <a:pt x="0" y="576580"/>
                </a:lnTo>
                <a:lnTo>
                  <a:pt x="288050" y="288608"/>
                </a:lnTo>
                <a:lnTo>
                  <a:pt x="0" y="635"/>
                </a:lnTo>
                <a:lnTo>
                  <a:pt x="344814" y="635"/>
                </a:lnTo>
                <a:lnTo>
                  <a:pt x="344814" y="1270"/>
                </a:lnTo>
                <a:lnTo>
                  <a:pt x="2619125" y="127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67114" y="3597006"/>
            <a:ext cx="1762170"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01</a:t>
            </a:r>
            <a:endParaRPr lang="en-US" sz="1100"/>
          </a:p>
        </p:txBody>
      </p:sp>
      <p:sp>
        <p:nvSpPr>
          <p:cNvPr id="9" name="Freeform 9"/>
          <p:cNvSpPr/>
          <p:nvPr/>
        </p:nvSpPr>
        <p:spPr>
          <a:xfrm>
            <a:off x="3302709" y="3538586"/>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2" y="288608"/>
                </a:lnTo>
                <a:lnTo>
                  <a:pt x="0" y="635"/>
                </a:lnTo>
                <a:lnTo>
                  <a:pt x="344805" y="635"/>
                </a:lnTo>
                <a:lnTo>
                  <a:pt x="344805" y="1270"/>
                </a:lnTo>
                <a:lnTo>
                  <a:pt x="2619058" y="127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651960" y="3596371"/>
            <a:ext cx="1762125"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02</a:t>
            </a:r>
            <a:endParaRPr lang="en-US" sz="1100"/>
          </a:p>
        </p:txBody>
      </p:sp>
      <p:sp>
        <p:nvSpPr>
          <p:cNvPr id="11" name="Freeform 11"/>
          <p:cNvSpPr/>
          <p:nvPr/>
        </p:nvSpPr>
        <p:spPr>
          <a:xfrm>
            <a:off x="5987489" y="3538586"/>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2" y="288608"/>
                </a:lnTo>
                <a:lnTo>
                  <a:pt x="0" y="635"/>
                </a:lnTo>
                <a:lnTo>
                  <a:pt x="344805" y="635"/>
                </a:lnTo>
                <a:lnTo>
                  <a:pt x="344805" y="1270"/>
                </a:lnTo>
                <a:lnTo>
                  <a:pt x="2619058" y="127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336740" y="3596371"/>
            <a:ext cx="1762125"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03</a:t>
            </a:r>
            <a:endParaRPr lang="en-US" sz="1100"/>
          </a:p>
        </p:txBody>
      </p:sp>
      <p:sp>
        <p:nvSpPr>
          <p:cNvPr id="13" name="Freeform 13"/>
          <p:cNvSpPr/>
          <p:nvPr/>
        </p:nvSpPr>
        <p:spPr>
          <a:xfrm>
            <a:off x="8672269" y="3537951"/>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3" y="288608"/>
                </a:lnTo>
                <a:lnTo>
                  <a:pt x="0" y="635"/>
                </a:lnTo>
                <a:lnTo>
                  <a:pt x="344805" y="635"/>
                </a:lnTo>
                <a:lnTo>
                  <a:pt x="344805" y="1270"/>
                </a:lnTo>
                <a:lnTo>
                  <a:pt x="2619058" y="1270"/>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21520" y="3595736"/>
            <a:ext cx="1762125"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04</a:t>
            </a:r>
            <a:endParaRPr lang="en-US" sz="1100"/>
          </a:p>
        </p:txBody>
      </p:sp>
      <p:sp>
        <p:nvSpPr>
          <p:cNvPr id="15" name="AutoShape 15"/>
          <p:cNvSpPr/>
          <p:nvPr/>
        </p:nvSpPr>
        <p:spPr>
          <a:xfrm rot="10800000">
            <a:off x="3489960" y="2092325"/>
            <a:ext cx="222250" cy="222250"/>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rot="10800000">
            <a:off x="8817610" y="2092325"/>
            <a:ext cx="222250" cy="222250"/>
          </a:xfrm>
          <a:prstGeom prst="diamond">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177280" y="4687570"/>
            <a:ext cx="222250" cy="222250"/>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1098102" y="4213433"/>
            <a:ext cx="184785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钙</a:t>
            </a:r>
          </a:p>
        </p:txBody>
      </p:sp>
      <p:sp>
        <p:nvSpPr>
          <p:cNvPr id="19" name="TextBox 19"/>
          <p:cNvSpPr txBox="1"/>
          <p:nvPr/>
        </p:nvSpPr>
        <p:spPr>
          <a:xfrm>
            <a:off x="3808730" y="1625600"/>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铁</a:t>
            </a:r>
          </a:p>
        </p:txBody>
      </p:sp>
      <p:sp>
        <p:nvSpPr>
          <p:cNvPr id="20" name="TextBox 20"/>
          <p:cNvSpPr txBox="1"/>
          <p:nvPr/>
        </p:nvSpPr>
        <p:spPr>
          <a:xfrm>
            <a:off x="6398651" y="4213433"/>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锌</a:t>
            </a:r>
          </a:p>
        </p:txBody>
      </p:sp>
      <p:sp>
        <p:nvSpPr>
          <p:cNvPr id="21" name="TextBox 21"/>
          <p:cNvSpPr txBox="1"/>
          <p:nvPr/>
        </p:nvSpPr>
        <p:spPr>
          <a:xfrm>
            <a:off x="9083432" y="1625600"/>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5">
                    <a:alpha val="100000"/>
                  </a:schemeClr>
                </a:solidFill>
                <a:latin typeface="Microsoft Yahei"/>
                <a:ea typeface="Microsoft Yahei"/>
                <a:cs typeface="Microsoft Yahei"/>
              </a:rPr>
              <a:t>维生素D</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关键营养素摄入调整建议</a:t>
              </a:r>
            </a:p>
          </p:txBody>
        </p:sp>
      </p:grpSp>
      <p:sp>
        <p:nvSpPr>
          <p:cNvPr id="44" name="TextBox 44"/>
          <p:cNvSpPr txBox="1"/>
          <p:nvPr/>
        </p:nvSpPr>
        <p:spPr>
          <a:xfrm>
            <a:off x="1092835" y="4551961"/>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建议乳母每日摄入钙1200mg，以保证乳汁中钙的含量和自身骨骼健康。富含钙的食物有牛奶、酸奶、豆腐等。</a:t>
            </a:r>
          </a:p>
        </p:txBody>
      </p:sp>
      <p:sp>
        <p:nvSpPr>
          <p:cNvPr id="45" name="TextBox 45"/>
          <p:cNvSpPr txBox="1"/>
          <p:nvPr/>
        </p:nvSpPr>
        <p:spPr>
          <a:xfrm>
            <a:off x="3808730" y="1992540"/>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哺乳期铁的需求量增加，建议每日摄入铁25mg。红肉、动物肝脏、绿叶蔬菜是铁的良好来源。</a:t>
            </a:r>
          </a:p>
        </p:txBody>
      </p:sp>
      <p:sp>
        <p:nvSpPr>
          <p:cNvPr id="46" name="TextBox 46"/>
          <p:cNvSpPr txBox="1"/>
          <p:nvPr/>
        </p:nvSpPr>
        <p:spPr>
          <a:xfrm>
            <a:off x="9138115" y="1992540"/>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维生素D有助于钙的吸收和利用，建议乳母每日摄入维生素D15μg。适当的日光照射和富含维生素D的食物如鱼肝油、蛋黄等可以满足需求。</a:t>
            </a:r>
          </a:p>
        </p:txBody>
      </p:sp>
      <p:sp>
        <p:nvSpPr>
          <p:cNvPr id="47" name="TextBox 47"/>
          <p:cNvSpPr txBox="1"/>
          <p:nvPr/>
        </p:nvSpPr>
        <p:spPr>
          <a:xfrm>
            <a:off x="6430720" y="4551961"/>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锌对婴儿的生长发育至关重要，乳母每日需摄入锌22mg。富含锌的食物包括红肉、禽类、豆类等。</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https://d.book118.com/307004001006006043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102</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2024-09-16T15:39:23.243</cp:lastPrinted>
  <dcterms:created xsi:type="dcterms:W3CDTF">2024-09-16T07:39:23Z</dcterms:created>
  <dcterms:modified xsi:type="dcterms:W3CDTF">2024-09-16T07:39:25Z</dcterms:modified>
</cp:coreProperties>
</file>