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DED8363-2780-4276-9C82-73F01073007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82C7B6-F915-4520-A2B9-F00B0E0FA0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B3CC41C-49F3-4899-9FF7-E2BF52D8DD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DA9038D-0E42-41CF-8792-4E1C661E84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D57F307-609B-4422-A271-B0945237C80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BE558F0-A16F-4F6C-B4EF-50478956BC2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126D678-02DE-439E-A4C0-4529D1C6587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CC03699-6FEF-4A25-A149-A7B5DC3199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9D70FDE-9DCB-4E9B-8632-B01BB22E0D0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80BC4E-413C-4FAA-8CD5-A21C01CF82C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7F7BAA-C380-4CD6-8ECA-1DF550B518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 Id="rId6"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image" Target="../media/image24.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7004110106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膝关节置换护理查房PPT课件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膝关节置换术前准备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膝关节置换手术过程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膝关节置换术后护理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出院指导及随访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膝关节置换护理查房案例分享</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膝关节置换概述</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0720" r="1072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膝关节置换是一种通过手术方法将受损的膝关节表面替换为人工关节的过程。</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缓解膝关节疼痛，改善关节功能，提高患者生活质量。</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当关节软骨磨损严重，导致关节疼痛、僵硬和活动受限时，可以考虑膝关节置换。</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严重的膝关节骨关节炎</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类风湿性关节炎</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创伤后关节炎</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其他疾病</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当类风湿性关节炎导致关节畸形、僵硬和疼痛时，膝关节置换可以作为一种治疗手段。</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严重膝关节创伤或骨折后，如果关节面严重受损，可以考虑膝关节置换。</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某些少见的遗传性关节疾病或其他疾病也可能成为膝关节置换的适应症。</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膝关节置换的适应症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感染</a:t>
            </a:r>
            <a:endParaRPr lang="en-US" sz="1100"/>
          </a:p>
        </p:txBody>
      </p:sp>
      <p:sp>
        <p:nvSpPr>
          <p:cNvPr id="3" name="AutoShape 3"/>
          <p:cNvSpPr/>
          <p:nvPr/>
        </p:nvSpPr>
        <p:spPr>
          <a:xfrm>
            <a:off x="3575643"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严重骨质疏松</a:t>
            </a:r>
            <a:endParaRPr lang="en-US" sz="1100"/>
          </a:p>
        </p:txBody>
      </p:sp>
      <p:sp>
        <p:nvSpPr>
          <p:cNvPr id="4" name="AutoShape 4"/>
          <p:cNvSpPr/>
          <p:nvPr/>
        </p:nvSpPr>
        <p:spPr>
          <a:xfrm>
            <a:off x="6220535"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神经系统疾病</a:t>
            </a:r>
            <a:endParaRPr lang="en-US" sz="1100"/>
          </a:p>
        </p:txBody>
      </p:sp>
      <p:sp>
        <p:nvSpPr>
          <p:cNvPr id="5" name="AutoShape 5"/>
          <p:cNvSpPr/>
          <p:nvPr/>
        </p:nvSpPr>
        <p:spPr>
          <a:xfrm>
            <a:off x="8927174" y="4720386"/>
            <a:ext cx="2415272" cy="37040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其他疾病</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膝关节置换的禁忌症</a:t>
              </a:r>
            </a:p>
          </p:txBody>
        </p:sp>
      </p:grpSp>
      <p:pic>
        <p:nvPicPr>
          <p:cNvPr id="28" name="Picture 28"/>
          <p:cNvPicPr>
            <a:picLocks noChangeAspect="1"/>
          </p:cNvPicPr>
          <p:nvPr/>
        </p:nvPicPr>
        <p:blipFill>
          <a:blip r:embed="rId2"/>
          <a:srcRect l="16297" r="16297"/>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6744" b="16744"/>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l="16589" r="16589"/>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膝关节局部或全身感染是膝关节置换的绝对禁忌症。</a:t>
            </a:r>
            <a:endParaRPr lang="en-US" sz="1100"/>
          </a:p>
        </p:txBody>
      </p:sp>
      <p:sp>
        <p:nvSpPr>
          <p:cNvPr id="41" name="AutoShape 41"/>
          <p:cNvSpPr/>
          <p:nvPr/>
        </p:nvSpPr>
        <p:spPr>
          <a:xfrm>
            <a:off x="3595904"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骨质疏松严重时，人工关节难以固定，容易发生松动或下沉。</a:t>
            </a:r>
            <a:endParaRPr lang="en-US" sz="1100"/>
          </a:p>
        </p:txBody>
      </p:sp>
      <p:sp>
        <p:nvSpPr>
          <p:cNvPr id="42" name="AutoShape 42"/>
          <p:cNvSpPr/>
          <p:nvPr/>
        </p:nvSpPr>
        <p:spPr>
          <a:xfrm>
            <a:off x="6274100"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如帕金森病、肌肉萎缩等影响关节功能的神经系统疾病，可能不适合膝关节置换。</a:t>
            </a:r>
            <a:endParaRPr lang="en-US" sz="1100"/>
          </a:p>
        </p:txBody>
      </p:sp>
      <p:sp>
        <p:nvSpPr>
          <p:cNvPr id="43" name="AutoShape 43"/>
          <p:cNvSpPr/>
          <p:nvPr/>
        </p:nvSpPr>
        <p:spPr>
          <a:xfrm>
            <a:off x="8952297" y="5153111"/>
            <a:ext cx="2415273" cy="999925"/>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如严重心肺疾病、凝血功能障碍等其他严重疾病也可能成为膝关节置换的禁忌症。</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膝关节置换术前准备</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6752" b="16752"/>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5521" r="1552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年龄、性别、体重、生活习惯等。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患者基本情况评估</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膝关节疾病史、手术史、用药史等。</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疾病史评估</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心肺功能、肝肾功能、血糖等。</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身体状况评估</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焦虑、抑郁等心理状态，以及对手术的认知程度。</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心理状况评估</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患者评估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术前准备事项说明</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禁食、禁水、备皮、排尿等。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术后康复指导</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关节活动度训练、肌肉力量训练、日常活动指导等。</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膝关节置换手术介绍</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手术目的、过程、风险及预后等。</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术前宣教</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3174" r="3174"/>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术前准备事项</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血常规、凝血功能、肝肾功能等。</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备皮，保持皮肤清洁，预防术后感染。</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术前排空肠道，预防术后腹胀和便秘。</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根据医嘱，术前适当使用抗菌药物和抗凝药物等。</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完善相关检查</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皮肤准备</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肠道准备</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术前用药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膝关节置换手术过程</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评估患者情况，确定手术适应症，进行必要的术前检查和准备。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术前准备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麻醉</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手术操作</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3906" r="3906"/>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根据患者的具体情况选择合适的麻醉方式。</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消毒、切开、清理关节、植入人工膝关节假体、缝合伤口。</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手术流程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防止感染是手术成功的关键。</a:t>
            </a:r>
          </a:p>
        </p:txBody>
      </p:sp>
      <p:pic>
        <p:nvPicPr>
          <p:cNvPr id="5" name="Picture 5"/>
          <p:cNvPicPr>
            <a:picLocks noChangeAspect="1"/>
          </p:cNvPicPr>
          <p:nvPr/>
        </p:nvPicPr>
        <p:blipFill>
          <a:blip r:embed="rId2"/>
          <a:srcRect l="16675" r="1667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67" r="16667"/>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t="16542" b="16542"/>
          <a:stretch>
            <a:fillRect/>
          </a:stretch>
        </p:blipFill>
        <p:spPr>
          <a:xfrm>
            <a:off x="8816628" y="1536628"/>
            <a:ext cx="1898907" cy="1898908"/>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严格遵守无菌操作</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确保人工膝关节与周围组织的匹配和稳定。</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精确的假体放置</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控制术中出血，保持手术视野清晰。</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止血</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手术中注意事项</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https://d.book118.com/307004110106006030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2024-09-02T05:23:37.081</cp:lastPrinted>
  <dcterms:created xsi:type="dcterms:W3CDTF">2024-09-01T21:23:37Z</dcterms:created>
  <dcterms:modified xsi:type="dcterms:W3CDTF">2024-09-01T21:23:39Z</dcterms:modified>
</cp:coreProperties>
</file>