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50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9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4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image" Target="../media/image3.png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image" Target="../media/image4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image" Target="../media/image5.png" /><Relationship Id="rId9" Type="http://schemas.openxmlformats.org/officeDocument/2006/relationships/tags" Target="../tags/tag1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image" Target="../media/image6.png" /><Relationship Id="rId11" Type="http://schemas.openxmlformats.org/officeDocument/2006/relationships/tags" Target="../tags/tag29.xml" /><Relationship Id="rId12" Type="http://schemas.openxmlformats.org/officeDocument/2006/relationships/image" Target="../media/image7.png" /><Relationship Id="rId13" Type="http://schemas.openxmlformats.org/officeDocument/2006/relationships/tags" Target="../tags/tag30.xml" /><Relationship Id="rId14" Type="http://schemas.openxmlformats.org/officeDocument/2006/relationships/tags" Target="../tags/tag31.xml" /><Relationship Id="rId15" Type="http://schemas.openxmlformats.org/officeDocument/2006/relationships/tags" Target="../tags/tag32.xml" /><Relationship Id="rId16" Type="http://schemas.openxmlformats.org/officeDocument/2006/relationships/tags" Target="../tags/tag33.xml" /><Relationship Id="rId17" Type="http://schemas.openxmlformats.org/officeDocument/2006/relationships/tags" Target="../tags/tag34.xml" /><Relationship Id="rId18" Type="http://schemas.openxmlformats.org/officeDocument/2006/relationships/tags" Target="../tags/tag3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14" Type="http://schemas.openxmlformats.org/officeDocument/2006/relationships/tags" Target="../tags/tag46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7.xml" /><Relationship Id="rId4" Type="http://schemas.openxmlformats.org/officeDocument/2006/relationships/image" Target="../media/image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image" Target="../media/image9.png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image" Target="../media/image9.png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9.png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image" Target="../media/image2.png" /><Relationship Id="rId6" Type="http://schemas.openxmlformats.org/officeDocument/2006/relationships/tags" Target="../tags/tag96.xml" /><Relationship Id="rId7" Type="http://schemas.openxmlformats.org/officeDocument/2006/relationships/image" Target="../media/image3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A2FAE-1F85-4804-ABE5-F27447428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171348-04D4-49E1-ABEA-626A582B1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98C40-BE6E-4D4F-B296-1F1B5B74A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628B94-2955-433A-A354-051178132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7DA6DF-B65F-4A95-9464-9E92C325C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DD19DF-4F33-48E6-9574-8D8BDE6B0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775DB9-B0A9-4157-AD10-6F447C2A5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6053FF-53B6-4F8B-8745-9B63ACE51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460669-B731-4DEC-8B4A-B5063E99F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5E6E9-3BFC-4A53-B5B6-066E626CE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CF80CB-965B-4593-BA23-4BB8365C4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>
            <a:avLst/>
          </a:prstGeom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>
            <a:avLst/>
          </a:prstGeom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>
            <a:avLst/>
          </a:prstGeom>
          <a:noFill/>
        </p:spPr>
        <p:txBody>
          <a:bodyPr wrap="square" lIns="144000" tIns="72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lv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>
            <a:avLst/>
          </a:prstGeom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sz="4800" b="0" i="0" u="none" strike="noStrike" kern="1200" cap="none" spc="0" normalizeH="0" baseline="0" noProof="0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blurRad="279400" dist="203200" dir="8160000" algn="t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/>
              <a:ea typeface="汉仪粗圆简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09675" y="1985645"/>
            <a:ext cx="3362960" cy="3829050"/>
          </a:xfrm>
          <a:prstGeom prst="rect">
            <a:avLst/>
          </a:prstGeom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5000"/>
            </a:blip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solidFill>
                <a:srgbClr val="FE7962"/>
              </a:solidFill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>
            <a:avLst/>
          </a:prstGeom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10640" y="945515"/>
            <a:ext cx="4047490" cy="5276215"/>
          </a:xfrm>
          <a:prstGeom prst="rect">
            <a:avLst/>
          </a:prstGeom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300" normalizeH="0" baseline="0" noProof="1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>
            <a:avLst/>
          </a:prstGeom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contrast="12000"/>
          </a:blip>
          <a:stretch>
            <a:fillRect/>
          </a:stretch>
        </p:blipFill>
        <p:spPr>
          <a:xfrm flipH="1">
            <a:off x="0" y="0"/>
            <a:ext cx="796290" cy="950595"/>
          </a:xfrm>
          <a:prstGeom prst="rect">
            <a:avLst/>
          </a:prstGeom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3000"/>
            <a:lum contrast="18000"/>
          </a:blip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5000"/>
          </a:blip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156970"/>
            <a:ext cx="4286885" cy="4338955"/>
          </a:xfrm>
          <a:prstGeom prst="rect">
            <a:avLst/>
          </a:prstGeom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>
            <a:avLst/>
          </a:prstGeom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 algn="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0" tIns="0" rIns="0" bIns="0" rtlCol="0" anchor="ctr" anchorCtr="1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3.xml" /><Relationship Id="rId13" Type="http://schemas.openxmlformats.org/officeDocument/2006/relationships/image" Target="../media/image9.png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tags" Target="../tags/tag107.xml" /><Relationship Id="rId18" Type="http://schemas.openxmlformats.org/officeDocument/2006/relationships/tags" Target="../tags/tag108.xml" /><Relationship Id="rId19" Type="http://schemas.openxmlformats.org/officeDocument/2006/relationships/tags" Target="../tags/tag1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0.xml" /><Relationship Id="rId21" Type="http://schemas.openxmlformats.org/officeDocument/2006/relationships/tags" Target="../tags/tag111.xml" /><Relationship Id="rId22" Type="http://schemas.openxmlformats.org/officeDocument/2006/relationships/tags" Target="../tags/tag1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alphaModFix amt="10000"/>
            <a:lum contrast="18000"/>
          </a:blip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00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>
              <a:spcBef>
                <a:spcPts val="1200"/>
              </a:spcBef>
              <a:spcAft>
                <a:spcPct val="0"/>
              </a:spcAft>
              <a:buClr>
                <a:schemeClr val="accent6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497" r:id="rId2"/>
    <p:sldLayoutId id="2147485498" r:id="rId3"/>
    <p:sldLayoutId id="2147485499" r:id="rId4"/>
    <p:sldLayoutId id="2147485500" r:id="rId5"/>
    <p:sldLayoutId id="2147485501" r:id="rId6"/>
    <p:sldLayoutId id="2147485502" r:id="rId7"/>
    <p:sldLayoutId id="2147485503" r:id="rId8"/>
    <p:sldLayoutId id="2147485504" r:id="rId9"/>
    <p:sldLayoutId id="2147485505" r:id="rId10"/>
    <p:sldLayoutId id="214748550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2.xml" /><Relationship Id="rId20" Type="http://schemas.openxmlformats.org/officeDocument/2006/relationships/tags" Target="../tags/tag160.xml" /><Relationship Id="rId21" Type="http://schemas.openxmlformats.org/officeDocument/2006/relationships/tags" Target="../tags/tag161.xml" /><Relationship Id="rId22" Type="http://schemas.openxmlformats.org/officeDocument/2006/relationships/tags" Target="../tags/tag162.xml" /><Relationship Id="rId23" Type="http://schemas.openxmlformats.org/officeDocument/2006/relationships/tags" Target="../tags/tag163.xml" /><Relationship Id="rId24" Type="http://schemas.openxmlformats.org/officeDocument/2006/relationships/tags" Target="../tags/tag164.xml" /><Relationship Id="rId25" Type="http://schemas.openxmlformats.org/officeDocument/2006/relationships/tags" Target="../tags/tag165.xml" /><Relationship Id="rId26" Type="http://schemas.openxmlformats.org/officeDocument/2006/relationships/tags" Target="../tags/tag166.xml" /><Relationship Id="rId27" Type="http://schemas.openxmlformats.org/officeDocument/2006/relationships/tags" Target="../tags/tag167.xml" /><Relationship Id="rId28" Type="http://schemas.openxmlformats.org/officeDocument/2006/relationships/tags" Target="../tags/tag168.xml" /><Relationship Id="rId29" Type="http://schemas.openxmlformats.org/officeDocument/2006/relationships/tags" Target="../tags/tag169.xml" /><Relationship Id="rId3" Type="http://schemas.openxmlformats.org/officeDocument/2006/relationships/tags" Target="../tags/tag143.xml" /><Relationship Id="rId30" Type="http://schemas.openxmlformats.org/officeDocument/2006/relationships/tags" Target="../tags/tag170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tags" Target="../tags/tag179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14" Type="http://schemas.openxmlformats.org/officeDocument/2006/relationships/tags" Target="../tags/tag232.xml" /><Relationship Id="rId15" Type="http://schemas.openxmlformats.org/officeDocument/2006/relationships/tags" Target="../tags/tag233.xml" /><Relationship Id="rId16" Type="http://schemas.openxmlformats.org/officeDocument/2006/relationships/tags" Target="../tags/tag234.xml" /><Relationship Id="rId17" Type="http://schemas.openxmlformats.org/officeDocument/2006/relationships/tags" Target="../tags/tag235.xml" /><Relationship Id="rId18" Type="http://schemas.openxmlformats.org/officeDocument/2006/relationships/tags" Target="../tags/tag236.xml" /><Relationship Id="rId19" Type="http://schemas.openxmlformats.org/officeDocument/2006/relationships/tags" Target="../tags/tag237.xml" /><Relationship Id="rId2" Type="http://schemas.openxmlformats.org/officeDocument/2006/relationships/tags" Target="../tags/tag220.xml" /><Relationship Id="rId20" Type="http://schemas.openxmlformats.org/officeDocument/2006/relationships/tags" Target="../tags/tag238.xml" /><Relationship Id="rId21" Type="http://schemas.openxmlformats.org/officeDocument/2006/relationships/tags" Target="../tags/tag239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15" Type="http://schemas.openxmlformats.org/officeDocument/2006/relationships/tags" Target="../tags/tag253.xml" /><Relationship Id="rId16" Type="http://schemas.openxmlformats.org/officeDocument/2006/relationships/tags" Target="../tags/tag254.xml" /><Relationship Id="rId17" Type="http://schemas.openxmlformats.org/officeDocument/2006/relationships/tags" Target="../tags/tag255.xml" /><Relationship Id="rId18" Type="http://schemas.openxmlformats.org/officeDocument/2006/relationships/tags" Target="../tags/tag256.xml" /><Relationship Id="rId19" Type="http://schemas.openxmlformats.org/officeDocument/2006/relationships/tags" Target="../tags/tag257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87.xml" /><Relationship Id="rId11" Type="http://schemas.openxmlformats.org/officeDocument/2006/relationships/tags" Target="../tags/tag288.xml" /><Relationship Id="rId12" Type="http://schemas.openxmlformats.org/officeDocument/2006/relationships/tags" Target="../tags/tag289.xml" /><Relationship Id="rId13" Type="http://schemas.openxmlformats.org/officeDocument/2006/relationships/tags" Target="../tags/tag290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tags" Target="../tags/tag28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91.xml" /><Relationship Id="rId3" Type="http://schemas.openxmlformats.org/officeDocument/2006/relationships/tags" Target="../tags/tag292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tags" Target="../tags/tag295.xml" /><Relationship Id="rId7" Type="http://schemas.openxmlformats.org/officeDocument/2006/relationships/tags" Target="../tags/tag296.xml" /><Relationship Id="rId8" Type="http://schemas.openxmlformats.org/officeDocument/2006/relationships/tags" Target="../tags/tag297.xml" /><Relationship Id="rId9" Type="http://schemas.openxmlformats.org/officeDocument/2006/relationships/tags" Target="../tags/tag29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1504512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豆泥丸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变频器改造方案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序号"/>
          <p:cNvSpPr txBox="1"/>
          <p:nvPr>
            <p:custDataLst>
              <p:tags r:id="rId3"/>
            </p:custDataLst>
          </p:nvPr>
        </p:nvSpPr>
        <p:spPr>
          <a:xfrm>
            <a:off x="511111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4"/>
            </p:custDataLst>
          </p:nvPr>
        </p:nvSpPr>
        <p:spPr>
          <a:xfrm>
            <a:off x="511111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变频器改造的必要性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5"/>
            </p:custDataLst>
          </p:nvPr>
        </p:nvSpPr>
        <p:spPr>
          <a:xfrm>
            <a:off x="8554085" y="177609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6"/>
            </p:custDataLst>
          </p:nvPr>
        </p:nvSpPr>
        <p:spPr>
          <a:xfrm>
            <a:off x="8554085" y="219456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变频器改造方案的设计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11111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8"/>
            </p:custDataLst>
          </p:nvPr>
        </p:nvSpPr>
        <p:spPr>
          <a:xfrm>
            <a:off x="511111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变频器改造的实施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9"/>
            </p:custDataLst>
          </p:nvPr>
        </p:nvSpPr>
        <p:spPr>
          <a:xfrm>
            <a:off x="8554085" y="322516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10"/>
            </p:custDataLst>
          </p:nvPr>
        </p:nvSpPr>
        <p:spPr>
          <a:xfrm>
            <a:off x="8554085" y="364363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变频器改造的效益评估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1"/>
            </p:custDataLst>
          </p:nvPr>
        </p:nvSpPr>
        <p:spPr>
          <a:xfrm>
            <a:off x="514032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2"/>
            </p:custDataLst>
          </p:nvPr>
        </p:nvSpPr>
        <p:spPr>
          <a:xfrm>
            <a:off x="514032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变频器改造的风险及应对措施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8583295" y="4752975"/>
            <a:ext cx="280543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4"/>
            </p:custDataLst>
          </p:nvPr>
        </p:nvSpPr>
        <p:spPr>
          <a:xfrm>
            <a:off x="8583295" y="5171440"/>
            <a:ext cx="3052445" cy="94551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变频器改造的后续维护与保养</a:t>
            </a:r>
            <a:endParaRPr lang="zh-CN" altLang="en-US" sz="28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变频器改造的必要性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提高生产效率</a:t>
            </a:r>
            <a:endParaRPr lang="zh-CN" altLang="en-US"/>
          </a:p>
        </p:txBody>
      </p:sp>
      <p:sp>
        <p:nvSpPr>
          <p:cNvPr id="1048976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变频器改造可以降低设备故障率，减少停机时间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变频器改造可以提高生产效率，减少能源消耗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变频器改造可以提高产品质量，减少废品率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变频器改造可以提高生产灵活性，适应市场需求变化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降低能耗</a:t>
            </a:r>
            <a:endParaRPr lang="zh-CN" altLang="en-US"/>
          </a:p>
        </p:txBody>
      </p:sp>
      <p:sp>
        <p:nvSpPr>
          <p:cNvPr id="1049038" name="椭圆 262"/>
          <p:cNvSpPr/>
          <p:nvPr>
            <p:custDataLst>
              <p:tags r:id="rId2"/>
            </p:custDataLst>
          </p:nvPr>
        </p:nvSpPr>
        <p:spPr>
          <a:xfrm>
            <a:off x="2460516" y="419466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3"/>
          <p:cNvSpPr/>
          <p:nvPr>
            <p:custDataLst>
              <p:tags r:id="rId3"/>
            </p:custDataLst>
          </p:nvPr>
        </p:nvSpPr>
        <p:spPr>
          <a:xfrm>
            <a:off x="3312747" y="427504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4"/>
          <p:cNvSpPr/>
          <p:nvPr>
            <p:custDataLst>
              <p:tags r:id="rId4"/>
            </p:custDataLst>
          </p:nvPr>
        </p:nvSpPr>
        <p:spPr>
          <a:xfrm>
            <a:off x="4110733" y="451163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5"/>
          <p:cNvSpPr/>
          <p:nvPr>
            <p:custDataLst>
              <p:tags r:id="rId5"/>
            </p:custDataLst>
          </p:nvPr>
        </p:nvSpPr>
        <p:spPr>
          <a:xfrm>
            <a:off x="4785197" y="471161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6"/>
          <p:cNvSpPr/>
          <p:nvPr>
            <p:custDataLst>
              <p:tags r:id="rId6"/>
            </p:custDataLst>
          </p:nvPr>
        </p:nvSpPr>
        <p:spPr>
          <a:xfrm>
            <a:off x="5476654" y="491618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16042" y="484167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68"/>
          <p:cNvSpPr/>
          <p:nvPr>
            <p:custDataLst>
              <p:tags r:id="rId8"/>
            </p:custDataLst>
          </p:nvPr>
        </p:nvSpPr>
        <p:spPr>
          <a:xfrm flipV="1">
            <a:off x="2824544" y="465541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9"/>
          <p:cNvSpPr/>
          <p:nvPr>
            <p:custDataLst>
              <p:tags r:id="rId9"/>
            </p:custDataLst>
          </p:nvPr>
        </p:nvSpPr>
        <p:spPr>
          <a:xfrm flipV="1">
            <a:off x="2866372" y="469789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0"/>
          <p:cNvSpPr/>
          <p:nvPr>
            <p:custDataLst>
              <p:tags r:id="rId10"/>
            </p:custDataLst>
          </p:nvPr>
        </p:nvSpPr>
        <p:spPr>
          <a:xfrm flipV="1">
            <a:off x="7833359" y="3841089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86297" y="395611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2"/>
          <p:cNvSpPr/>
          <p:nvPr>
            <p:custDataLst>
              <p:tags r:id="rId12"/>
            </p:custDataLst>
          </p:nvPr>
        </p:nvSpPr>
        <p:spPr>
          <a:xfrm flipV="1">
            <a:off x="4056488" y="371560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49286" y="413518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77194" y="382279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5"/>
          <p:cNvSpPr/>
          <p:nvPr>
            <p:custDataLst>
              <p:tags r:id="rId15"/>
            </p:custDataLst>
          </p:nvPr>
        </p:nvSpPr>
        <p:spPr>
          <a:xfrm flipV="1">
            <a:off x="7085697" y="363652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6"/>
          <p:cNvSpPr/>
          <p:nvPr>
            <p:custDataLst>
              <p:tags r:id="rId16"/>
            </p:custDataLst>
          </p:nvPr>
        </p:nvSpPr>
        <p:spPr>
          <a:xfrm flipV="1">
            <a:off x="7127524" y="367900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7"/>
          <p:cNvSpPr/>
          <p:nvPr>
            <p:custDataLst>
              <p:tags r:id="rId17"/>
            </p:custDataLst>
          </p:nvPr>
        </p:nvSpPr>
        <p:spPr>
          <a:xfrm flipV="1">
            <a:off x="3804871" y="449725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57809" y="461228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9"/>
          <p:cNvSpPr/>
          <p:nvPr>
            <p:custDataLst>
              <p:tags r:id="rId19"/>
            </p:custDataLst>
          </p:nvPr>
        </p:nvSpPr>
        <p:spPr>
          <a:xfrm flipV="1">
            <a:off x="8575793" y="473318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06503" y="5025977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81"/>
          <p:cNvSpPr/>
          <p:nvPr>
            <p:custDataLst>
              <p:tags r:id="rId21"/>
            </p:custDataLst>
          </p:nvPr>
        </p:nvSpPr>
        <p:spPr>
          <a:xfrm flipV="1">
            <a:off x="4995641" y="504493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6414" y="542399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图形 15"/>
          <p:cNvSpPr/>
          <p:nvPr>
            <p:custDataLst>
              <p:tags r:id="rId23"/>
            </p:custDataLst>
          </p:nvPr>
        </p:nvSpPr>
        <p:spPr>
          <a:xfrm>
            <a:off x="5062957" y="511486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68" name="图形 19"/>
          <p:cNvSpPr/>
          <p:nvPr>
            <p:custDataLst>
              <p:tags r:id="rId24"/>
            </p:custDataLst>
          </p:nvPr>
        </p:nvSpPr>
        <p:spPr>
          <a:xfrm>
            <a:off x="8643763" y="480703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0" name="图形 27"/>
          <p:cNvSpPr/>
          <p:nvPr>
            <p:custDataLst>
              <p:tags r:id="rId25"/>
            </p:custDataLst>
          </p:nvPr>
        </p:nvSpPr>
        <p:spPr>
          <a:xfrm>
            <a:off x="4159749" y="383978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2" name="任意多边形: 形状 286"/>
          <p:cNvSpPr/>
          <p:nvPr>
            <p:custDataLst>
              <p:tags r:id="rId26"/>
            </p:custDataLst>
          </p:nvPr>
        </p:nvSpPr>
        <p:spPr>
          <a:xfrm>
            <a:off x="5467505" y="378880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正文"/>
          <p:cNvSpPr txBox="1"/>
          <p:nvPr>
            <p:custDataLst>
              <p:tags r:id="rId27"/>
            </p:custDataLst>
          </p:nvPr>
        </p:nvSpPr>
        <p:spPr>
          <a:xfrm>
            <a:off x="654755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变频器改造可以降低能耗，提高能源利用率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8"/>
            </p:custDataLst>
          </p:nvPr>
        </p:nvSpPr>
        <p:spPr>
          <a:xfrm>
            <a:off x="9465930" y="386135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变频器改造可以减少环境污染，符合环保要求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9"/>
            </p:custDataLst>
          </p:nvPr>
        </p:nvSpPr>
        <p:spPr>
          <a:xfrm>
            <a:off x="7109878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变频器改造可以提高生产效率，降低生产成本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30"/>
            </p:custDataLst>
          </p:nvPr>
        </p:nvSpPr>
        <p:spPr>
          <a:xfrm>
            <a:off x="3010806" y="173796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变频器改造可以减少设备磨损，延长设备使用寿命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提升产品质量</a:t>
            </a:r>
            <a:endParaRPr lang="zh-CN" altLang="en-US"/>
          </a:p>
        </p:txBody>
      </p:sp>
      <p:sp>
        <p:nvSpPr>
          <p:cNvPr id="1049128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降低能耗：变频器改造可以降低能耗，减少生产成本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提高生产效率：变频器改造可以提高生产效率，减少生产时间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提高产品质量：变频器改造可以提高产品质量，减少产品缺陷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提高生产安全性：变频器改造可以提高生产安全性，减少生产事故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应对市场变化</a:t>
            </a:r>
            <a:endParaRPr lang="zh-CN" altLang="en-US"/>
          </a:p>
        </p:txBody>
      </p:sp>
      <p:sp>
        <p:nvSpPr>
          <p:cNvPr id="10491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>
            <a:off x="6485727" y="250211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5"/>
            </p:custDataLst>
          </p:nvPr>
        </p:nvSpPr>
        <p:spPr>
          <a:xfrm flipV="1">
            <a:off x="6358201" y="186255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8"/>
            </p:custDataLst>
          </p:nvPr>
        </p:nvSpPr>
        <p:spPr>
          <a:xfrm>
            <a:off x="782922" y="250211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9"/>
            </p:custDataLst>
          </p:nvPr>
        </p:nvSpPr>
        <p:spPr>
          <a:xfrm flipV="1">
            <a:off x="654755" y="186255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82922" y="321151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市场需求变化：随着市场需求的变化，需要调整生产工艺和设备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85727" y="321151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节能环保：为了满足环保要求，需要改造设备以降低能耗和排放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4"/>
            </p:custDataLst>
          </p:nvPr>
        </p:nvSpPr>
        <p:spPr>
          <a:xfrm>
            <a:off x="3707701" y="251428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5"/>
            </p:custDataLst>
          </p:nvPr>
        </p:nvSpPr>
        <p:spPr>
          <a:xfrm flipV="1">
            <a:off x="3580174" y="187601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8"/>
            </p:custDataLst>
          </p:nvPr>
        </p:nvSpPr>
        <p:spPr>
          <a:xfrm>
            <a:off x="9263113" y="253927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9"/>
            </p:custDataLst>
          </p:nvPr>
        </p:nvSpPr>
        <p:spPr>
          <a:xfrm flipV="1">
            <a:off x="9136228" y="190100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63754" y="324868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提高竞争力：为了在市场竞争中保持优势，需要改造设备以提高生产效率和产品质量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7701" y="322369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技术更新：新技术的出现，需要更新设备以提高生产效率和质量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2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变频器改造方案的设计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确定改造目标</a:t>
            </a:r>
            <a:endParaRPr lang="zh-CN" altLang="en-US"/>
          </a:p>
        </p:txBody>
      </p:sp>
      <p:sp>
        <p:nvSpPr>
          <p:cNvPr id="1049340" name="矩形 3"/>
          <p:cNvSpPr/>
          <p:nvPr>
            <p:custDataLst>
              <p:tags r:id="rId2"/>
            </p:custDataLst>
          </p:nvPr>
        </p:nvSpPr>
        <p:spPr>
          <a:xfrm>
            <a:off x="1019069" y="184758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13"/>
          <p:cNvSpPr/>
          <p:nvPr>
            <p:custDataLst>
              <p:tags r:id="rId3"/>
            </p:custDataLst>
          </p:nvPr>
        </p:nvSpPr>
        <p:spPr>
          <a:xfrm>
            <a:off x="654755" y="184758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文本框 4"/>
          <p:cNvSpPr txBox="1"/>
          <p:nvPr>
            <p:custDataLst>
              <p:tags r:id="rId4"/>
            </p:custDataLst>
          </p:nvPr>
        </p:nvSpPr>
        <p:spPr>
          <a:xfrm>
            <a:off x="1206999" y="195469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提高设备运行效率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39"/>
          <p:cNvSpPr/>
          <p:nvPr>
            <p:custDataLst>
              <p:tags r:id="rId5"/>
            </p:custDataLst>
          </p:nvPr>
        </p:nvSpPr>
        <p:spPr>
          <a:xfrm>
            <a:off x="1019069" y="332151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5"/>
          <p:cNvSpPr/>
          <p:nvPr>
            <p:custDataLst>
              <p:tags r:id="rId6"/>
            </p:custDataLst>
          </p:nvPr>
        </p:nvSpPr>
        <p:spPr>
          <a:xfrm>
            <a:off x="654755" y="332151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文本框 41"/>
          <p:cNvSpPr txBox="1"/>
          <p:nvPr>
            <p:custDataLst>
              <p:tags r:id="rId7"/>
            </p:custDataLst>
          </p:nvPr>
        </p:nvSpPr>
        <p:spPr>
          <a:xfrm>
            <a:off x="1206999" y="342863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降低能耗和成本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12"/>
          <p:cNvSpPr/>
          <p:nvPr>
            <p:custDataLst>
              <p:tags r:id="rId8"/>
            </p:custDataLst>
          </p:nvPr>
        </p:nvSpPr>
        <p:spPr>
          <a:xfrm>
            <a:off x="1019069" y="479545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17"/>
          <p:cNvSpPr/>
          <p:nvPr>
            <p:custDataLst>
              <p:tags r:id="rId9"/>
            </p:custDataLst>
          </p:nvPr>
        </p:nvSpPr>
        <p:spPr>
          <a:xfrm>
            <a:off x="654755" y="479545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文本框 19"/>
          <p:cNvSpPr txBox="1"/>
          <p:nvPr>
            <p:custDataLst>
              <p:tags r:id="rId10"/>
            </p:custDataLst>
          </p:nvPr>
        </p:nvSpPr>
        <p:spPr>
          <a:xfrm>
            <a:off x="1206999" y="490256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提高设备稳定性和可靠性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9"/>
          <p:cNvSpPr/>
          <p:nvPr>
            <p:custDataLst>
              <p:tags r:id="rId11"/>
            </p:custDataLst>
          </p:nvPr>
        </p:nvSpPr>
        <p:spPr>
          <a:xfrm>
            <a:off x="6705710" y="184758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26"/>
          <p:cNvSpPr/>
          <p:nvPr>
            <p:custDataLst>
              <p:tags r:id="rId12"/>
            </p:custDataLst>
          </p:nvPr>
        </p:nvSpPr>
        <p:spPr>
          <a:xfrm>
            <a:off x="6341396" y="184758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文本框 27"/>
          <p:cNvSpPr txBox="1"/>
          <p:nvPr>
            <p:custDataLst>
              <p:tags r:id="rId13"/>
            </p:custDataLst>
          </p:nvPr>
        </p:nvSpPr>
        <p:spPr>
          <a:xfrm>
            <a:off x="6893640" y="195469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满足生产工艺要求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64"/>
          <p:cNvSpPr/>
          <p:nvPr>
            <p:custDataLst>
              <p:tags r:id="rId14"/>
            </p:custDataLst>
          </p:nvPr>
        </p:nvSpPr>
        <p:spPr>
          <a:xfrm>
            <a:off x="6705710" y="332151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65"/>
          <p:cNvSpPr/>
          <p:nvPr>
            <p:custDataLst>
              <p:tags r:id="rId15"/>
            </p:custDataLst>
          </p:nvPr>
        </p:nvSpPr>
        <p:spPr>
          <a:xfrm>
            <a:off x="6341396" y="332151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文本框 66"/>
          <p:cNvSpPr txBox="1"/>
          <p:nvPr>
            <p:custDataLst>
              <p:tags r:id="rId16"/>
            </p:custDataLst>
          </p:nvPr>
        </p:nvSpPr>
        <p:spPr>
          <a:xfrm>
            <a:off x="6893640" y="342863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符合环保和安全标准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67"/>
          <p:cNvSpPr/>
          <p:nvPr>
            <p:custDataLst>
              <p:tags r:id="rId17"/>
            </p:custDataLst>
          </p:nvPr>
        </p:nvSpPr>
        <p:spPr>
          <a:xfrm>
            <a:off x="6705710" y="4795450"/>
            <a:ext cx="4918093" cy="1241586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矩形 68"/>
          <p:cNvSpPr/>
          <p:nvPr>
            <p:custDataLst>
              <p:tags r:id="rId18"/>
            </p:custDataLst>
          </p:nvPr>
        </p:nvSpPr>
        <p:spPr>
          <a:xfrm>
            <a:off x="6341396" y="4795450"/>
            <a:ext cx="177667" cy="1241586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文本框 69"/>
          <p:cNvSpPr txBox="1"/>
          <p:nvPr>
            <p:custDataLst>
              <p:tags r:id="rId19"/>
            </p:custDataLst>
          </p:nvPr>
        </p:nvSpPr>
        <p:spPr>
          <a:xfrm>
            <a:off x="6893640" y="490256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提高设备自动化程度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/>
        <p:cNvGrpSpPr/>
        <p:nvPr/>
      </p:nvGrpSpPr>
      <p:grpSpPr>
        <a:xfrm>
          <a:off x="0" y="0"/>
          <a:ext cx="0" cy="0"/>
        </a:xfrm>
      </p:grpSpPr>
      <p:sp>
        <p:nvSpPr>
          <p:cNvPr id="10494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选择合适的变频器</a:t>
            </a:r>
            <a:endParaRPr lang="zh-CN" altLang="en-US"/>
          </a:p>
        </p:txBody>
      </p:sp>
      <p:sp>
        <p:nvSpPr>
          <p:cNvPr id="1049422" name="椭圆 28"/>
          <p:cNvSpPr/>
          <p:nvPr>
            <p:custDataLst>
              <p:tags r:id="rId2"/>
            </p:custDataLst>
          </p:nvPr>
        </p:nvSpPr>
        <p:spPr>
          <a:xfrm>
            <a:off x="9457827" y="295275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椭圆 29"/>
          <p:cNvSpPr/>
          <p:nvPr>
            <p:custDataLst>
              <p:tags r:id="rId3"/>
            </p:custDataLst>
          </p:nvPr>
        </p:nvSpPr>
        <p:spPr>
          <a:xfrm>
            <a:off x="9679016" y="299216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正文"/>
          <p:cNvSpPr txBox="1"/>
          <p:nvPr>
            <p:custDataLst>
              <p:tags r:id="rId4"/>
            </p:custDataLst>
          </p:nvPr>
        </p:nvSpPr>
        <p:spPr>
          <a:xfrm>
            <a:off x="9724144" y="3524164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根据售后服务选择变频器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8" name="弧形 58"/>
          <p:cNvSpPr/>
          <p:nvPr>
            <p:custDataLst>
              <p:tags r:id="rId5"/>
            </p:custDataLst>
          </p:nvPr>
        </p:nvSpPr>
        <p:spPr>
          <a:xfrm>
            <a:off x="9270961" y="276589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椭圆 30"/>
          <p:cNvSpPr/>
          <p:nvPr>
            <p:custDataLst>
              <p:tags r:id="rId6"/>
            </p:custDataLst>
          </p:nvPr>
        </p:nvSpPr>
        <p:spPr>
          <a:xfrm>
            <a:off x="7620941" y="295275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椭圆 31"/>
          <p:cNvSpPr/>
          <p:nvPr>
            <p:custDataLst>
              <p:tags r:id="rId7"/>
            </p:custDataLst>
          </p:nvPr>
        </p:nvSpPr>
        <p:spPr>
          <a:xfrm>
            <a:off x="7882808" y="299216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正文"/>
          <p:cNvSpPr txBox="1"/>
          <p:nvPr>
            <p:custDataLst>
              <p:tags r:id="rId8"/>
            </p:custDataLst>
          </p:nvPr>
        </p:nvSpPr>
        <p:spPr>
          <a:xfrm>
            <a:off x="7927936" y="3524164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根据成本预算选择变频器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弧形 57"/>
          <p:cNvSpPr/>
          <p:nvPr>
            <p:custDataLst>
              <p:tags r:id="rId9"/>
            </p:custDataLst>
          </p:nvPr>
        </p:nvSpPr>
        <p:spPr>
          <a:xfrm>
            <a:off x="654755" y="276589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椭圆 22"/>
          <p:cNvSpPr/>
          <p:nvPr>
            <p:custDataLst>
              <p:tags r:id="rId10"/>
            </p:custDataLst>
          </p:nvPr>
        </p:nvSpPr>
        <p:spPr>
          <a:xfrm>
            <a:off x="5971556" y="295275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椭圆 23"/>
          <p:cNvSpPr/>
          <p:nvPr>
            <p:custDataLst>
              <p:tags r:id="rId11"/>
            </p:custDataLst>
          </p:nvPr>
        </p:nvSpPr>
        <p:spPr>
          <a:xfrm>
            <a:off x="6232788" y="299216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正文"/>
          <p:cNvSpPr txBox="1"/>
          <p:nvPr>
            <p:custDataLst>
              <p:tags r:id="rId12"/>
            </p:custDataLst>
          </p:nvPr>
        </p:nvSpPr>
        <p:spPr>
          <a:xfrm>
            <a:off x="6278552" y="3524164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根据环境条件选择变频器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4" name="椭圆 24"/>
          <p:cNvSpPr/>
          <p:nvPr>
            <p:custDataLst>
              <p:tags r:id="rId13"/>
            </p:custDataLst>
          </p:nvPr>
        </p:nvSpPr>
        <p:spPr>
          <a:xfrm>
            <a:off x="4322172" y="295275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椭圆 25"/>
          <p:cNvSpPr/>
          <p:nvPr>
            <p:custDataLst>
              <p:tags r:id="rId14"/>
            </p:custDataLst>
          </p:nvPr>
        </p:nvSpPr>
        <p:spPr>
          <a:xfrm>
            <a:off x="4583404" y="299216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正文"/>
          <p:cNvSpPr txBox="1"/>
          <p:nvPr>
            <p:custDataLst>
              <p:tags r:id="rId15"/>
            </p:custDataLst>
          </p:nvPr>
        </p:nvSpPr>
        <p:spPr>
          <a:xfrm>
            <a:off x="4629167" y="3524164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根据控制方式选择变频器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椭圆 7"/>
          <p:cNvSpPr/>
          <p:nvPr>
            <p:custDataLst>
              <p:tags r:id="rId16"/>
            </p:custDataLst>
          </p:nvPr>
        </p:nvSpPr>
        <p:spPr>
          <a:xfrm>
            <a:off x="2672152" y="295275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椭圆 9"/>
          <p:cNvSpPr/>
          <p:nvPr>
            <p:custDataLst>
              <p:tags r:id="rId17"/>
            </p:custDataLst>
          </p:nvPr>
        </p:nvSpPr>
        <p:spPr>
          <a:xfrm>
            <a:off x="2934020" y="299216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正文"/>
          <p:cNvSpPr txBox="1"/>
          <p:nvPr>
            <p:custDataLst>
              <p:tags r:id="rId18"/>
            </p:custDataLst>
          </p:nvPr>
        </p:nvSpPr>
        <p:spPr>
          <a:xfrm>
            <a:off x="2979147" y="3524164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根据负载大小选择变频器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6" name="椭圆 5"/>
          <p:cNvSpPr/>
          <p:nvPr>
            <p:custDataLst>
              <p:tags r:id="rId19"/>
            </p:custDataLst>
          </p:nvPr>
        </p:nvSpPr>
        <p:spPr>
          <a:xfrm>
            <a:off x="835901" y="295275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椭圆 4"/>
          <p:cNvSpPr/>
          <p:nvPr>
            <p:custDataLst>
              <p:tags r:id="rId20"/>
            </p:custDataLst>
          </p:nvPr>
        </p:nvSpPr>
        <p:spPr>
          <a:xfrm>
            <a:off x="1097133" y="299216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正文"/>
          <p:cNvSpPr txBox="1"/>
          <p:nvPr>
            <p:custDataLst>
              <p:tags r:id="rId21"/>
            </p:custDataLst>
          </p:nvPr>
        </p:nvSpPr>
        <p:spPr>
          <a:xfrm>
            <a:off x="1142896" y="3524164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根据负载类型选择变频器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设计电路连接方式</a:t>
            </a:r>
            <a:endParaRPr lang="zh-CN" altLang="en-US"/>
          </a:p>
        </p:txBody>
      </p:sp>
      <p:sp>
        <p:nvSpPr>
          <p:cNvPr id="1049508" name="矩形 15"/>
          <p:cNvSpPr/>
          <p:nvPr>
            <p:custDataLst>
              <p:tags r:id="rId2"/>
            </p:custDataLst>
          </p:nvPr>
        </p:nvSpPr>
        <p:spPr>
          <a:xfrm>
            <a:off x="3079967" y="162403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输入电源：选择合适的电源电压和电流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17"/>
          <p:cNvSpPr/>
          <p:nvPr>
            <p:custDataLst>
              <p:tags r:id="rId3"/>
            </p:custDataLst>
          </p:nvPr>
        </p:nvSpPr>
        <p:spPr>
          <a:xfrm flipV="1">
            <a:off x="3014642" y="156279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任意多边形 18"/>
          <p:cNvSpPr/>
          <p:nvPr>
            <p:custDataLst>
              <p:tags r:id="rId4"/>
            </p:custDataLst>
          </p:nvPr>
        </p:nvSpPr>
        <p:spPr>
          <a:xfrm flipH="1">
            <a:off x="8169874" y="190778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矩形 27"/>
          <p:cNvSpPr/>
          <p:nvPr>
            <p:custDataLst>
              <p:tags r:id="rId5"/>
            </p:custDataLst>
          </p:nvPr>
        </p:nvSpPr>
        <p:spPr>
          <a:xfrm>
            <a:off x="3079967" y="246577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输出负载：确定负载类型和功率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29"/>
          <p:cNvSpPr/>
          <p:nvPr>
            <p:custDataLst>
              <p:tags r:id="rId6"/>
            </p:custDataLst>
          </p:nvPr>
        </p:nvSpPr>
        <p:spPr>
          <a:xfrm flipV="1">
            <a:off x="3014642" y="240453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任意多边形 30"/>
          <p:cNvSpPr/>
          <p:nvPr>
            <p:custDataLst>
              <p:tags r:id="rId7"/>
            </p:custDataLst>
          </p:nvPr>
        </p:nvSpPr>
        <p:spPr>
          <a:xfrm flipH="1">
            <a:off x="8169874" y="274952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矩形 5"/>
          <p:cNvSpPr/>
          <p:nvPr>
            <p:custDataLst>
              <p:tags r:id="rId8"/>
            </p:custDataLst>
          </p:nvPr>
        </p:nvSpPr>
        <p:spPr>
          <a:xfrm>
            <a:off x="3079967" y="330751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控制信号：选择合适的控制信号类型和接口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7"/>
          <p:cNvSpPr/>
          <p:nvPr>
            <p:custDataLst>
              <p:tags r:id="rId9"/>
            </p:custDataLst>
          </p:nvPr>
        </p:nvSpPr>
        <p:spPr>
          <a:xfrm flipV="1">
            <a:off x="3014642" y="324627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4" name="任意多边形 8"/>
          <p:cNvSpPr/>
          <p:nvPr>
            <p:custDataLst>
              <p:tags r:id="rId10"/>
            </p:custDataLst>
          </p:nvPr>
        </p:nvSpPr>
        <p:spPr>
          <a:xfrm flipH="1">
            <a:off x="8169874" y="359126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矩形 10"/>
          <p:cNvSpPr/>
          <p:nvPr>
            <p:custDataLst>
              <p:tags r:id="rId11"/>
            </p:custDataLst>
          </p:nvPr>
        </p:nvSpPr>
        <p:spPr>
          <a:xfrm>
            <a:off x="3079967" y="4149252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保护电路：设计过流、过压、欠压等保护电路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12"/>
          <p:cNvSpPr/>
          <p:nvPr>
            <p:custDataLst>
              <p:tags r:id="rId12"/>
            </p:custDataLst>
          </p:nvPr>
        </p:nvSpPr>
        <p:spPr>
          <a:xfrm flipV="1">
            <a:off x="3014642" y="408801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0" name="任意多边形 13"/>
          <p:cNvSpPr/>
          <p:nvPr>
            <p:custDataLst>
              <p:tags r:id="rId13"/>
            </p:custDataLst>
          </p:nvPr>
        </p:nvSpPr>
        <p:spPr>
          <a:xfrm flipH="1">
            <a:off x="8169874" y="443300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2" name="矩形 19"/>
          <p:cNvSpPr/>
          <p:nvPr>
            <p:custDataLst>
              <p:tags r:id="rId14"/>
            </p:custDataLst>
          </p:nvPr>
        </p:nvSpPr>
        <p:spPr>
          <a:xfrm>
            <a:off x="3079967" y="499099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散热设计：考虑散热方式和散热器选择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21"/>
          <p:cNvSpPr/>
          <p:nvPr>
            <p:custDataLst>
              <p:tags r:id="rId15"/>
            </p:custDataLst>
          </p:nvPr>
        </p:nvSpPr>
        <p:spPr>
          <a:xfrm flipV="1">
            <a:off x="3014642" y="492975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6" name="任意多边形 22"/>
          <p:cNvSpPr/>
          <p:nvPr>
            <p:custDataLst>
              <p:tags r:id="rId16"/>
            </p:custDataLst>
          </p:nvPr>
        </p:nvSpPr>
        <p:spPr>
          <a:xfrm flipH="1">
            <a:off x="8169874" y="527474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8" name="矩形 38"/>
          <p:cNvSpPr/>
          <p:nvPr>
            <p:custDataLst>
              <p:tags r:id="rId17"/>
            </p:custDataLst>
          </p:nvPr>
        </p:nvSpPr>
        <p:spPr>
          <a:xfrm>
            <a:off x="3079967" y="5832733"/>
            <a:ext cx="6121499" cy="44911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接线方式：选择合适的接线方式和接线端子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40"/>
          <p:cNvSpPr/>
          <p:nvPr>
            <p:custDataLst>
              <p:tags r:id="rId18"/>
            </p:custDataLst>
          </p:nvPr>
        </p:nvSpPr>
        <p:spPr>
          <a:xfrm flipV="1">
            <a:off x="3014642" y="5771490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任意多边形 41"/>
          <p:cNvSpPr/>
          <p:nvPr>
            <p:custDataLst>
              <p:tags r:id="rId19"/>
            </p:custDataLst>
          </p:nvPr>
        </p:nvSpPr>
        <p:spPr>
          <a:xfrm flipH="1">
            <a:off x="8169874" y="6116488"/>
            <a:ext cx="1094875" cy="20618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确定控制方式</a:t>
            </a:r>
            <a:endParaRPr lang="zh-CN" altLang="en-US"/>
          </a:p>
        </p:txBody>
      </p:sp>
      <p:sp>
        <p:nvSpPr>
          <p:cNvPr id="1049590" name="矩形 31"/>
          <p:cNvSpPr/>
          <p:nvPr>
            <p:custDataLst>
              <p:tags r:id="rId2"/>
            </p:custDataLst>
          </p:nvPr>
        </p:nvSpPr>
        <p:spPr>
          <a:xfrm>
            <a:off x="2723729" y="156279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变频器控制方式：V/f控制、矢量控制、直接转矩控制等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3"/>
            </p:custDataLst>
          </p:nvPr>
        </p:nvSpPr>
        <p:spPr>
          <a:xfrm>
            <a:off x="2723729" y="279799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控制方式选择：根据负载特性、系统要求、成本等因素选择合适的控制方式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4"/>
            </p:custDataLst>
          </p:nvPr>
        </p:nvSpPr>
        <p:spPr>
          <a:xfrm>
            <a:off x="2723729" y="403319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控制参数设置：根据控制方式设置相应的控制参数，如频率、电压、电流等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5"/>
            </p:custDataLst>
          </p:nvPr>
        </p:nvSpPr>
        <p:spPr>
          <a:xfrm>
            <a:off x="2723729" y="5268403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控制性能评估：通过仿真或实验评估控制方式的性能，如稳定性、响应速度、精度等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64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64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变频器改造的实施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/>
        <p:cNvGrpSpPr/>
        <p:nvPr/>
      </p:nvGrpSpPr>
      <p:grpSpPr>
        <a:xfrm>
          <a:off x="0" y="0"/>
          <a:ext cx="0" cy="0"/>
        </a:xfrm>
      </p:grpSpPr>
      <p:sp>
        <p:nvSpPr>
          <p:cNvPr id="104970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准备工具和材料</a:t>
            </a:r>
            <a:endParaRPr lang="zh-CN" altLang="en-US"/>
          </a:p>
        </p:txBody>
      </p:sp>
      <p:sp>
        <p:nvSpPr>
          <p:cNvPr id="1049708" name="文本框 20"/>
          <p:cNvSpPr txBox="1"/>
          <p:nvPr>
            <p:custDataLst>
              <p:tags r:id="rId2"/>
            </p:custDataLst>
          </p:nvPr>
        </p:nvSpPr>
        <p:spPr>
          <a:xfrm>
            <a:off x="6824254" y="156279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lang="en-US" altLang="zh-CN" sz="6600" b="1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10" name="文本框 178"/>
          <p:cNvSpPr txBox="1"/>
          <p:nvPr>
            <p:custDataLst>
              <p:tags r:id="rId3"/>
            </p:custDataLst>
          </p:nvPr>
        </p:nvSpPr>
        <p:spPr>
          <a:xfrm>
            <a:off x="6338197" y="242703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电缆和电线：连接变频器和控制柜的电缆和电线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712" name="文本框 18"/>
          <p:cNvSpPr txBox="1"/>
          <p:nvPr>
            <p:custDataLst>
              <p:tags r:id="rId4"/>
            </p:custDataLst>
          </p:nvPr>
        </p:nvSpPr>
        <p:spPr>
          <a:xfrm>
            <a:off x="1369109" y="156279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lang="en-US" altLang="zh-CN" sz="6600" b="1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14" name="文本框 176"/>
          <p:cNvSpPr txBox="1"/>
          <p:nvPr>
            <p:custDataLst>
              <p:tags r:id="rId5"/>
            </p:custDataLst>
          </p:nvPr>
        </p:nvSpPr>
        <p:spPr>
          <a:xfrm>
            <a:off x="883052" y="242703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变频器：选择合适的型号和规格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716" name="文本框 19"/>
          <p:cNvSpPr txBox="1"/>
          <p:nvPr>
            <p:custDataLst>
              <p:tags r:id="rId6"/>
            </p:custDataLst>
          </p:nvPr>
        </p:nvSpPr>
        <p:spPr>
          <a:xfrm>
            <a:off x="4097006" y="156279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lang="en-US" altLang="zh-CN" sz="6600" b="1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18" name="文本框 177"/>
          <p:cNvSpPr txBox="1"/>
          <p:nvPr>
            <p:custDataLst>
              <p:tags r:id="rId7"/>
            </p:custDataLst>
          </p:nvPr>
        </p:nvSpPr>
        <p:spPr>
          <a:xfrm>
            <a:off x="3610299" y="2427036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控制柜：安装变频器所需的控制柜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720" name="文本框 25"/>
          <p:cNvSpPr txBox="1"/>
          <p:nvPr>
            <p:custDataLst>
              <p:tags r:id="rId8"/>
            </p:custDataLst>
          </p:nvPr>
        </p:nvSpPr>
        <p:spPr>
          <a:xfrm>
            <a:off x="8188202" y="400542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lang="en-US" altLang="zh-CN" sz="6600" b="1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22" name="文本框 180"/>
          <p:cNvSpPr txBox="1"/>
          <p:nvPr>
            <p:custDataLst>
              <p:tags r:id="rId9"/>
            </p:custDataLst>
          </p:nvPr>
        </p:nvSpPr>
        <p:spPr>
          <a:xfrm>
            <a:off x="7700846" y="4888512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培训资料：对操作人员进行培训所需的资料，如操作手册、培训视频等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724" name="文本框 23"/>
          <p:cNvSpPr txBox="1"/>
          <p:nvPr>
            <p:custDataLst>
              <p:tags r:id="rId10"/>
            </p:custDataLst>
          </p:nvPr>
        </p:nvSpPr>
        <p:spPr>
          <a:xfrm>
            <a:off x="2733057" y="400542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lang="en-US" altLang="zh-CN" sz="6600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26" name="文本框 181"/>
          <p:cNvSpPr txBox="1"/>
          <p:nvPr>
            <p:custDataLst>
              <p:tags r:id="rId11"/>
            </p:custDataLst>
          </p:nvPr>
        </p:nvSpPr>
        <p:spPr>
          <a:xfrm>
            <a:off x="2245701" y="4888512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安全设备：确保施工安全的设备，如安全帽、防护眼镜等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728" name="文本框 24"/>
          <p:cNvSpPr txBox="1"/>
          <p:nvPr>
            <p:custDataLst>
              <p:tags r:id="rId12"/>
            </p:custDataLst>
          </p:nvPr>
        </p:nvSpPr>
        <p:spPr>
          <a:xfrm>
            <a:off x="5460305" y="4005421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lang="en-US" altLang="zh-CN" sz="6600" b="1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30" name="文本框 182"/>
          <p:cNvSpPr txBox="1"/>
          <p:nvPr>
            <p:custDataLst>
              <p:tags r:id="rId13"/>
            </p:custDataLst>
          </p:nvPr>
        </p:nvSpPr>
        <p:spPr>
          <a:xfrm>
            <a:off x="4973598" y="4874216"/>
            <a:ext cx="23320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技术资料：变频器的使用说明书、安装手册等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732" name="文本框 21"/>
          <p:cNvSpPr txBox="1"/>
          <p:nvPr>
            <p:custDataLst>
              <p:tags r:id="rId14"/>
            </p:custDataLst>
          </p:nvPr>
        </p:nvSpPr>
        <p:spPr>
          <a:xfrm>
            <a:off x="9551501" y="1562790"/>
            <a:ext cx="1357766" cy="11889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>
                <a:latin typeface="+mn-ea"/>
              </a:rPr>
              <a:t>04</a:t>
            </a:r>
            <a:endParaRPr lang="en-US" altLang="zh-CN" sz="6600">
              <a:latin typeface="+mn-ea"/>
            </a:endParaRPr>
          </a:p>
        </p:txBody>
      </p:sp>
      <p:sp>
        <p:nvSpPr>
          <p:cNvPr id="1049734" name="文本框 179"/>
          <p:cNvSpPr txBox="1"/>
          <p:nvPr>
            <p:custDataLst>
              <p:tags r:id="rId15"/>
            </p:custDataLst>
          </p:nvPr>
        </p:nvSpPr>
        <p:spPr>
          <a:xfrm>
            <a:off x="9065444" y="2351008"/>
            <a:ext cx="2330286" cy="14336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工具：安装和调试所需的工具，如螺丝刀、扳手等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/>
        <p:cNvGrpSpPr/>
        <p:nvPr/>
      </p:nvGrpSpPr>
      <p:grpSpPr>
        <a:xfrm>
          <a:off x="0" y="0"/>
          <a: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安全措施</a:t>
            </a:r>
            <a:endParaRPr lang="zh-CN" altLang="en-US"/>
          </a:p>
        </p:txBody>
      </p:sp>
      <p:sp>
        <p:nvSpPr>
          <p:cNvPr id="1049782" name="圆角矩形 3"/>
          <p:cNvSpPr/>
          <p:nvPr>
            <p:custDataLst>
              <p:tags r:id="rId2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4"/>
          <p:cNvSpPr/>
          <p:nvPr>
            <p:custDataLst>
              <p:tags r:id="rId3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5"/>
          <p:cNvSpPr/>
          <p:nvPr>
            <p:custDataLst>
              <p:tags r:id="rId4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6"/>
          <p:cNvSpPr/>
          <p:nvPr>
            <p:custDataLst>
              <p:tags r:id="rId5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圆角矩形 9"/>
          <p:cNvSpPr/>
          <p:nvPr>
            <p:custDataLst>
              <p:tags r:id="rId6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0"/>
          <p:cNvSpPr/>
          <p:nvPr>
            <p:custDataLst>
              <p:tags r:id="rId7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4" name="圆角矩形 11"/>
          <p:cNvSpPr/>
          <p:nvPr>
            <p:custDataLst>
              <p:tags r:id="rId8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2"/>
          <p:cNvSpPr/>
          <p:nvPr>
            <p:custDataLst>
              <p:tags r:id="rId9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10"/>
            </p:custDataLst>
          </p:nvPr>
        </p:nvSpPr>
        <p:spPr>
          <a:xfrm>
            <a:off x="1118269" y="408352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遵守操作规程，避免误操作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1"/>
            </p:custDataLst>
          </p:nvPr>
        </p:nvSpPr>
        <p:spPr>
          <a:xfrm>
            <a:off x="1118269" y="535664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定期检查设备，确保安全运行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02" name="文本框 13"/>
          <p:cNvSpPr txBox="1"/>
          <p:nvPr>
            <p:custDataLst>
              <p:tags r:id="rId12"/>
            </p:custDataLst>
          </p:nvPr>
        </p:nvSpPr>
        <p:spPr>
          <a:xfrm>
            <a:off x="1118269" y="156279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确保设备断电，避免触电危险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04" name="文本框 14"/>
          <p:cNvSpPr txBox="1"/>
          <p:nvPr>
            <p:custDataLst>
              <p:tags r:id="rId13"/>
            </p:custDataLst>
          </p:nvPr>
        </p:nvSpPr>
        <p:spPr>
          <a:xfrm>
            <a:off x="1118269" y="283717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穿戴防护装备，如安全帽、手套等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/>
        <p:cNvGrpSpPr/>
        <p:nvPr/>
      </p:nvGrpSpPr>
      <p:grpSpPr>
        <a:xfrm>
          <a:off x="0" y="0"/>
          <a: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安装和调试</a:t>
            </a:r>
            <a:endParaRPr lang="zh-CN" altLang="en-US"/>
          </a:p>
        </p:txBody>
      </p:sp>
      <p:sp>
        <p:nvSpPr>
          <p:cNvPr id="1049852" name="五边形 30"/>
          <p:cNvSpPr/>
          <p:nvPr>
            <p:custDataLst>
              <p:tags r:id="rId2"/>
            </p:custDataLst>
          </p:nvPr>
        </p:nvSpPr>
        <p:spPr>
          <a:xfrm>
            <a:off x="654755" y="336559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6"/>
          <p:cNvSpPr/>
          <p:nvPr>
            <p:custDataLst>
              <p:tags r:id="rId3"/>
            </p:custDataLst>
          </p:nvPr>
        </p:nvSpPr>
        <p:spPr>
          <a:xfrm>
            <a:off x="3266847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7"/>
          <p:cNvSpPr/>
          <p:nvPr>
            <p:custDataLst>
              <p:tags r:id="rId4"/>
            </p:custDataLst>
          </p:nvPr>
        </p:nvSpPr>
        <p:spPr>
          <a:xfrm>
            <a:off x="8491031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8"/>
          <p:cNvSpPr/>
          <p:nvPr>
            <p:custDataLst>
              <p:tags r:id="rId5"/>
            </p:custDataLst>
          </p:nvPr>
        </p:nvSpPr>
        <p:spPr>
          <a:xfrm>
            <a:off x="5878939" y="336559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60" name="文本框 3"/>
          <p:cNvSpPr txBox="1"/>
          <p:nvPr>
            <p:custDataLst>
              <p:tags r:id="rId6"/>
            </p:custDataLst>
          </p:nvPr>
        </p:nvSpPr>
        <p:spPr>
          <a:xfrm>
            <a:off x="3206039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确保变频器安装位置符合安全规范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6"/>
          <p:cNvSpPr txBox="1"/>
          <p:nvPr>
            <p:custDataLst>
              <p:tags r:id="rId7"/>
            </p:custDataLst>
          </p:nvPr>
        </p:nvSpPr>
        <p:spPr>
          <a:xfrm>
            <a:off x="654755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检查变频器型号和规格是否与改造方案相符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8"/>
            </p:custDataLst>
          </p:nvPr>
        </p:nvSpPr>
        <p:spPr>
          <a:xfrm>
            <a:off x="5877177" y="171233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连接变频器与电机的电缆，确保接线正确无误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9"/>
            </p:custDataLst>
          </p:nvPr>
        </p:nvSpPr>
        <p:spPr>
          <a:xfrm>
            <a:off x="8488387" y="479942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调试变频器参数，确保电机运行平稳、高效、安全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https://d.book118.com/307015045122006031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:稻小壳"/>
  <p:tag name="KSO_WM_UNIT_SUBTYPE" val="b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59.15&quot;,&quot;top&quot;:&quot;78.05&quot;,&quot;width&quot;:&quot;530.55&quot;,&quot;height&quot;:&quot;334.2&quot;}"/>
  <p:tag name="KSO_WM_SLIDE_ID" val="custom2023029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1.79999999999995,&quot;width&quot;:513.75}"/>
  <p:tag name="KSO_WM_TAG_VERSION" val="1.0"/>
  <p:tag name="KSO_WM_TEMPLATE_CATEGORY" val="custom"/>
  <p:tag name="KSO_WM_TEMPLATE_INDEX" val="20230291"/>
  <p:tag name="KSO_WM_UNIT_COMPATIBLE" val="0"/>
  <p:tag name="KSO_WM_UNIT_DIAGRAM_ISNUMVISUAL" val="0"/>
  <p:tag name="KSO_WM_UNIT_DIAGRAM_ISREFERUNIT" val="0"/>
  <p:tag name="KSO_WM_UNIT_HIGHLIGHT" val="0"/>
  <p:tag name="KSO_WM_UNIT_ID" val="custom2023029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6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1"/>
  <p:tag name="KSO_WM_UNIT_INDEX" val="1_6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2"/>
  <p:tag name="KSO_WM_UNIT_INDEX" val="1_6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6_1"/>
  <p:tag name="KSO_WM_UNIT_INDEX" val="1_6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1"/>
  <p:tag name="KSO_WM_UNIT_INDEX" val="1_1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5_1"/>
  <p:tag name="KSO_WM_UNIT_INDEX" val="1_5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5_2"/>
  <p:tag name="KSO_WM_UNIT_INDEX" val="1_5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2"/>
  <p:tag name="KSO_WM_UNIT_INDEX" val="1_2"/>
  <p:tag name="KSO_WM_UNIT_LAYERLEVEL" val="1_1"/>
  <p:tag name="KSO_WM_UNIT_LINE_FORE_SCHEMECOLOR_INDEX" val="5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2"/>
  <p:tag name="KSO_WM_UNIT_INDEX" val="1_4_2"/>
  <p:tag name="KSO_WM_UNIT_LAYERLEVEL" val="1_1_1"/>
  <p:tag name="KSO_WM_UNIT_LINE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3_1"/>
  <p:tag name="KSO_WM_UNIT_INDEX" val="1_3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3_2"/>
  <p:tag name="KSO_WM_UNIT_INDEX" val="1_3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1"/>
  <p:tag name="KSO_WM_UNIT_INDEX" val="1_2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2"/>
  <p:tag name="KSO_WM_UNIT_INDEX" val="1_2_2"/>
  <p:tag name="KSO_WM_UNIT_LAYERLEVEL" val="1_1_1"/>
  <p:tag name="KSO_WM_UNIT_LINE_FORE_SCHEMECOLOR_INDEX" val="5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64.xml><?xml version="1.0" encoding="utf-8"?>
<p:tagLst xmlns:p="http://schemas.openxmlformats.org/presentationml/2006/main">
  <p:tag name="KSO_WM_BEAUTIFY_FLAG" val="#wm#"/>
  <p:tag name="KSO_WM_SLIDE_CONTENT_AREA" val="{&quot;left&quot;:&quot;415.85&quot;,&quot;top&quot;:&quot;48.35&quot;,&quot;width&quot;:&quot;529.95&quot;,&quot;height&quot;:&quot;431.55&quot;}"/>
  <p:tag name="KSO_WM_SLIDE_ID" val="custom2023029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30291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3_1"/>
  <p:tag name="KSO_WM_UNIT_INDEX" val="1_3_1"/>
  <p:tag name="KSO_WM_UNIT_LAYERLEVEL" val="1_1_1"/>
  <p:tag name="KSO_WM_UNIT_SUBTYPE" val="d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1_1"/>
  <p:tag name="KSO_WM_UNIT_INDEX" val="1_1_1"/>
  <p:tag name="KSO_WM_UNIT_LAYERLEVEL" val="1_1_1"/>
  <p:tag name="KSO_WM_UNIT_SUBTYPE" val="d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2_1"/>
  <p:tag name="KSO_WM_UNIT_INDEX" val="1_2_1"/>
  <p:tag name="KSO_WM_UNIT_LAYERLEVEL" val="1_1_1"/>
  <p:tag name="KSO_WM_UNIT_SUBTYPE" val="d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7_1"/>
  <p:tag name="KSO_WM_UNIT_INDEX" val="1_7_1"/>
  <p:tag name="KSO_WM_UNIT_LAYERLEVEL" val="1_1_1"/>
  <p:tag name="KSO_WM_UNIT_SUBTYPE" val="d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7_1"/>
  <p:tag name="KSO_WM_UNIT_INDEX" val="1_7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5_1"/>
  <p:tag name="KSO_WM_UNIT_INDEX" val="1_5_1"/>
  <p:tag name="KSO_WM_UNIT_LAYERLEVEL" val="1_1_1"/>
  <p:tag name="KSO_WM_UNIT_SUBTYPE" val="d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6_1"/>
  <p:tag name="KSO_WM_UNIT_INDEX" val="1_6_1"/>
  <p:tag name="KSO_WM_UNIT_LAYERLEVEL" val="1_1_1"/>
  <p:tag name="KSO_WM_UNIT_SUBTYPE" val="d"/>
  <p:tag name="KSO_WM_UNIT_TEXT_FILL_FORE_SCHEMECOLOR_INDEX" val="10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4_1"/>
  <p:tag name="KSO_WM_UNIT_INDEX" val="1_4_1"/>
  <p:tag name="KSO_WM_UNIT_LAYERLEVEL" val="1_1_1"/>
  <p:tag name="KSO_WM_UNIT_SUBTYPE" val="d"/>
  <p:tag name="KSO_WM_UNIT_TEXT_FILL_FORE_SCHEMECOLOR_INDEX" val="8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74.7999267578125,&quot;width&quot;:863.6500244140625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汉仪粗圆简</vt:lpstr>
      <vt:lpstr>Wingdings</vt:lpstr>
      <vt:lpstr>江城圆体 700W</vt:lpstr>
      <vt:lpstr>Calibri Light</vt:lpstr>
      <vt:lpstr>微软雅黑</vt:lpstr>
      <vt:lpstr>宋体</vt:lpstr>
      <vt:lpstr>Office Theme</vt:lpstr>
      <vt:lpstr>变频器改造方案</vt:lpstr>
      <vt:lpstr>目录</vt:lpstr>
      <vt:lpstr>变频器改造的必要性</vt:lpstr>
      <vt:lpstr>提高生产效率</vt:lpstr>
      <vt:lpstr>降低能耗</vt:lpstr>
      <vt:lpstr>提升产品质量</vt:lpstr>
      <vt:lpstr>应对市场变化</vt:lpstr>
      <vt:lpstr>变频器改造方案的设计</vt:lpstr>
      <vt:lpstr>确定改造目标</vt:lpstr>
      <vt:lpstr>选择合适的变频器</vt:lpstr>
      <vt:lpstr>设计电路连接方式</vt:lpstr>
      <vt:lpstr>确定控制方式</vt:lpstr>
      <vt:lpstr>变频器改造的实施</vt:lpstr>
      <vt:lpstr>准备工具和材料</vt:lpstr>
      <vt:lpstr>安全措施</vt:lpstr>
      <vt:lpstr>安装和调试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2024-09-04T00:06:49.409</cp:lastPrinted>
  <dcterms:created xsi:type="dcterms:W3CDTF">2024-09-03T16:06:49Z</dcterms:created>
  <dcterms:modified xsi:type="dcterms:W3CDTF">2024-09-03T16:06:52Z</dcterms:modified>
</cp:coreProperties>
</file>