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9CED79-419D-484A-80DC-4245AC4AEE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86F1A3-D491-4310-875B-E47D08CA97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BCE89D-79CD-4447-B649-D3F557D266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0D3AA9-47F9-4026-94DF-9F48A218EA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A823FCD-AABD-4749-B6B1-8F2BA9E2EF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C621EC7-5BD5-4601-9CB2-271B17AAEA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5EB5BFD-54ED-478C-97BC-2B2C997714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B6744B-6F40-4CD3-9525-90FE2AD16B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1EE421-165E-4536-ABEB-763415B6C6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6874E7-2297-4D69-8120-2B5ECACA10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B1473E-C1E6-43A2-B65B-8858AEF30B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7034100002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2004898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60192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202X-01-08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土木毕业设计调研报告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土木工程行业概述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土木工程设计现状分析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土木工程毕业设计现状分析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土木工程毕业设计问题与对策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110" y="1500306"/>
            <a:ext cx="4453160" cy="445316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827317" y="1652939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随着我国经济的快速发展，基础设施建设需求不断增加，土木工程行业得到了迅猛发展。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5303897" y="1500306"/>
            <a:ext cx="1289643" cy="4453160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827317" y="3205107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在此背景下，土木工程毕业生的就业前景广阔，但同时也面临着激烈的竞争压力。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27317" y="4795486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为了更好地了解市场需求和行业发展趋势，提高毕业生的就业竞争力，本次调研旨在深入了解土木工程行业的现状和未来发展方向。</a:t>
            </a:r>
          </a:p>
        </p:txBody>
      </p:sp>
      <p:sp>
        <p:nvSpPr>
          <p:cNvPr id="7" name="Freeform 7"/>
          <p:cNvSpPr/>
          <p:nvPr/>
        </p:nvSpPr>
        <p:spPr>
          <a:xfrm>
            <a:off x="5682324" y="1976969"/>
            <a:ext cx="532790" cy="435254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751818" y="3549091"/>
            <a:ext cx="381610" cy="381610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738407" y="5059127"/>
            <a:ext cx="396240" cy="384048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调研背景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670291" y="3742977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</a:ln>
        </p:spPr>
      </p:cxnSp>
      <p:cxnSp>
        <p:nvCxnSpPr>
          <p:cNvPr id="3" name="Connector 3"/>
          <p:cNvCxnSpPr/>
          <p:nvPr/>
        </p:nvCxnSpPr>
        <p:spPr>
          <a:xfrm flipV="1">
            <a:off x="6670291" y="2014785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</a:ln>
        </p:spPr>
      </p:cxnSp>
      <p:cxnSp>
        <p:nvCxnSpPr>
          <p:cNvPr id="4" name="Connector 4"/>
          <p:cNvCxnSpPr/>
          <p:nvPr/>
        </p:nvCxnSpPr>
        <p:spPr>
          <a:xfrm flipH="1" flipV="1">
            <a:off x="3776689" y="2110795"/>
            <a:ext cx="1645627" cy="576064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</a:ln>
        </p:spPr>
      </p:cxnSp>
      <p:cxnSp>
        <p:nvCxnSpPr>
          <p:cNvPr id="5" name="Connector 5"/>
          <p:cNvCxnSpPr/>
          <p:nvPr/>
        </p:nvCxnSpPr>
        <p:spPr>
          <a:xfrm flipH="1">
            <a:off x="3776689" y="3742977"/>
            <a:ext cx="1645627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</a:ln>
        </p:spPr>
      </p:cxnSp>
      <p:grpSp>
        <p:nvGrpSpPr>
          <p:cNvPr id="6" name="Group 6"/>
          <p:cNvGrpSpPr/>
          <p:nvPr/>
        </p:nvGrpSpPr>
        <p:grpSpPr>
          <a:xfrm>
            <a:off x="2734342" y="1420368"/>
            <a:ext cx="1042321" cy="1042416"/>
            <a:chOff x="2734342" y="1420368"/>
            <a:chExt cx="1042321" cy="1042416"/>
          </a:xfrm>
        </p:grpSpPr>
        <p:sp>
          <p:nvSpPr>
            <p:cNvPr id="7" name="AutoShape 7"/>
            <p:cNvSpPr/>
            <p:nvPr/>
          </p:nvSpPr>
          <p:spPr>
            <a:xfrm>
              <a:off x="2734342" y="1420368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2734342" y="4030980"/>
            <a:ext cx="1042321" cy="1042416"/>
            <a:chOff x="2734342" y="4030980"/>
            <a:chExt cx="1042321" cy="1042416"/>
          </a:xfrm>
        </p:grpSpPr>
        <p:sp>
          <p:nvSpPr>
            <p:cNvPr id="9" name="AutoShape 9"/>
            <p:cNvSpPr/>
            <p:nvPr/>
          </p:nvSpPr>
          <p:spPr>
            <a:xfrm>
              <a:off x="2734342" y="4030980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398288" y="1431608"/>
            <a:ext cx="1042321" cy="1042416"/>
            <a:chOff x="8398288" y="1431608"/>
            <a:chExt cx="1042321" cy="1042416"/>
          </a:xfrm>
        </p:grpSpPr>
        <p:sp>
          <p:nvSpPr>
            <p:cNvPr id="11" name="AutoShape 11"/>
            <p:cNvSpPr/>
            <p:nvPr/>
          </p:nvSpPr>
          <p:spPr>
            <a:xfrm>
              <a:off x="8398288" y="1431608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8398288" y="4042220"/>
            <a:ext cx="1042321" cy="1042416"/>
            <a:chOff x="8398288" y="4042220"/>
            <a:chExt cx="1042321" cy="1042416"/>
          </a:xfrm>
        </p:grpSpPr>
        <p:sp>
          <p:nvSpPr>
            <p:cNvPr id="13" name="AutoShape 13"/>
            <p:cNvSpPr/>
            <p:nvPr/>
          </p:nvSpPr>
          <p:spPr>
            <a:xfrm>
              <a:off x="8398288" y="4042220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5202215" y="2324886"/>
            <a:ext cx="720631" cy="720631"/>
          </a:xfrm>
          <a:custGeom>
            <a:rect l="l" t="t" r="r" b="b"/>
            <a:pathLst>
              <a:path w="1090749" h="1090749">
                <a:moveTo>
                  <a:pt x="1090749" y="0"/>
                </a:moveTo>
                <a:lnTo>
                  <a:pt x="1090749" y="520353"/>
                </a:lnTo>
                <a:lnTo>
                  <a:pt x="1054097" y="529777"/>
                </a:lnTo>
                <a:cubicBezTo>
                  <a:pt x="804459" y="607423"/>
                  <a:pt x="607423" y="804459"/>
                  <a:pt x="529777" y="1054097"/>
                </a:cubicBezTo>
                <a:lnTo>
                  <a:pt x="520353" y="1090749"/>
                </a:lnTo>
                <a:lnTo>
                  <a:pt x="0" y="1090749"/>
                </a:lnTo>
                <a:lnTo>
                  <a:pt x="9646" y="1027542"/>
                </a:lnTo>
                <a:cubicBezTo>
                  <a:pt x="114196" y="516617"/>
                  <a:pt x="516617" y="114196"/>
                  <a:pt x="1027542" y="9646"/>
                </a:cubicBezTo>
                <a:lnTo>
                  <a:pt x="1090749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187678" y="2324886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63206" y="9646"/>
                </a:lnTo>
                <a:cubicBezTo>
                  <a:pt x="574131" y="114196"/>
                  <a:pt x="976552" y="516617"/>
                  <a:pt x="1081102" y="1027542"/>
                </a:cubicBezTo>
                <a:lnTo>
                  <a:pt x="1090749" y="1090749"/>
                </a:lnTo>
                <a:lnTo>
                  <a:pt x="570395" y="1090749"/>
                </a:lnTo>
                <a:lnTo>
                  <a:pt x="560971" y="1054097"/>
                </a:lnTo>
                <a:cubicBezTo>
                  <a:pt x="483326" y="804459"/>
                  <a:pt x="286290" y="607423"/>
                  <a:pt x="36651" y="529777"/>
                </a:cubicBezTo>
                <a:lnTo>
                  <a:pt x="0" y="520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202215" y="3310349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520353" y="0"/>
                </a:lnTo>
                <a:lnTo>
                  <a:pt x="529777" y="36651"/>
                </a:lnTo>
                <a:cubicBezTo>
                  <a:pt x="607423" y="286290"/>
                  <a:pt x="804459" y="483326"/>
                  <a:pt x="1054097" y="560971"/>
                </a:cubicBezTo>
                <a:lnTo>
                  <a:pt x="1090749" y="570395"/>
                </a:lnTo>
                <a:lnTo>
                  <a:pt x="1090749" y="1090749"/>
                </a:lnTo>
                <a:lnTo>
                  <a:pt x="1027542" y="1081102"/>
                </a:lnTo>
                <a:cubicBezTo>
                  <a:pt x="516617" y="976552"/>
                  <a:pt x="114196" y="574131"/>
                  <a:pt x="9646" y="632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187678" y="3310349"/>
            <a:ext cx="720631" cy="720631"/>
          </a:xfrm>
          <a:custGeom>
            <a:rect l="l" t="t" r="r" b="b"/>
            <a:pathLst>
              <a:path w="1090748" h="1090748">
                <a:moveTo>
                  <a:pt x="570395" y="0"/>
                </a:moveTo>
                <a:lnTo>
                  <a:pt x="1090748" y="0"/>
                </a:lnTo>
                <a:lnTo>
                  <a:pt x="1081102" y="63206"/>
                </a:lnTo>
                <a:cubicBezTo>
                  <a:pt x="976552" y="574131"/>
                  <a:pt x="574131" y="976552"/>
                  <a:pt x="63206" y="1081102"/>
                </a:cubicBezTo>
                <a:lnTo>
                  <a:pt x="0" y="1090748"/>
                </a:lnTo>
                <a:lnTo>
                  <a:pt x="0" y="570395"/>
                </a:lnTo>
                <a:lnTo>
                  <a:pt x="36651" y="560971"/>
                </a:lnTo>
                <a:cubicBezTo>
                  <a:pt x="286290" y="483326"/>
                  <a:pt x="483326" y="286290"/>
                  <a:pt x="560971" y="36651"/>
                </a:cubicBezTo>
                <a:lnTo>
                  <a:pt x="570395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3010349" y="1696423"/>
            <a:ext cx="490307" cy="49030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8674179" y="1696307"/>
            <a:ext cx="490538" cy="490538"/>
          </a:xfrm>
          <a:custGeom>
            <a:rect l="l" t="t" r="r" b="b"/>
            <a:pathLst>
              <a:path w="304800" h="304800">
                <a:moveTo>
                  <a:pt x="57150" y="114300"/>
                </a:moveTo>
                <a:lnTo>
                  <a:pt x="0" y="171450"/>
                </a:lnTo>
                <a:lnTo>
                  <a:pt x="114300" y="285750"/>
                </a:lnTo>
                <a:lnTo>
                  <a:pt x="304800" y="95250"/>
                </a:lnTo>
                <a:lnTo>
                  <a:pt x="247650" y="38100"/>
                </a:lnTo>
                <a:lnTo>
                  <a:pt x="114300" y="1714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3010233" y="4306919"/>
            <a:ext cx="490538" cy="490538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215427" y="38100"/>
                  <a:pt x="266700" y="89373"/>
                  <a:pt x="266700" y="152400"/>
                </a:cubicBezTo>
                <a:cubicBezTo>
                  <a:pt x="266700" y="215427"/>
                  <a:pt x="215427" y="266700"/>
                  <a:pt x="152400" y="266700"/>
                </a:cubicBezTo>
                <a:cubicBezTo>
                  <a:pt x="89373" y="266700"/>
                  <a:pt x="38100" y="215427"/>
                  <a:pt x="38100" y="152400"/>
                </a:cubicBezTo>
                <a:cubicBezTo>
                  <a:pt x="38100" y="89373"/>
                  <a:pt x="89373" y="38100"/>
                  <a:pt x="152400" y="38100"/>
                </a:cubicBezTo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lnTo>
                  <a:pt x="152400" y="0"/>
                </a:lnTo>
                <a:close/>
                <a:moveTo>
                  <a:pt x="204045" y="176955"/>
                </a:moveTo>
                <a:lnTo>
                  <a:pt x="171450" y="144323"/>
                </a:lnTo>
                <a:lnTo>
                  <a:pt x="171450" y="76200"/>
                </a:lnTo>
                <a:lnTo>
                  <a:pt x="133131" y="76200"/>
                </a:lnTo>
                <a:lnTo>
                  <a:pt x="133131" y="152324"/>
                </a:lnTo>
                <a:cubicBezTo>
                  <a:pt x="133131" y="158058"/>
                  <a:pt x="135769" y="163001"/>
                  <a:pt x="139751" y="166535"/>
                </a:cubicBezTo>
                <a:lnTo>
                  <a:pt x="177108" y="203892"/>
                </a:lnTo>
                <a:lnTo>
                  <a:pt x="204045" y="17695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4179" y="4306919"/>
            <a:ext cx="490538" cy="490538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643475" y="2556545"/>
            <a:ext cx="2551945" cy="48897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调研目的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2100892" y="2655329"/>
            <a:ext cx="2309220" cy="1189048"/>
            <a:chOff x="2100892" y="2655329"/>
            <a:chExt cx="2309220" cy="1189048"/>
          </a:xfrm>
        </p:grpSpPr>
        <p:sp>
          <p:nvSpPr>
            <p:cNvPr id="46" name="TextBox 46"/>
            <p:cNvSpPr txBox="1"/>
            <p:nvPr/>
          </p:nvSpPr>
          <p:spPr>
            <a:xfrm>
              <a:off x="2100892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了解土木工程行业的发展现状和趋势。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100892" y="5218283"/>
            <a:ext cx="2309220" cy="1189048"/>
            <a:chOff x="2100892" y="5218283"/>
            <a:chExt cx="2309220" cy="1189048"/>
          </a:xfrm>
        </p:grpSpPr>
        <p:sp>
          <p:nvSpPr>
            <p:cNvPr id="48" name="TextBox 48"/>
            <p:cNvSpPr txBox="1"/>
            <p:nvPr/>
          </p:nvSpPr>
          <p:spPr>
            <a:xfrm>
              <a:off x="2100892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探究土木工程毕业生在就业市场中的竞争优势与不足之处。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764838" y="2655329"/>
            <a:ext cx="2309220" cy="1189048"/>
            <a:chOff x="7764838" y="2655329"/>
            <a:chExt cx="2309220" cy="1189048"/>
          </a:xfrm>
        </p:grpSpPr>
        <p:sp>
          <p:nvSpPr>
            <p:cNvPr id="50" name="TextBox 50"/>
            <p:cNvSpPr txBox="1"/>
            <p:nvPr/>
          </p:nvSpPr>
          <p:spPr>
            <a:xfrm>
              <a:off x="7764838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分析土木工程行业对人才的需求特点。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764838" y="5218283"/>
            <a:ext cx="2309220" cy="1189048"/>
            <a:chOff x="7764838" y="5218283"/>
            <a:chExt cx="2309220" cy="1189048"/>
          </a:xfrm>
        </p:grpSpPr>
        <p:sp>
          <p:nvSpPr>
            <p:cNvPr id="52" name="TextBox 52"/>
            <p:cNvSpPr txBox="1"/>
            <p:nvPr/>
          </p:nvSpPr>
          <p:spPr>
            <a:xfrm>
              <a:off x="7764838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为土木工程毕业生提供有针对性的就业指导建议。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问卷调查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针对土木工程相关企业、从业人员以及高校教师等目标群体，设计问卷进行调查，收集数据并分析。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对收集到的数据进行分析，提取关键信息，为调研报告提供有力支撑。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访谈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与土木工程行业内的专家、企业家等人士进行深入访谈，了解行业发展的实际情况和未来趋势。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文献综述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查阅相关政策文件、学术论文、行业报告等资料，了解土木工程行业的发展历程、现状和趋势。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调研方法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土木工程行业概述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520" b="252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62" b="26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行业现状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基础设施建设持续推进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随着城市化进程加速，我国在交通、建筑、水利等领域的基础设施建设需求持续增长。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技术创新推动行业升级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新型材料、智能建造等技术的应用，提高了土木工程行业的施工效率和工程质量。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市场竞争格局逐步形成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行业内企业数量众多，但市场份额逐渐向技术实力强、品牌影响力大的企业集中。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国际化程度不断提高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随着“一带一路”等国家战略的实施，我国土木工程企业逐渐走出国门，参与国际市场竞争。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产业融合发展加速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土木工程行业与新材料、新能源等产业融合发展，拓展了行业的发展空间。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绿色化、智能化趋势明显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随着环保意识的提高和信息化技术的发展，绿色建筑、智能建造成为行业发展的新方向。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083" r="14083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发展趋势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167" r="121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法律法规和标准体系有待完善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随着行业的发展，相关法律法规和标准体系也需要不断更新和完善。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人才短缺问题突出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随着行业规模不断扩大，高素质、专业化的人才需求越来越大，人才短缺成为制约行业发展的瓶颈。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安全生产压力加大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工程项目的复杂性和规模的不断扩大，给安全生产带来了更大的挑战。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行业挑战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土木工程设计现状分析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强调可持续发展，注重环境保护和资源节约，将生态平衡与工程设计相结合。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绿色设计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4648" b="14648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注重人文因素在工程设计中的应用，关注人的需求和感受，提高工程的人性化程度。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人文关怀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鼓励设计师发挥创新精神，突破传统思维模式，探索新的设计理念和方法。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创新思维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设计理念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利用建筑信息模型（BIM）技术进行设计，实现信息共享、协同设计和优化。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BIM技术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有限元分析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990" r="1499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结构健康监测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6250" r="62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通过有限元分析方法对结构进行受力分析和优化，提高结构的安全性和经济性。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采用结构健康监测技术，对工程结构进行实时监测和评估，确保结构安全。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设计技术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https://d.book118.com/307034100002006033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2024-09-06T03:18:24.830</cp:lastPrinted>
  <dcterms:created xsi:type="dcterms:W3CDTF">2024-09-05T19:18:24Z</dcterms:created>
  <dcterms:modified xsi:type="dcterms:W3CDTF">2024-09-05T19:18:26Z</dcterms:modified>
</cp:coreProperties>
</file>