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3" r:id="rId39"/>
  </p:sldIdLst>
  <p:sldSz cx="9144000" cy="51435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tags" Target="tags/tag10.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39130D-72F9-4179-A1BF-011912C0E87D}" type="datetimeFigureOut">
              <a:rPr lang="zh-CN" altLang="en-US" smtClean="0"/>
              <a:t>2020/11/24</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09239B-FCF8-4757-BD9C-F36888A34976}" type="slidenum">
              <a:rPr lang="zh-CN" altLang="en-US" smtClean="0"/>
              <a:t>‹#›</a:t>
            </a:fld>
            <a:endParaRPr lang="zh-CN" altLang="en-US"/>
          </a:p>
        </p:txBody>
      </p:sp>
    </p:spTree>
    <p:extLst>
      <p:ext uri="{BB962C8B-B14F-4D97-AF65-F5344CB8AC3E}">
        <p14:creationId xmlns:p14="http://schemas.microsoft.com/office/powerpoint/2010/main" val="2155918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16</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17</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18</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19</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20</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21</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22</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23</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24</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25</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26</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28</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29</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30</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31</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32</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33</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F09239B-FCF8-4757-BD9C-F36888A34976}" type="slidenum">
              <a:rPr lang="zh-CN" altLang="en-US" smtClean="0"/>
              <a:t>34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986E5E-AE48-4BCE-AE9D-2ED099C0D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8CAC0-2264-498E-A303-7486485E2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18400F-67B0-4831-87A7-87E34D078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5B8049-C413-47B6-B0CE-FD50A4208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59E38E-A4DF-4657-AA28-FA0200EE91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F16288-72A5-416B-ABF5-61E45EDCBA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0B3CCA-9F80-4464-8E56-07D6E95350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C0BB5B-2132-494B-9CB2-4CEBBC1FEA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E3D1A7-645B-48A6-A3A7-09043282AD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769416-4020-4FC3-BA9D-6BAD45B949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48F17-E1FC-4421-8B47-E12DE8E37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blipFill dpi="0" rotWithShape="1">
          <a:blip r:embed="rId1">
            <a:lum/>
          </a:blip>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blipFill dpi="0" rotWithShape="1">
          <a:blip r:embed="rId1">
            <a:lum/>
          </a:blip>
          <a:stretch>
            <a:fillRect/>
          </a:stretch>
        </a:blipFill>
        <a:effectLst/>
      </p:bgPr>
    </p:bg>
    <p:spTree>
      <p:nvGrpSpPr>
        <p:cNvPr id="1" name=""/>
        <p:cNvGrpSpPr/>
        <p:nvPr/>
      </p:nvGrpSpPr>
      <p:grpSpPr>
        <a:xfrm>
          <a:off x="0" y="0"/>
          <a:ext cx="0" cy="0"/>
        </a:xfrm>
      </p:grpSpPr>
      <p:sp>
        <p:nvSpPr>
          <p:cNvPr id="7" name="矩形 6"/>
          <p:cNvSpPr/>
          <p:nvPr userDrawn="1"/>
        </p:nvSpPr>
        <p:spPr>
          <a:xfrm>
            <a:off x="1547664" y="0"/>
            <a:ext cx="7596336" cy="5143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blipFill dpi="0" rotWithShape="1">
          <a:blip r:embed="rId1">
            <a:alphaModFix amt="99000"/>
            <a:lum/>
          </a:blip>
          <a:stretch>
            <a:fillRect t="-17000" b="-17000"/>
          </a:stretch>
        </a:blipFill>
        <a:effectLst/>
      </p:bgPr>
    </p:bg>
    <p:spTree>
      <p:nvGrpSpPr>
        <p:cNvPr id="1" name=""/>
        <p:cNvGrpSpPr/>
        <p:nvPr/>
      </p:nvGrpSpPr>
      <p:grpSpPr>
        <a:xfrm>
          <a:off x="0" y="0"/>
          <a:ext cx="0" cy="0"/>
        </a:xfrm>
      </p:grpSpPr>
      <p:pic>
        <p:nvPicPr>
          <p:cNvPr id="5122" name="Picture 2" descr="C:\Users\Xie jj\Desktop\图片6.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547664" y="3"/>
            <a:ext cx="6588224" cy="49402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bg>
      <p:bgPr>
        <a:blipFill dpi="0" rotWithShape="1">
          <a:blip r:embed="rId1"/>
          <a:stretch>
            <a:fillRect/>
          </a:stretch>
        </a:blipFill>
        <a:effectLst/>
      </p:bgPr>
    </p:bg>
    <p:spTree>
      <p:nvGrpSpPr>
        <p:cNvPr id="1" name=""/>
        <p:cNvGrpSpPr/>
        <p:nvPr/>
      </p:nvGrpSpPr>
      <p:grpSpPr>
        <a:xfrm>
          <a:off x="0" y="0"/>
          <a:ext cx="0" cy="0"/>
        </a:xfrm>
      </p:grpSpPr>
      <p:pic>
        <p:nvPicPr>
          <p:cNvPr id="4099" name="Picture 3" descr="C:\Users\Xie jj\Desktop\图片4.jpg"/>
          <p:cNvPicPr>
            <a:picLocks noChangeAspect="1" noChangeArrowheads="1"/>
          </p:cNvPicPr>
          <p:nvPr userDrawn="1"/>
        </p:nvPicPr>
        <p:blipFill>
          <a:blip r:embed="rId1">
            <a:extLst>
              <a:ext uri="{28A0092B-C50C-407E-A947-70E740481C1C}">
                <a14:useLocalDpi xmlns:a14="http://schemas.microsoft.com/office/drawing/2010/main" val="0"/>
              </a:ext>
            </a:extLst>
          </a:blip>
          <a:srcRect t="16195"/>
          <a:stretch>
            <a:fillRect/>
          </a:stretch>
        </p:blipFill>
        <p:spPr bwMode="auto">
          <a:xfrm>
            <a:off x="-1" y="4"/>
            <a:ext cx="9144001" cy="51434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bg>
      <p:bgPr>
        <a:blipFill dpi="0" rotWithShape="1">
          <a:blip r:embed="rId1">
            <a:lum/>
          </a:blip>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457200" y="205979"/>
            <a:ext cx="8229600" cy="857250"/>
          </a:xfrm>
          <a:prstGeom prst="rect">
            <a:avLst/>
          </a:prstGeom>
        </p:spPr>
        <p:txBody>
          <a:bodyPr/>
          <a:lstStyle/>
          <a:p>
            <a:r>
              <a:rPr lang="zh-CN" altLang="en-US"/>
              <a:t>单击此处编辑母版标题样式</a:t>
            </a:r>
          </a:p>
        </p:txBody>
      </p:sp>
      <p:sp>
        <p:nvSpPr>
          <p:cNvPr id="3" name="日期占位符 2"/>
          <p:cNvSpPr>
            <a:spLocks noGrp="1"/>
          </p:cNvSpPr>
          <p:nvPr>
            <p:ph type="dt" sz="half" idx="10"/>
          </p:nvPr>
        </p:nvSpPr>
        <p:spPr>
          <a:xfrm>
            <a:off x="457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2020/11/24</a:t>
            </a:fld>
            <a:endParaRPr lang="zh-CN" altLang="en-US"/>
          </a:p>
        </p:txBody>
      </p:sp>
      <p:sp>
        <p:nvSpPr>
          <p:cNvPr id="4" name="页脚占位符 3"/>
          <p:cNvSpPr>
            <a:spLocks noGrp="1"/>
          </p:cNvSpPr>
          <p:nvPr>
            <p:ph type="ftr" sz="quarter" idx="11"/>
          </p:nvPr>
        </p:nvSpPr>
        <p:spPr>
          <a:xfrm>
            <a:off x="3124200" y="4767264"/>
            <a:ext cx="2895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6553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2020/11/24</a:t>
            </a:fld>
            <a:endParaRPr lang="zh-CN" altLang="en-US"/>
          </a:p>
        </p:txBody>
      </p:sp>
      <p:sp>
        <p:nvSpPr>
          <p:cNvPr id="3" name="页脚占位符 2"/>
          <p:cNvSpPr>
            <a:spLocks noGrp="1"/>
          </p:cNvSpPr>
          <p:nvPr>
            <p:ph type="ftr" sz="quarter" idx="11"/>
          </p:nvPr>
        </p:nvSpPr>
        <p:spPr>
          <a:xfrm>
            <a:off x="3124200" y="4767264"/>
            <a:ext cx="2895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6553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9" y="204787"/>
            <a:ext cx="3008313" cy="871538"/>
          </a:xfrm>
          <a:prstGeom prst="rect">
            <a:avLst/>
          </a:prstGeo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04792"/>
            <a:ext cx="5111750" cy="438983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9" y="1076328"/>
            <a:ext cx="3008313" cy="351829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a:xfrm>
            <a:off x="457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2020/11/24</a:t>
            </a:fld>
            <a:endParaRPr lang="zh-CN" altLang="en-US"/>
          </a:p>
        </p:txBody>
      </p:sp>
      <p:sp>
        <p:nvSpPr>
          <p:cNvPr id="6" name="页脚占位符 5"/>
          <p:cNvSpPr>
            <a:spLocks noGrp="1"/>
          </p:cNvSpPr>
          <p:nvPr>
            <p:ph type="ftr" sz="quarter" idx="11"/>
          </p:nvPr>
        </p:nvSpPr>
        <p:spPr>
          <a:xfrm>
            <a:off x="3124200" y="4767264"/>
            <a:ext cx="2895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6553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3600451"/>
            <a:ext cx="5486400" cy="425054"/>
          </a:xfrm>
          <a:prstGeom prst="rect">
            <a:avLst/>
          </a:prstGeo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459581"/>
            <a:ext cx="5486400" cy="30861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5507"/>
            <a:ext cx="5486400" cy="60364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a:xfrm>
            <a:off x="457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2020/11/24</a:t>
            </a:fld>
            <a:endParaRPr lang="zh-CN" altLang="en-US"/>
          </a:p>
        </p:txBody>
      </p:sp>
      <p:sp>
        <p:nvSpPr>
          <p:cNvPr id="6" name="页脚占位符 5"/>
          <p:cNvSpPr>
            <a:spLocks noGrp="1"/>
          </p:cNvSpPr>
          <p:nvPr>
            <p:ph type="ftr" sz="quarter" idx="11"/>
          </p:nvPr>
        </p:nvSpPr>
        <p:spPr>
          <a:xfrm>
            <a:off x="3124200" y="4767264"/>
            <a:ext cx="2895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6553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457200" y="205979"/>
            <a:ext cx="8229600" cy="857250"/>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457200" y="1200151"/>
            <a:ext cx="8229600" cy="3394472"/>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457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2020/11/24</a:t>
            </a:fld>
            <a:endParaRPr lang="zh-CN" altLang="en-US"/>
          </a:p>
        </p:txBody>
      </p:sp>
      <p:sp>
        <p:nvSpPr>
          <p:cNvPr id="5" name="页脚占位符 4"/>
          <p:cNvSpPr>
            <a:spLocks noGrp="1"/>
          </p:cNvSpPr>
          <p:nvPr>
            <p:ph type="ftr" sz="quarter" idx="11"/>
          </p:nvPr>
        </p:nvSpPr>
        <p:spPr>
          <a:xfrm>
            <a:off x="3124200" y="4767264"/>
            <a:ext cx="2895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6553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05980"/>
            <a:ext cx="2057400" cy="4388644"/>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205980"/>
            <a:ext cx="6019800" cy="4388644"/>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457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2020/11/24</a:t>
            </a:fld>
            <a:endParaRPr lang="zh-CN" altLang="en-US"/>
          </a:p>
        </p:txBody>
      </p:sp>
      <p:sp>
        <p:nvSpPr>
          <p:cNvPr id="5" name="页脚占位符 4"/>
          <p:cNvSpPr>
            <a:spLocks noGrp="1"/>
          </p:cNvSpPr>
          <p:nvPr>
            <p:ph type="ftr" sz="quarter" idx="11"/>
          </p:nvPr>
        </p:nvSpPr>
        <p:spPr>
          <a:xfrm>
            <a:off x="3124200" y="4767264"/>
            <a:ext cx="2895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6553200" y="4767264"/>
            <a:ext cx="2133600" cy="273844"/>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Date Placeholder 3"/>
          <p:cNvSpPr>
            <a:spLocks noGrp="1"/>
          </p:cNvSpPr>
          <p:nvPr>
            <p:ph type="dt" sz="half" idx="10"/>
          </p:nvPr>
        </p:nvSpPr>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891052AF-EE5F-4AB0-953E-1A821F765172}" type="datetimeFigureOut">
              <a:rPr lang="zh-CN" altLang="en-US"/>
              <a:t>2020/11/24</a:t>
            </a:fld>
            <a:endParaRPr lang="zh-CN" altLang="en-US"/>
          </a:p>
        </p:txBody>
      </p:sp>
      <p:sp>
        <p:nvSpPr>
          <p:cNvPr id="5" name="Footer Placeholder 4"/>
          <p:cNvSpPr>
            <a:spLocks noGrp="1"/>
          </p:cNvSpPr>
          <p:nvPr>
            <p:ph type="ftr" sz="quarter" idx="11"/>
          </p:nvPr>
        </p:nvSpPr>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p>
        </p:txBody>
      </p:sp>
      <p:sp>
        <p:nvSpPr>
          <p:cNvPr id="6" name="Slide Number Placeholder 5"/>
          <p:cNvSpPr>
            <a:spLocks noGrp="1"/>
          </p:cNvSpPr>
          <p:nvPr>
            <p:ph type="sldNum" sz="quarter" idx="12"/>
          </p:nvPr>
        </p:nvSpPr>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93CB13B5-D8A8-4294-B4F9-D42E363F7D89}" type="slidenum">
              <a:rPr lang="zh-CN" altLang="en-US"/>
              <a:t>‹#›</a:t>
            </a:fld>
            <a:endParaRPr lang="zh-CN" altLang="en-US"/>
          </a:p>
        </p:txBody>
      </p:sp>
    </p:spTree>
    <p:extLst>
      <p:ext uri="{BB962C8B-B14F-4D97-AF65-F5344CB8AC3E}">
        <p14:creationId xmlns:p14="http://schemas.microsoft.com/office/powerpoint/2010/main" val="427282601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jpeg" /><Relationship Id="rId3" Type="http://schemas.openxmlformats.org/officeDocument/2006/relationships/image" Target="../media/image6.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7.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9.xml" /><Relationship Id="rId11" Type="http://schemas.openxmlformats.org/officeDocument/2006/relationships/image" Target="../media/image12.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5.xml"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microsoft.com/office/2007/relationships/hdphoto" Target="../media/image17.wdp" /><Relationship Id="rId7" Type="http://schemas.openxmlformats.org/officeDocument/2006/relationships/image" Target="../media/image18.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6.xml" /><Relationship Id="rId3" Type="http://schemas.openxmlformats.org/officeDocument/2006/relationships/image" Target="../media/image19.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7.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1.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5.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6.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7.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8.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03605014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TextBox 12"/>
          <p:cNvSpPr txBox="1"/>
          <p:nvPr/>
        </p:nvSpPr>
        <p:spPr>
          <a:xfrm>
            <a:off x="433278" y="2552780"/>
            <a:ext cx="5109091"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b="1">
                <a:solidFill>
                  <a:schemeClr val="bg1"/>
                </a:solidFill>
                <a:latin typeface="微软雅黑" pitchFamily="34" charset="-122"/>
                <a:ea typeface="微软雅黑" pitchFamily="34" charset="-122"/>
              </a:rPr>
              <a:t>食品安全抽样检验</a:t>
            </a:r>
          </a:p>
        </p:txBody>
      </p:sp>
      <p:sp>
        <p:nvSpPr>
          <p:cNvPr id="4" name="矩形 3"/>
          <p:cNvSpPr/>
          <p:nvPr/>
        </p:nvSpPr>
        <p:spPr>
          <a:xfrm>
            <a:off x="3923928" y="1045154"/>
            <a:ext cx="5195664" cy="113421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2052" name="Picture 4" descr="C:\Users\Xie jj\Desktop\健康新鲜食品背景-45075228.jpg"/>
          <p:cNvPicPr>
            <a:picLocks noChangeAspect="1" noChangeArrowheads="1"/>
          </p:cNvPicPr>
          <p:nvPr/>
        </p:nvPicPr>
        <p:blipFill>
          <a:blip r:embed="rId2">
            <a:extLst>
              <a:ext uri="{28A0092B-C50C-407E-A947-70E740481C1C}">
                <a14:useLocalDpi xmlns:a14="http://schemas.microsoft.com/office/drawing/2010/main" val="0"/>
              </a:ext>
            </a:extLst>
          </a:blip>
          <a:srcRect b="11822"/>
          <a:stretch>
            <a:fillRect/>
          </a:stretch>
        </p:blipFill>
        <p:spPr bwMode="auto">
          <a:xfrm>
            <a:off x="-15577" y="1059987"/>
            <a:ext cx="2051720" cy="113421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Xie jj\Desktop\240466-140F30Q45245.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23736" y="1052472"/>
            <a:ext cx="1723009" cy="114924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99078" y="3595424"/>
            <a:ext cx="3057247"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effectLst>
                  <a:outerShdw blurRad="60007" dist="310007" dir="7680000" sy="30000" kx="1300200" algn="ctr" rotWithShape="0">
                    <a:prstClr val="black">
                      <a:alpha val="32000"/>
                    </a:prstClr>
                  </a:outerShdw>
                </a:effectLst>
                <a:latin typeface="微软雅黑" pitchFamily="34" charset="-122"/>
                <a:ea typeface="微软雅黑" pitchFamily="34" charset="-122"/>
              </a:rPr>
              <a:t>主讲人：张一青</a:t>
            </a:r>
          </a:p>
        </p:txBody>
      </p:sp>
      <p:cxnSp>
        <p:nvCxnSpPr>
          <p:cNvPr id="12" name="直接连接符 11"/>
          <p:cNvCxnSpPr/>
          <p:nvPr/>
        </p:nvCxnSpPr>
        <p:spPr>
          <a:xfrm>
            <a:off x="686152" y="3383777"/>
            <a:ext cx="4608512" cy="0"/>
          </a:xfrm>
          <a:prstGeom prst="line">
            <a:avLst/>
          </a:prstGeom>
          <a:ln w="76200" cmpd="dbl">
            <a:solidFill>
              <a:srgbClr val="FFC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grpId="0" nodeType="afterEffect">
                                  <p:stCondLst>
                                    <p:cond delay="0"/>
                                  </p:stCondLst>
                                  <p:iterate type="lt">
                                    <p:tmPct val="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par>
                          <p:cTn id="8" fill="hold" nodeType="afterGroup">
                            <p:stCondLst>
                              <p:cond delay="500"/>
                            </p:stCondLst>
                            <p:childTnLst>
                              <p:par>
                                <p:cTn id="9" presetID="34" presetClass="emph" presetSubtype="0" dur="500" fill="hold" grpId="1" nodeType="afterEffect">
                                  <p:stCondLst>
                                    <p:cond delay="500"/>
                                  </p:stCondLst>
                                  <p:iterate type="lt">
                                    <p:tmPct val="20000"/>
                                  </p:iterate>
                                  <p:childTnLst>
                                    <p:animMotion origin="layout" path="M 0 0 L 0 -0.07213" pathEditMode="relative" ptsTypes="">
                                      <p:cBhvr>
                                        <p:cTn id="10" dur="250" accel="50000" decel="50000" autoRev="1" fill="hold">
                                          <p:stCondLst>
                                            <p:cond delay="0"/>
                                          </p:stCondLst>
                                        </p:cTn>
                                        <p:tgtEl>
                                          <p:spTgt spid="13"/>
                                        </p:tgtEl>
                                        <p:attrNameLst>
                                          <p:attrName>ppt_x</p:attrName>
                                          <p:attrName>ppt_y</p:attrName>
                                        </p:attrNameLst>
                                      </p:cBhvr>
                                    </p:animMotion>
                                    <p:animRot by="1500000">
                                      <p:cBhvr>
                                        <p:cTn id="11" dur="125" fill="hold">
                                          <p:stCondLst>
                                            <p:cond delay="0"/>
                                          </p:stCondLst>
                                        </p:cTn>
                                        <p:tgtEl>
                                          <p:spTgt spid="13"/>
                                        </p:tgtEl>
                                        <p:attrNameLst>
                                          <p:attrName>r</p:attrName>
                                        </p:attrNameLst>
                                      </p:cBhvr>
                                    </p:animRot>
                                    <p:animRot by="-1500000">
                                      <p:cBhvr>
                                        <p:cTn id="12" dur="125" fill="hold">
                                          <p:stCondLst>
                                            <p:cond delay="125"/>
                                          </p:stCondLst>
                                        </p:cTn>
                                        <p:tgtEl>
                                          <p:spTgt spid="13"/>
                                        </p:tgtEl>
                                        <p:attrNameLst>
                                          <p:attrName>r</p:attrName>
                                        </p:attrNameLst>
                                      </p:cBhvr>
                                    </p:animRot>
                                    <p:animRot by="-1500000">
                                      <p:cBhvr>
                                        <p:cTn id="13" dur="125" fill="hold">
                                          <p:stCondLst>
                                            <p:cond delay="250"/>
                                          </p:stCondLst>
                                        </p:cTn>
                                        <p:tgtEl>
                                          <p:spTgt spid="13"/>
                                        </p:tgtEl>
                                        <p:attrNameLst>
                                          <p:attrName>r</p:attrName>
                                        </p:attrNameLst>
                                      </p:cBhvr>
                                    </p:animRot>
                                    <p:animRot by="1500000">
                                      <p:cBhvr>
                                        <p:cTn id="14" dur="125" fill="hold">
                                          <p:stCondLst>
                                            <p:cond delay="375"/>
                                          </p:stCondLst>
                                        </p:cTn>
                                        <p:tgtEl>
                                          <p:spTgt spid="13"/>
                                        </p:tgtEl>
                                        <p:attrNameLst>
                                          <p:attrName>r</p:attrName>
                                        </p:attrNameLst>
                                      </p:cBhvr>
                                    </p:animRot>
                                  </p:childTnLst>
                                </p:cTn>
                              </p:par>
                              <p:par>
                                <p:cTn id="15" presetID="22" presetClass="entr" presetSubtype="8" dur="500" fill="hold" nodeType="withEffect">
                                  <p:stCondLst>
                                    <p:cond delay="50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childTnLst>
                          </p:cTn>
                        </p:par>
                        <p:par>
                          <p:cTn id="18" fill="hold" nodeType="afterGroup">
                            <p:stCondLst>
                              <p:cond delay="1500"/>
                            </p:stCondLst>
                            <p:childTnLst>
                              <p:par>
                                <p:cTn id="19" presetID="2" presetClass="entr" presetSubtype="9" dur="500" fill="hold" grpId="2" nodeType="afterEffect">
                                  <p:stCondLst>
                                    <p:cond delay="1700"/>
                                  </p:stCondLst>
                                  <p:iterate type="lt">
                                    <p:tmPct val="15000"/>
                                  </p:iterate>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0-#ppt_w/2"/>
                                          </p:val>
                                        </p:tav>
                                        <p:tav tm="100000">
                                          <p:val>
                                            <p:strVal val="#ppt_x"/>
                                          </p:val>
                                        </p:tav>
                                      </p:tavLst>
                                    </p:anim>
                                    <p:anim calcmode="lin" valueType="num">
                                      <p:cBhvr additive="base">
                                        <p:cTn id="22"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3" grpId="1"/>
      <p:bldP spid="11" grpId="2"/>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lum/>
          </a:blip>
          <a:stretch>
            <a:fillRect t="-17000" b="-17000"/>
          </a:stretch>
        </a:blipFill>
        <a:effectLst/>
      </p:bgPr>
    </p:bg>
    <p:spTree>
      <p:nvGrpSpPr>
        <p:cNvPr id="1" name=""/>
        <p:cNvGrpSpPr/>
        <p:nvPr/>
      </p:nvGrpSpPr>
      <p:grpSpPr>
        <a:xfrm>
          <a:off x="0" y="0"/>
          <a:ext cx="0" cy="0"/>
        </a:xfrm>
      </p:grpSpPr>
      <p:grpSp>
        <p:nvGrpSpPr>
          <p:cNvPr id="24" name="组合 5"/>
          <p:cNvGrpSpPr/>
          <p:nvPr/>
        </p:nvGrpSpPr>
        <p:grpSpPr>
          <a:xfrm>
            <a:off x="1194118" y="1548032"/>
            <a:ext cx="4894262" cy="431800"/>
            <a:chOff x="3779912" y="1777380"/>
            <a:chExt cx="4896544" cy="432049"/>
          </a:xfrm>
        </p:grpSpPr>
        <p:sp>
          <p:nvSpPr>
            <p:cNvPr id="25" name="矩形 24"/>
            <p:cNvSpPr/>
            <p:nvPr/>
          </p:nvSpPr>
          <p:spPr>
            <a:xfrm>
              <a:off x="3779912" y="1777380"/>
              <a:ext cx="4896544" cy="432049"/>
            </a:xfrm>
            <a:prstGeom prst="rect">
              <a:avLst/>
            </a:prstGeom>
            <a:solidFill>
              <a:srgbClr val="E7E6E6">
                <a:lumMod val="25000"/>
              </a:srgbClr>
            </a:solidFill>
            <a:ln w="12700"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ea typeface="微软雅黑" pitchFamily="34" charset="-122"/>
              </a:endParaRPr>
            </a:p>
          </p:txBody>
        </p:sp>
        <p:sp>
          <p:nvSpPr>
            <p:cNvPr id="26" name="矩形 25"/>
            <p:cNvSpPr/>
            <p:nvPr/>
          </p:nvSpPr>
          <p:spPr>
            <a:xfrm>
              <a:off x="3779912" y="1777380"/>
              <a:ext cx="1289651" cy="432049"/>
            </a:xfrm>
            <a:prstGeom prst="rect">
              <a:avLst/>
            </a:prstGeom>
            <a:solidFill>
              <a:srgbClr val="44ADCB"/>
            </a:solidFill>
            <a:ln w="127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2400" b="1" kern="0">
                  <a:solidFill>
                    <a:sysClr val="window" lastClr="FFFFFF"/>
                  </a:solidFill>
                  <a:latin typeface="Broadway" panose="04040905080b02020502" pitchFamily="82" charset="0"/>
                  <a:ea typeface="微软雅黑" pitchFamily="34" charset="-122"/>
                </a:rPr>
                <a:t>第一章</a:t>
              </a:r>
              <a:endParaRPr kumimoji="0" lang="zh-CN" altLang="en-US" sz="2400" b="1" i="0" u="none" strike="noStrike" kern="0" cap="none" spc="0" normalizeH="0" baseline="0" noProof="0">
                <a:ln>
                  <a:noFill/>
                </a:ln>
                <a:solidFill>
                  <a:sysClr val="window" lastClr="FFFFFF"/>
                </a:solidFill>
                <a:effectLst/>
                <a:uLnTx/>
                <a:uFillTx/>
                <a:latin typeface="Broadway" panose="04040905080b02020502" pitchFamily="82" charset="0"/>
                <a:ea typeface="微软雅黑" pitchFamily="34" charset="-122"/>
              </a:endParaRPr>
            </a:p>
          </p:txBody>
        </p:sp>
        <p:sp>
          <p:nvSpPr>
            <p:cNvPr id="27" name="TextBox 37"/>
            <p:cNvSpPr txBox="1"/>
            <p:nvPr/>
          </p:nvSpPr>
          <p:spPr>
            <a:xfrm>
              <a:off x="5069563" y="1793234"/>
              <a:ext cx="3390892" cy="400341"/>
            </a:xfrm>
            <a:prstGeom prst="rect">
              <a:avLst/>
            </a:prstGeom>
            <a:no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eaLnBrk="1" fontAlgn="auto" latinLnBrk="0" hangingPunct="1">
                <a:lnSpc>
                  <a:spcPct val="100000"/>
                </a:lnSpc>
                <a:spcBef>
                  <a:spcPct val="0"/>
                </a:spcBef>
                <a:spcAft>
                  <a:spcPct val="0"/>
                </a:spcAft>
                <a:buClrTx/>
                <a:buSzTx/>
                <a:buFontTx/>
                <a:buNone/>
                <a:defRPr/>
              </a:pPr>
              <a:r>
                <a:rPr lang="zh-CN" altLang="en-US" sz="2000" b="1" kern="0" noProof="0">
                  <a:solidFill>
                    <a:prstClr val="white"/>
                  </a:solidFill>
                  <a:latin typeface="微软雅黑" pitchFamily="34" charset="-122"/>
                  <a:ea typeface="微软雅黑" pitchFamily="34" charset="-122"/>
                </a:rPr>
                <a:t>概述</a:t>
              </a:r>
              <a:endParaRPr kumimoji="0" lang="zh-CN" altLang="en-US" sz="2000" b="1"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grpSp>
      <p:grpSp>
        <p:nvGrpSpPr>
          <p:cNvPr id="28" name="组合 9"/>
          <p:cNvGrpSpPr/>
          <p:nvPr/>
        </p:nvGrpSpPr>
        <p:grpSpPr>
          <a:xfrm>
            <a:off x="1194118" y="2216670"/>
            <a:ext cx="4894262" cy="431800"/>
            <a:chOff x="3779912" y="1777380"/>
            <a:chExt cx="4896544" cy="432049"/>
          </a:xfrm>
        </p:grpSpPr>
        <p:sp>
          <p:nvSpPr>
            <p:cNvPr id="29" name="矩形 28"/>
            <p:cNvSpPr/>
            <p:nvPr/>
          </p:nvSpPr>
          <p:spPr>
            <a:xfrm>
              <a:off x="3779912" y="1777380"/>
              <a:ext cx="4896544" cy="432049"/>
            </a:xfrm>
            <a:prstGeom prst="rect">
              <a:avLst/>
            </a:prstGeom>
            <a:solidFill>
              <a:srgbClr val="E7E6E6">
                <a:lumMod val="25000"/>
              </a:srgbClr>
            </a:solidFill>
            <a:ln w="12700"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ea typeface="微软雅黑" pitchFamily="34" charset="-122"/>
              </a:endParaRPr>
            </a:p>
          </p:txBody>
        </p:sp>
        <p:sp>
          <p:nvSpPr>
            <p:cNvPr id="30" name="矩形 29"/>
            <p:cNvSpPr/>
            <p:nvPr/>
          </p:nvSpPr>
          <p:spPr>
            <a:xfrm>
              <a:off x="3779912" y="1777380"/>
              <a:ext cx="1289651" cy="432049"/>
            </a:xfrm>
            <a:prstGeom prst="rect">
              <a:avLst/>
            </a:prstGeom>
            <a:solidFill>
              <a:srgbClr val="44ADCB"/>
            </a:solidFill>
            <a:ln w="127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2400" b="1" kern="0">
                  <a:solidFill>
                    <a:sysClr val="window" lastClr="FFFFFF"/>
                  </a:solidFill>
                  <a:latin typeface="Broadway" panose="04040905080b02020502" pitchFamily="82" charset="0"/>
                  <a:ea typeface="微软雅黑" pitchFamily="34" charset="-122"/>
                </a:rPr>
                <a:t>第二章</a:t>
              </a:r>
              <a:endParaRPr kumimoji="0" lang="zh-CN" altLang="en-US" sz="2400" b="1" i="0" u="none" strike="noStrike" kern="0" cap="none" spc="0" normalizeH="0" baseline="0" noProof="0">
                <a:ln>
                  <a:noFill/>
                </a:ln>
                <a:solidFill>
                  <a:sysClr val="window" lastClr="FFFFFF"/>
                </a:solidFill>
                <a:effectLst/>
                <a:uLnTx/>
                <a:uFillTx/>
                <a:latin typeface="Broadway" panose="04040905080b02020502" pitchFamily="82" charset="0"/>
                <a:ea typeface="微软雅黑" pitchFamily="34" charset="-122"/>
              </a:endParaRPr>
            </a:p>
          </p:txBody>
        </p:sp>
        <p:sp>
          <p:nvSpPr>
            <p:cNvPr id="31" name="TextBox 37"/>
            <p:cNvSpPr txBox="1"/>
            <p:nvPr/>
          </p:nvSpPr>
          <p:spPr>
            <a:xfrm>
              <a:off x="5069563" y="1793234"/>
              <a:ext cx="3390892" cy="400341"/>
            </a:xfrm>
            <a:prstGeom prst="rect">
              <a:avLst/>
            </a:prstGeom>
            <a:no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zh-CN" altLang="en-US" sz="2000" b="1" kern="0">
                  <a:solidFill>
                    <a:prstClr val="white"/>
                  </a:solidFill>
                  <a:latin typeface="微软雅黑" pitchFamily="34" charset="-122"/>
                  <a:ea typeface="微软雅黑" pitchFamily="34" charset="-122"/>
                </a:rPr>
                <a:t>食品抽样</a:t>
              </a:r>
              <a:endParaRPr kumimoji="0" lang="zh-CN" altLang="en-US" sz="2000" b="1"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grpSp>
      <p:grpSp>
        <p:nvGrpSpPr>
          <p:cNvPr id="32" name="组合 13"/>
          <p:cNvGrpSpPr/>
          <p:nvPr/>
        </p:nvGrpSpPr>
        <p:grpSpPr>
          <a:xfrm>
            <a:off x="1194118" y="2931791"/>
            <a:ext cx="4894262" cy="431800"/>
            <a:chOff x="3779912" y="1777380"/>
            <a:chExt cx="4896544" cy="432048"/>
          </a:xfrm>
        </p:grpSpPr>
        <p:sp>
          <p:nvSpPr>
            <p:cNvPr id="33" name="矩形 32"/>
            <p:cNvSpPr/>
            <p:nvPr/>
          </p:nvSpPr>
          <p:spPr>
            <a:xfrm>
              <a:off x="3779912" y="1777380"/>
              <a:ext cx="4896544" cy="432048"/>
            </a:xfrm>
            <a:prstGeom prst="rect">
              <a:avLst/>
            </a:prstGeom>
            <a:solidFill>
              <a:srgbClr val="E7E6E6">
                <a:lumMod val="25000"/>
              </a:srgbClr>
            </a:solidFill>
            <a:ln w="12700"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ea typeface="微软雅黑" pitchFamily="34" charset="-122"/>
              </a:endParaRPr>
            </a:p>
          </p:txBody>
        </p:sp>
        <p:sp>
          <p:nvSpPr>
            <p:cNvPr id="34" name="矩形 33"/>
            <p:cNvSpPr/>
            <p:nvPr/>
          </p:nvSpPr>
          <p:spPr>
            <a:xfrm>
              <a:off x="3779912" y="1777380"/>
              <a:ext cx="1289651" cy="432048"/>
            </a:xfrm>
            <a:prstGeom prst="rect">
              <a:avLst/>
            </a:prstGeom>
            <a:solidFill>
              <a:srgbClr val="44ADCB"/>
            </a:solidFill>
            <a:ln w="127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2400" b="1" kern="0">
                  <a:solidFill>
                    <a:sysClr val="window" lastClr="FFFFFF"/>
                  </a:solidFill>
                  <a:latin typeface="Broadway" panose="04040905080b02020502" pitchFamily="82" charset="0"/>
                  <a:ea typeface="微软雅黑" pitchFamily="34" charset="-122"/>
                </a:rPr>
                <a:t>第三章</a:t>
              </a:r>
              <a:endParaRPr kumimoji="0" lang="zh-CN" altLang="en-US" sz="2400" b="1" i="0" u="none" strike="noStrike" kern="0" cap="none" spc="0" normalizeH="0" baseline="0" noProof="0">
                <a:ln>
                  <a:noFill/>
                </a:ln>
                <a:solidFill>
                  <a:sysClr val="window" lastClr="FFFFFF"/>
                </a:solidFill>
                <a:effectLst/>
                <a:uLnTx/>
                <a:uFillTx/>
                <a:latin typeface="Broadway" panose="04040905080b02020502" pitchFamily="82" charset="0"/>
                <a:ea typeface="微软雅黑" pitchFamily="34" charset="-122"/>
              </a:endParaRPr>
            </a:p>
          </p:txBody>
        </p:sp>
        <p:sp>
          <p:nvSpPr>
            <p:cNvPr id="35" name="TextBox 37"/>
            <p:cNvSpPr txBox="1"/>
            <p:nvPr/>
          </p:nvSpPr>
          <p:spPr>
            <a:xfrm>
              <a:off x="5070730" y="1793236"/>
              <a:ext cx="3390892" cy="400340"/>
            </a:xfrm>
            <a:prstGeom prst="rect">
              <a:avLst/>
            </a:prstGeom>
            <a:no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zh-CN" altLang="en-US" sz="2000" b="1" kern="0">
                  <a:solidFill>
                    <a:prstClr val="white"/>
                  </a:solidFill>
                  <a:latin typeface="微软雅黑" pitchFamily="34" charset="-122"/>
                  <a:ea typeface="微软雅黑" pitchFamily="34" charset="-122"/>
                </a:rPr>
                <a:t>食品检验</a:t>
              </a:r>
              <a:endParaRPr kumimoji="0" lang="zh-CN" altLang="en-US" sz="2000" b="1"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grpSp>
      <p:grpSp>
        <p:nvGrpSpPr>
          <p:cNvPr id="36" name="组合 17"/>
          <p:cNvGrpSpPr/>
          <p:nvPr/>
        </p:nvGrpSpPr>
        <p:grpSpPr>
          <a:xfrm>
            <a:off x="1217881" y="3624788"/>
            <a:ext cx="4894262" cy="433387"/>
            <a:chOff x="3779912" y="1777380"/>
            <a:chExt cx="4896544" cy="432048"/>
          </a:xfrm>
        </p:grpSpPr>
        <p:sp>
          <p:nvSpPr>
            <p:cNvPr id="37" name="矩形 36"/>
            <p:cNvSpPr/>
            <p:nvPr/>
          </p:nvSpPr>
          <p:spPr>
            <a:xfrm>
              <a:off x="3779912" y="1777380"/>
              <a:ext cx="4896544" cy="432048"/>
            </a:xfrm>
            <a:prstGeom prst="rect">
              <a:avLst/>
            </a:prstGeom>
            <a:solidFill>
              <a:srgbClr val="E7E6E6">
                <a:lumMod val="25000"/>
              </a:srgbClr>
            </a:solidFill>
            <a:ln w="12700"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ea typeface="微软雅黑" pitchFamily="34" charset="-122"/>
              </a:endParaRPr>
            </a:p>
          </p:txBody>
        </p:sp>
        <p:sp>
          <p:nvSpPr>
            <p:cNvPr id="38" name="矩形 37"/>
            <p:cNvSpPr/>
            <p:nvPr/>
          </p:nvSpPr>
          <p:spPr>
            <a:xfrm>
              <a:off x="3779912" y="1777380"/>
              <a:ext cx="1289651" cy="432048"/>
            </a:xfrm>
            <a:prstGeom prst="rect">
              <a:avLst/>
            </a:prstGeom>
            <a:solidFill>
              <a:srgbClr val="44ADCB"/>
            </a:solidFill>
            <a:ln w="127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2400" b="1" kern="0">
                  <a:solidFill>
                    <a:sysClr val="window" lastClr="FFFFFF"/>
                  </a:solidFill>
                  <a:latin typeface="Broadway" panose="04040905080b02020502" pitchFamily="82" charset="0"/>
                  <a:ea typeface="微软雅黑" pitchFamily="34" charset="-122"/>
                </a:rPr>
                <a:t>第四章</a:t>
              </a:r>
              <a:endParaRPr kumimoji="0" lang="zh-CN" altLang="en-US" sz="2400" b="1" i="0" u="none" strike="noStrike" kern="0" cap="none" spc="0" normalizeH="0" baseline="0" noProof="0">
                <a:ln>
                  <a:noFill/>
                </a:ln>
                <a:solidFill>
                  <a:sysClr val="window" lastClr="FFFFFF"/>
                </a:solidFill>
                <a:effectLst/>
                <a:uLnTx/>
                <a:uFillTx/>
                <a:latin typeface="Broadway" panose="04040905080b02020502" pitchFamily="82" charset="0"/>
                <a:ea typeface="微软雅黑" pitchFamily="34" charset="-122"/>
              </a:endParaRPr>
            </a:p>
          </p:txBody>
        </p:sp>
        <p:sp>
          <p:nvSpPr>
            <p:cNvPr id="39" name="TextBox 37"/>
            <p:cNvSpPr txBox="1"/>
            <p:nvPr/>
          </p:nvSpPr>
          <p:spPr>
            <a:xfrm>
              <a:off x="5070730" y="1793973"/>
              <a:ext cx="3390892" cy="398874"/>
            </a:xfrm>
            <a:prstGeom prst="rect">
              <a:avLst/>
            </a:prstGeom>
            <a:no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zh-CN" altLang="en-US" sz="2000" b="1" kern="0">
                  <a:solidFill>
                    <a:prstClr val="white"/>
                  </a:solidFill>
                  <a:latin typeface="微软雅黑" pitchFamily="34" charset="-122"/>
                  <a:ea typeface="微软雅黑" pitchFamily="34" charset="-122"/>
                </a:rPr>
                <a:t>核查处置</a:t>
              </a:r>
              <a:endParaRPr kumimoji="0" lang="zh-CN" altLang="en-US" sz="2000" b="1"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grpSp>
      <p:sp>
        <p:nvSpPr>
          <p:cNvPr id="40" name="等腰三角形 18"/>
          <p:cNvSpPr>
            <a:spLocks noChangeArrowheads="1"/>
          </p:cNvSpPr>
          <p:nvPr/>
        </p:nvSpPr>
        <p:spPr bwMode="auto">
          <a:xfrm flipV="1">
            <a:off x="8" y="-20538"/>
            <a:ext cx="3217863" cy="1346200"/>
          </a:xfrm>
          <a:prstGeom prst="triangle">
            <a:avLst>
              <a:gd name="adj" fmla="val 50000"/>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宋体" pitchFamily="2" charset="-122"/>
              <a:sym typeface="宋体" pitchFamily="2" charset="-122"/>
            </a:endParaRPr>
          </a:p>
        </p:txBody>
      </p:sp>
      <p:sp>
        <p:nvSpPr>
          <p:cNvPr id="41" name="TextBox 19"/>
          <p:cNvSpPr>
            <a:spLocks noChangeArrowheads="1"/>
          </p:cNvSpPr>
          <p:nvPr/>
        </p:nvSpPr>
        <p:spPr bwMode="auto">
          <a:xfrm rot="19236332">
            <a:off x="1220977" y="345972"/>
            <a:ext cx="156966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7030A0"/>
                </a:solidFill>
                <a:latin typeface="微软雅黑" pitchFamily="34" charset="-122"/>
                <a:ea typeface="微软雅黑" pitchFamily="34" charset="-122"/>
              </a:rPr>
              <a:t>目录页</a:t>
            </a:r>
            <a:endParaRPr lang="zh-CN" altLang="en-US">
              <a:solidFill>
                <a:srgbClr val="7030A0"/>
              </a:solidFill>
            </a:endParaRPr>
          </a:p>
        </p:txBody>
      </p:sp>
      <p:sp>
        <p:nvSpPr>
          <p:cNvPr id="42" name="TextBox 53"/>
          <p:cNvSpPr>
            <a:spLocks noChangeArrowheads="1"/>
          </p:cNvSpPr>
          <p:nvPr/>
        </p:nvSpPr>
        <p:spPr bwMode="auto">
          <a:xfrm rot="19196400">
            <a:off x="1273175" y="701677"/>
            <a:ext cx="2241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solidFill>
                  <a:srgbClr val="7030A0"/>
                </a:solidFill>
                <a:latin typeface="Calibri" pitchFamily="34" charset="0"/>
              </a:rPr>
              <a:t>CONTENTS   PAGE </a:t>
            </a:r>
          </a:p>
        </p:txBody>
      </p:sp>
      <p:grpSp>
        <p:nvGrpSpPr>
          <p:cNvPr id="21" name="组合 17"/>
          <p:cNvGrpSpPr/>
          <p:nvPr/>
        </p:nvGrpSpPr>
        <p:grpSpPr>
          <a:xfrm>
            <a:off x="1194118" y="4299946"/>
            <a:ext cx="4894262" cy="433387"/>
            <a:chOff x="3779912" y="1777380"/>
            <a:chExt cx="4896544" cy="432048"/>
          </a:xfrm>
        </p:grpSpPr>
        <p:sp>
          <p:nvSpPr>
            <p:cNvPr id="22" name="矩形 21"/>
            <p:cNvSpPr/>
            <p:nvPr/>
          </p:nvSpPr>
          <p:spPr>
            <a:xfrm>
              <a:off x="3779912" y="1777380"/>
              <a:ext cx="4896544" cy="432048"/>
            </a:xfrm>
            <a:prstGeom prst="rect">
              <a:avLst/>
            </a:prstGeom>
            <a:solidFill>
              <a:srgbClr val="E7E6E6">
                <a:lumMod val="25000"/>
              </a:srgbClr>
            </a:solidFill>
            <a:ln w="12700"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ea typeface="微软雅黑" pitchFamily="34" charset="-122"/>
              </a:endParaRPr>
            </a:p>
          </p:txBody>
        </p:sp>
        <p:sp>
          <p:nvSpPr>
            <p:cNvPr id="23" name="矩形 22"/>
            <p:cNvSpPr/>
            <p:nvPr/>
          </p:nvSpPr>
          <p:spPr>
            <a:xfrm>
              <a:off x="3779912" y="1777380"/>
              <a:ext cx="1289651" cy="432048"/>
            </a:xfrm>
            <a:prstGeom prst="rect">
              <a:avLst/>
            </a:prstGeom>
            <a:solidFill>
              <a:srgbClr val="44ADCB"/>
            </a:solidFill>
            <a:ln w="127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lang="zh-CN" altLang="en-US" sz="2400" b="1" kern="0" noProof="0">
                  <a:solidFill>
                    <a:sysClr val="window" lastClr="FFFFFF"/>
                  </a:solidFill>
                  <a:latin typeface="Broadway" panose="04040905080b02020502" pitchFamily="82" charset="0"/>
                  <a:ea typeface="微软雅黑" pitchFamily="34" charset="-122"/>
                </a:rPr>
                <a:t>第五章</a:t>
              </a:r>
              <a:endParaRPr kumimoji="0" lang="zh-CN" altLang="en-US" sz="2400" b="1" i="0" u="none" strike="noStrike" kern="0" cap="none" spc="0" normalizeH="0" baseline="0" noProof="0">
                <a:ln>
                  <a:noFill/>
                </a:ln>
                <a:solidFill>
                  <a:sysClr val="window" lastClr="FFFFFF"/>
                </a:solidFill>
                <a:effectLst/>
                <a:uLnTx/>
                <a:uFillTx/>
                <a:latin typeface="Broadway" panose="04040905080b02020502" pitchFamily="82" charset="0"/>
                <a:ea typeface="微软雅黑" pitchFamily="34" charset="-122"/>
              </a:endParaRPr>
            </a:p>
          </p:txBody>
        </p:sp>
        <p:sp>
          <p:nvSpPr>
            <p:cNvPr id="43" name="TextBox 37"/>
            <p:cNvSpPr txBox="1"/>
            <p:nvPr/>
          </p:nvSpPr>
          <p:spPr>
            <a:xfrm>
              <a:off x="5070730" y="1793973"/>
              <a:ext cx="3390892" cy="398874"/>
            </a:xfrm>
            <a:prstGeom prst="rect">
              <a:avLst/>
            </a:prstGeom>
            <a:no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lang="zh-CN" altLang="en-US" sz="2000" b="1" kern="0" noProof="0">
                  <a:solidFill>
                    <a:prstClr val="white"/>
                  </a:solidFill>
                  <a:latin typeface="微软雅黑" pitchFamily="34" charset="-122"/>
                  <a:ea typeface="微软雅黑" pitchFamily="34" charset="-122"/>
                </a:rPr>
                <a:t>法律责任</a:t>
              </a:r>
              <a:endParaRPr kumimoji="0" lang="zh-CN" altLang="en-US" sz="2000" b="1"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gr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300" fill="hold" grpId="0" nodeType="withEffect">
                                  <p:stCondLst>
                                    <p:cond delay="0"/>
                                  </p:stCondLst>
                                  <p:childTnLst>
                                    <p:set>
                                      <p:cBhvr>
                                        <p:cTn id="6" dur="1" fill="hold">
                                          <p:stCondLst>
                                            <p:cond delay="0"/>
                                          </p:stCondLst>
                                        </p:cTn>
                                        <p:tgtEl>
                                          <p:spTgt spid="40"/>
                                        </p:tgtEl>
                                        <p:attrNameLst>
                                          <p:attrName>style.visibility</p:attrName>
                                        </p:attrNameLst>
                                      </p:cBhvr>
                                      <p:to>
                                        <p:strVal val="visible"/>
                                      </p:to>
                                    </p:set>
                                    <p:animEffect filter="">
                                      <p:cBhvr>
                                        <p:cTn id="7" dur="300"/>
                                        <p:tgtEl>
                                          <p:spTgt spid="40"/>
                                        </p:tgtEl>
                                      </p:cBhvr>
                                    </p:animEffect>
                                  </p:childTnLst>
                                </p:cTn>
                              </p:par>
                            </p:childTnLst>
                          </p:cTn>
                        </p:par>
                        <p:par>
                          <p:cTn id="8" fill="hold" nodeType="afterGroup">
                            <p:stCondLst>
                              <p:cond delay="300"/>
                            </p:stCondLst>
                            <p:childTnLst>
                              <p:par>
                                <p:cTn id="9" presetID="2" presetClass="entr" presetSubtype="1" dur="400" fill="hold" grpId="1" nodeType="afterEffect">
                                  <p:stCondLst>
                                    <p:cond delay="500"/>
                                  </p:stCondLst>
                                  <p:iterate type="lt">
                                    <p:tmPct val="10000"/>
                                  </p:iterate>
                                  <p:childTnLst>
                                    <p:set>
                                      <p:cBhvr>
                                        <p:cTn id="10" dur="1" fill="hold">
                                          <p:stCondLst>
                                            <p:cond delay="0"/>
                                          </p:stCondLst>
                                        </p:cTn>
                                        <p:tgtEl>
                                          <p:spTgt spid="41"/>
                                        </p:tgtEl>
                                        <p:attrNameLst>
                                          <p:attrName>style.visibility</p:attrName>
                                        </p:attrNameLst>
                                      </p:cBhvr>
                                      <p:to>
                                        <p:strVal val="visible"/>
                                      </p:to>
                                    </p:set>
                                    <p:anim calcmode="lin" valueType="num">
                                      <p:cBhvr>
                                        <p:cTn id="11" dur="400" fill="hold"/>
                                        <p:tgtEl>
                                          <p:spTgt spid="41"/>
                                        </p:tgtEl>
                                        <p:attrNameLst>
                                          <p:attrName>ppt_x</p:attrName>
                                        </p:attrNameLst>
                                      </p:cBhvr>
                                      <p:tavLst>
                                        <p:tav tm="0">
                                          <p:val>
                                            <p:strVal val="#ppt_x"/>
                                          </p:val>
                                        </p:tav>
                                        <p:tav tm="100000">
                                          <p:val>
                                            <p:strVal val="#ppt_x"/>
                                          </p:val>
                                        </p:tav>
                                      </p:tavLst>
                                    </p:anim>
                                    <p:anim calcmode="lin" valueType="num">
                                      <p:cBhvr>
                                        <p:cTn id="12" dur="400" fill="hold"/>
                                        <p:tgtEl>
                                          <p:spTgt spid="41"/>
                                        </p:tgtEl>
                                        <p:attrNameLst>
                                          <p:attrName>ppt_y</p:attrName>
                                        </p:attrNameLst>
                                      </p:cBhvr>
                                      <p:tavLst>
                                        <p:tav tm="0">
                                          <p:val>
                                            <p:strVal val="0-#ppt_h/2"/>
                                          </p:val>
                                        </p:tav>
                                        <p:tav tm="100000">
                                          <p:val>
                                            <p:strVal val="#ppt_y"/>
                                          </p:val>
                                        </p:tav>
                                      </p:tavLst>
                                    </p:anim>
                                  </p:childTnLst>
                                </p:cTn>
                              </p:par>
                            </p:childTnLst>
                          </p:cTn>
                        </p:par>
                        <p:par>
                          <p:cTn id="13" fill="hold" nodeType="afterGroup">
                            <p:stCondLst>
                              <p:cond delay="1200"/>
                            </p:stCondLst>
                            <p:childTnLst>
                              <p:par>
                                <p:cTn id="14" presetID="2" presetClass="entr" presetSubtype="9" dur="500" fill="hold" grpId="2" nodeType="afterEffect">
                                  <p:stCondLst>
                                    <p:cond delay="480"/>
                                  </p:stCondLst>
                                  <p:iterate type="lt">
                                    <p:tmPct val="10000"/>
                                  </p:iterate>
                                  <p:childTnLst>
                                    <p:set>
                                      <p:cBhvr>
                                        <p:cTn id="15" dur="1" fill="hold">
                                          <p:stCondLst>
                                            <p:cond delay="0"/>
                                          </p:stCondLst>
                                        </p:cTn>
                                        <p:tgtEl>
                                          <p:spTgt spid="42"/>
                                        </p:tgtEl>
                                        <p:attrNameLst>
                                          <p:attrName>style.visibility</p:attrName>
                                        </p:attrNameLst>
                                      </p:cBhvr>
                                      <p:to>
                                        <p:strVal val="visible"/>
                                      </p:to>
                                    </p:set>
                                    <p:anim calcmode="lin" valueType="num">
                                      <p:cBhvr>
                                        <p:cTn id="16" dur="500" fill="hold"/>
                                        <p:tgtEl>
                                          <p:spTgt spid="42"/>
                                        </p:tgtEl>
                                        <p:attrNameLst>
                                          <p:attrName>ppt_x</p:attrName>
                                        </p:attrNameLst>
                                      </p:cBhvr>
                                      <p:tavLst>
                                        <p:tav tm="0">
                                          <p:val>
                                            <p:strVal val="0-#ppt_w/2"/>
                                          </p:val>
                                        </p:tav>
                                        <p:tav tm="100000">
                                          <p:val>
                                            <p:strVal val="#ppt_x"/>
                                          </p:val>
                                        </p:tav>
                                      </p:tavLst>
                                    </p:anim>
                                    <p:anim calcmode="lin" valueType="num">
                                      <p:cBhvr>
                                        <p:cTn id="17" dur="500" fill="hold"/>
                                        <p:tgtEl>
                                          <p:spTgt spid="42"/>
                                        </p:tgtEl>
                                        <p:attrNameLst>
                                          <p:attrName>ppt_y</p:attrName>
                                        </p:attrNameLst>
                                      </p:cBhvr>
                                      <p:tavLst>
                                        <p:tav tm="0">
                                          <p:val>
                                            <p:strVal val="0-#ppt_h/2"/>
                                          </p:val>
                                        </p:tav>
                                        <p:tav tm="100000">
                                          <p:val>
                                            <p:strVal val="#ppt_y"/>
                                          </p:val>
                                        </p:tav>
                                      </p:tavLst>
                                    </p:anim>
                                  </p:childTnLst>
                                </p:cTn>
                              </p:par>
                            </p:childTnLst>
                          </p:cTn>
                        </p:par>
                        <p:par>
                          <p:cTn id="18" fill="hold" nodeType="afterGroup">
                            <p:stCondLst>
                              <p:cond delay="2180"/>
                            </p:stCondLst>
                            <p:childTnLst>
                              <p:par>
                                <p:cTn id="19" presetID="25" presetClass="entr" presetSubtype="0" dur="750" fill="hold" nodeType="afterEffect">
                                  <p:stCondLst>
                                    <p:cond delay="1730"/>
                                  </p:stCondLst>
                                  <p:childTnLst>
                                    <p:set>
                                      <p:cBhvr>
                                        <p:cTn id="20" dur="1" fill="hold">
                                          <p:stCondLst>
                                            <p:cond delay="0"/>
                                          </p:stCondLst>
                                        </p:cTn>
                                        <p:tgtEl>
                                          <p:spTgt spid="24"/>
                                        </p:tgtEl>
                                        <p:attrNameLst>
                                          <p:attrName>style.visibility</p:attrName>
                                        </p:attrNameLst>
                                      </p:cBhvr>
                                      <p:to>
                                        <p:strVal val="visible"/>
                                      </p:to>
                                    </p:set>
                                    <p:anim calcmode="lin" valueType="num">
                                      <p:cBhvr>
                                        <p:cTn id="21" dur="375" decel="50000" fill="hold">
                                          <p:stCondLst>
                                            <p:cond delay="0"/>
                                          </p:stCondLst>
                                        </p:cTn>
                                        <p:tgtEl>
                                          <p:spTgt spid="24"/>
                                        </p:tgtEl>
                                        <p:attrNameLst>
                                          <p:attrName>style.rotation</p:attrName>
                                        </p:attrNameLst>
                                      </p:cBhvr>
                                      <p:tavLst>
                                        <p:tav tm="0">
                                          <p:val>
                                            <p:fltVal val="-90"/>
                                          </p:val>
                                        </p:tav>
                                        <p:tav tm="100000">
                                          <p:val>
                                            <p:fltVal val="0"/>
                                          </p:val>
                                        </p:tav>
                                      </p:tavLst>
                                    </p:anim>
                                    <p:anim calcmode="lin" valueType="num">
                                      <p:cBhvr>
                                        <p:cTn id="22" dur="375" decel="50000" fill="hold">
                                          <p:stCondLst>
                                            <p:cond delay="0"/>
                                          </p:stCondLst>
                                        </p:cTn>
                                        <p:tgtEl>
                                          <p:spTgt spid="24"/>
                                        </p:tgtEl>
                                        <p:attrNameLst>
                                          <p:attrName>ppt_w</p:attrName>
                                        </p:attrNameLst>
                                      </p:cBhvr>
                                      <p:tavLst>
                                        <p:tav tm="0">
                                          <p:val>
                                            <p:strVal val="#ppt_w"/>
                                          </p:val>
                                        </p:tav>
                                        <p:tav tm="100000">
                                          <p:val>
                                            <p:strVal val="#ppt_w*.05"/>
                                          </p:val>
                                        </p:tav>
                                      </p:tavLst>
                                    </p:anim>
                                    <p:anim calcmode="lin" valueType="num">
                                      <p:cBhvr>
                                        <p:cTn id="23" dur="375" accel="50000" fill="hold">
                                          <p:stCondLst>
                                            <p:cond delay="375"/>
                                          </p:stCondLst>
                                        </p:cTn>
                                        <p:tgtEl>
                                          <p:spTgt spid="24"/>
                                        </p:tgtEl>
                                        <p:attrNameLst>
                                          <p:attrName>ppt_w</p:attrName>
                                        </p:attrNameLst>
                                      </p:cBhvr>
                                      <p:tavLst>
                                        <p:tav tm="0">
                                          <p:val>
                                            <p:strVal val="#ppt_w*.05"/>
                                          </p:val>
                                        </p:tav>
                                        <p:tav tm="100000">
                                          <p:val>
                                            <p:strVal val="#ppt_w"/>
                                          </p:val>
                                        </p:tav>
                                      </p:tavLst>
                                    </p:anim>
                                    <p:anim calcmode="lin" valueType="num">
                                      <p:cBhvr>
                                        <p:cTn id="24" dur="750" fill="hold"/>
                                        <p:tgtEl>
                                          <p:spTgt spid="24"/>
                                        </p:tgtEl>
                                        <p:attrNameLst>
                                          <p:attrName>ppt_h</p:attrName>
                                        </p:attrNameLst>
                                      </p:cBhvr>
                                      <p:tavLst>
                                        <p:tav tm="0">
                                          <p:val>
                                            <p:strVal val="#ppt_h"/>
                                          </p:val>
                                        </p:tav>
                                        <p:tav tm="100000">
                                          <p:val>
                                            <p:strVal val="#ppt_h"/>
                                          </p:val>
                                        </p:tav>
                                      </p:tavLst>
                                    </p:anim>
                                    <p:anim calcmode="lin" valueType="num">
                                      <p:cBhvr>
                                        <p:cTn id="25" dur="375" decel="50000" fill="hold">
                                          <p:stCondLst>
                                            <p:cond delay="0"/>
                                          </p:stCondLst>
                                        </p:cTn>
                                        <p:tgtEl>
                                          <p:spTgt spid="24"/>
                                        </p:tgtEl>
                                        <p:attrNameLst>
                                          <p:attrName>ppt_x</p:attrName>
                                        </p:attrNameLst>
                                      </p:cBhvr>
                                      <p:tavLst>
                                        <p:tav tm="0">
                                          <p:val>
                                            <p:strVal val="#ppt_x+.4"/>
                                          </p:val>
                                        </p:tav>
                                        <p:tav tm="100000">
                                          <p:val>
                                            <p:strVal val="#ppt_x"/>
                                          </p:val>
                                        </p:tav>
                                      </p:tavLst>
                                    </p:anim>
                                    <p:anim calcmode="lin" valueType="num">
                                      <p:cBhvr>
                                        <p:cTn id="26" dur="375" decel="50000" fill="hold">
                                          <p:stCondLst>
                                            <p:cond delay="0"/>
                                          </p:stCondLst>
                                        </p:cTn>
                                        <p:tgtEl>
                                          <p:spTgt spid="24"/>
                                        </p:tgtEl>
                                        <p:attrNameLst>
                                          <p:attrName>ppt_y</p:attrName>
                                        </p:attrNameLst>
                                      </p:cBhvr>
                                      <p:tavLst>
                                        <p:tav tm="0">
                                          <p:val>
                                            <p:strVal val="#ppt_y-.2"/>
                                          </p:val>
                                        </p:tav>
                                        <p:tav tm="100000">
                                          <p:val>
                                            <p:strVal val="#ppt_y+.1"/>
                                          </p:val>
                                        </p:tav>
                                      </p:tavLst>
                                    </p:anim>
                                    <p:anim calcmode="lin" valueType="num">
                                      <p:cBhvr>
                                        <p:cTn id="27" dur="375" accel="50000" fill="hold">
                                          <p:stCondLst>
                                            <p:cond delay="375"/>
                                          </p:stCondLst>
                                        </p:cTn>
                                        <p:tgtEl>
                                          <p:spTgt spid="24"/>
                                        </p:tgtEl>
                                        <p:attrNameLst>
                                          <p:attrName>ppt_y</p:attrName>
                                        </p:attrNameLst>
                                      </p:cBhvr>
                                      <p:tavLst>
                                        <p:tav tm="0">
                                          <p:val>
                                            <p:strVal val="#ppt_y+.1"/>
                                          </p:val>
                                        </p:tav>
                                        <p:tav tm="100000">
                                          <p:val>
                                            <p:strVal val="#ppt_y"/>
                                          </p:val>
                                        </p:tav>
                                      </p:tavLst>
                                    </p:anim>
                                    <p:animEffect transition="in" filter="fade">
                                      <p:cBhvr>
                                        <p:cTn id="28" dur="750" decel="50000">
                                          <p:stCondLst>
                                            <p:cond delay="0"/>
                                          </p:stCondLst>
                                        </p:cTn>
                                        <p:tgtEl>
                                          <p:spTgt spid="24"/>
                                        </p:tgtEl>
                                      </p:cBhvr>
                                    </p:animEffect>
                                  </p:childTnLst>
                                </p:cTn>
                              </p:par>
                            </p:childTnLst>
                          </p:cTn>
                        </p:par>
                        <p:par>
                          <p:cTn id="29" fill="hold" nodeType="afterGroup">
                            <p:stCondLst>
                              <p:cond delay="4660"/>
                            </p:stCondLst>
                            <p:childTnLst>
                              <p:par>
                                <p:cTn id="30" presetID="25" presetClass="entr" presetSubtype="0" dur="800" fill="hold" nodeType="afterEffect">
                                  <p:stCondLst>
                                    <p:cond delay="2730"/>
                                  </p:stCondLst>
                                  <p:childTnLst>
                                    <p:set>
                                      <p:cBhvr>
                                        <p:cTn id="31" dur="1" fill="hold">
                                          <p:stCondLst>
                                            <p:cond delay="0"/>
                                          </p:stCondLst>
                                        </p:cTn>
                                        <p:tgtEl>
                                          <p:spTgt spid="28"/>
                                        </p:tgtEl>
                                        <p:attrNameLst>
                                          <p:attrName>style.visibility</p:attrName>
                                        </p:attrNameLst>
                                      </p:cBhvr>
                                      <p:to>
                                        <p:strVal val="visible"/>
                                      </p:to>
                                    </p:set>
                                    <p:anim calcmode="lin" valueType="num">
                                      <p:cBhvr>
                                        <p:cTn id="32" dur="400" decel="50000" fill="hold">
                                          <p:stCondLst>
                                            <p:cond delay="0"/>
                                          </p:stCondLst>
                                        </p:cTn>
                                        <p:tgtEl>
                                          <p:spTgt spid="28"/>
                                        </p:tgtEl>
                                        <p:attrNameLst>
                                          <p:attrName>style.rotation</p:attrName>
                                        </p:attrNameLst>
                                      </p:cBhvr>
                                      <p:tavLst>
                                        <p:tav tm="0">
                                          <p:val>
                                            <p:fltVal val="-90"/>
                                          </p:val>
                                        </p:tav>
                                        <p:tav tm="100000">
                                          <p:val>
                                            <p:fltVal val="0"/>
                                          </p:val>
                                        </p:tav>
                                      </p:tavLst>
                                    </p:anim>
                                    <p:anim calcmode="lin" valueType="num">
                                      <p:cBhvr>
                                        <p:cTn id="33" dur="400" decel="50000" fill="hold">
                                          <p:stCondLst>
                                            <p:cond delay="0"/>
                                          </p:stCondLst>
                                        </p:cTn>
                                        <p:tgtEl>
                                          <p:spTgt spid="28"/>
                                        </p:tgtEl>
                                        <p:attrNameLst>
                                          <p:attrName>ppt_w</p:attrName>
                                        </p:attrNameLst>
                                      </p:cBhvr>
                                      <p:tavLst>
                                        <p:tav tm="0">
                                          <p:val>
                                            <p:strVal val="#ppt_w"/>
                                          </p:val>
                                        </p:tav>
                                        <p:tav tm="100000">
                                          <p:val>
                                            <p:strVal val="#ppt_w*.05"/>
                                          </p:val>
                                        </p:tav>
                                      </p:tavLst>
                                    </p:anim>
                                    <p:anim calcmode="lin" valueType="num">
                                      <p:cBhvr>
                                        <p:cTn id="34" dur="400" accel="50000" fill="hold">
                                          <p:stCondLst>
                                            <p:cond delay="400"/>
                                          </p:stCondLst>
                                        </p:cTn>
                                        <p:tgtEl>
                                          <p:spTgt spid="28"/>
                                        </p:tgtEl>
                                        <p:attrNameLst>
                                          <p:attrName>ppt_w</p:attrName>
                                        </p:attrNameLst>
                                      </p:cBhvr>
                                      <p:tavLst>
                                        <p:tav tm="0">
                                          <p:val>
                                            <p:strVal val="#ppt_w*.05"/>
                                          </p:val>
                                        </p:tav>
                                        <p:tav tm="100000">
                                          <p:val>
                                            <p:strVal val="#ppt_w"/>
                                          </p:val>
                                        </p:tav>
                                      </p:tavLst>
                                    </p:anim>
                                    <p:anim calcmode="lin" valueType="num">
                                      <p:cBhvr>
                                        <p:cTn id="35" dur="800" fill="hold"/>
                                        <p:tgtEl>
                                          <p:spTgt spid="28"/>
                                        </p:tgtEl>
                                        <p:attrNameLst>
                                          <p:attrName>ppt_h</p:attrName>
                                        </p:attrNameLst>
                                      </p:cBhvr>
                                      <p:tavLst>
                                        <p:tav tm="0">
                                          <p:val>
                                            <p:strVal val="#ppt_h"/>
                                          </p:val>
                                        </p:tav>
                                        <p:tav tm="100000">
                                          <p:val>
                                            <p:strVal val="#ppt_h"/>
                                          </p:val>
                                        </p:tav>
                                      </p:tavLst>
                                    </p:anim>
                                    <p:anim calcmode="lin" valueType="num">
                                      <p:cBhvr>
                                        <p:cTn id="36" dur="400" decel="50000" fill="hold">
                                          <p:stCondLst>
                                            <p:cond delay="0"/>
                                          </p:stCondLst>
                                        </p:cTn>
                                        <p:tgtEl>
                                          <p:spTgt spid="28"/>
                                        </p:tgtEl>
                                        <p:attrNameLst>
                                          <p:attrName>ppt_x</p:attrName>
                                        </p:attrNameLst>
                                      </p:cBhvr>
                                      <p:tavLst>
                                        <p:tav tm="0">
                                          <p:val>
                                            <p:strVal val="#ppt_x+.4"/>
                                          </p:val>
                                        </p:tav>
                                        <p:tav tm="100000">
                                          <p:val>
                                            <p:strVal val="#ppt_x"/>
                                          </p:val>
                                        </p:tav>
                                      </p:tavLst>
                                    </p:anim>
                                    <p:anim calcmode="lin" valueType="num">
                                      <p:cBhvr>
                                        <p:cTn id="37" dur="400" decel="50000" fill="hold">
                                          <p:stCondLst>
                                            <p:cond delay="0"/>
                                          </p:stCondLst>
                                        </p:cTn>
                                        <p:tgtEl>
                                          <p:spTgt spid="28"/>
                                        </p:tgtEl>
                                        <p:attrNameLst>
                                          <p:attrName>ppt_y</p:attrName>
                                        </p:attrNameLst>
                                      </p:cBhvr>
                                      <p:tavLst>
                                        <p:tav tm="0">
                                          <p:val>
                                            <p:strVal val="#ppt_y-.2"/>
                                          </p:val>
                                        </p:tav>
                                        <p:tav tm="100000">
                                          <p:val>
                                            <p:strVal val="#ppt_y+.1"/>
                                          </p:val>
                                        </p:tav>
                                      </p:tavLst>
                                    </p:anim>
                                    <p:anim calcmode="lin" valueType="num">
                                      <p:cBhvr>
                                        <p:cTn id="38" dur="400" accel="50000" fill="hold">
                                          <p:stCondLst>
                                            <p:cond delay="400"/>
                                          </p:stCondLst>
                                        </p:cTn>
                                        <p:tgtEl>
                                          <p:spTgt spid="28"/>
                                        </p:tgtEl>
                                        <p:attrNameLst>
                                          <p:attrName>ppt_y</p:attrName>
                                        </p:attrNameLst>
                                      </p:cBhvr>
                                      <p:tavLst>
                                        <p:tav tm="0">
                                          <p:val>
                                            <p:strVal val="#ppt_y+.1"/>
                                          </p:val>
                                        </p:tav>
                                        <p:tav tm="100000">
                                          <p:val>
                                            <p:strVal val="#ppt_y"/>
                                          </p:val>
                                        </p:tav>
                                      </p:tavLst>
                                    </p:anim>
                                    <p:animEffect transition="in" filter="fade">
                                      <p:cBhvr>
                                        <p:cTn id="39" dur="800" decel="50000">
                                          <p:stCondLst>
                                            <p:cond delay="0"/>
                                          </p:stCondLst>
                                        </p:cTn>
                                        <p:tgtEl>
                                          <p:spTgt spid="28"/>
                                        </p:tgtEl>
                                      </p:cBhvr>
                                    </p:animEffect>
                                  </p:childTnLst>
                                </p:cTn>
                              </p:par>
                            </p:childTnLst>
                          </p:cTn>
                        </p:par>
                        <p:par>
                          <p:cTn id="40" fill="hold" nodeType="afterGroup">
                            <p:stCondLst>
                              <p:cond delay="8190"/>
                            </p:stCondLst>
                            <p:childTnLst>
                              <p:par>
                                <p:cTn id="41" presetID="25" presetClass="entr" presetSubtype="0" dur="800" fill="hold" nodeType="afterEffect">
                                  <p:stCondLst>
                                    <p:cond delay="3730"/>
                                  </p:stCondLst>
                                  <p:childTnLst>
                                    <p:set>
                                      <p:cBhvr>
                                        <p:cTn id="42" dur="1" fill="hold">
                                          <p:stCondLst>
                                            <p:cond delay="0"/>
                                          </p:stCondLst>
                                        </p:cTn>
                                        <p:tgtEl>
                                          <p:spTgt spid="32"/>
                                        </p:tgtEl>
                                        <p:attrNameLst>
                                          <p:attrName>style.visibility</p:attrName>
                                        </p:attrNameLst>
                                      </p:cBhvr>
                                      <p:to>
                                        <p:strVal val="visible"/>
                                      </p:to>
                                    </p:set>
                                    <p:anim calcmode="lin" valueType="num">
                                      <p:cBhvr>
                                        <p:cTn id="43" dur="400" decel="50000" fill="hold">
                                          <p:stCondLst>
                                            <p:cond delay="0"/>
                                          </p:stCondLst>
                                        </p:cTn>
                                        <p:tgtEl>
                                          <p:spTgt spid="32"/>
                                        </p:tgtEl>
                                        <p:attrNameLst>
                                          <p:attrName>style.rotation</p:attrName>
                                        </p:attrNameLst>
                                      </p:cBhvr>
                                      <p:tavLst>
                                        <p:tav tm="0">
                                          <p:val>
                                            <p:fltVal val="-90"/>
                                          </p:val>
                                        </p:tav>
                                        <p:tav tm="100000">
                                          <p:val>
                                            <p:fltVal val="0"/>
                                          </p:val>
                                        </p:tav>
                                      </p:tavLst>
                                    </p:anim>
                                    <p:anim calcmode="lin" valueType="num">
                                      <p:cBhvr>
                                        <p:cTn id="44" dur="400" decel="50000" fill="hold">
                                          <p:stCondLst>
                                            <p:cond delay="0"/>
                                          </p:stCondLst>
                                        </p:cTn>
                                        <p:tgtEl>
                                          <p:spTgt spid="32"/>
                                        </p:tgtEl>
                                        <p:attrNameLst>
                                          <p:attrName>ppt_w</p:attrName>
                                        </p:attrNameLst>
                                      </p:cBhvr>
                                      <p:tavLst>
                                        <p:tav tm="0">
                                          <p:val>
                                            <p:strVal val="#ppt_w"/>
                                          </p:val>
                                        </p:tav>
                                        <p:tav tm="100000">
                                          <p:val>
                                            <p:strVal val="#ppt_w*.05"/>
                                          </p:val>
                                        </p:tav>
                                      </p:tavLst>
                                    </p:anim>
                                    <p:anim calcmode="lin" valueType="num">
                                      <p:cBhvr>
                                        <p:cTn id="45" dur="400" accel="50000" fill="hold">
                                          <p:stCondLst>
                                            <p:cond delay="400"/>
                                          </p:stCondLst>
                                        </p:cTn>
                                        <p:tgtEl>
                                          <p:spTgt spid="32"/>
                                        </p:tgtEl>
                                        <p:attrNameLst>
                                          <p:attrName>ppt_w</p:attrName>
                                        </p:attrNameLst>
                                      </p:cBhvr>
                                      <p:tavLst>
                                        <p:tav tm="0">
                                          <p:val>
                                            <p:strVal val="#ppt_w*.05"/>
                                          </p:val>
                                        </p:tav>
                                        <p:tav tm="100000">
                                          <p:val>
                                            <p:strVal val="#ppt_w"/>
                                          </p:val>
                                        </p:tav>
                                      </p:tavLst>
                                    </p:anim>
                                    <p:anim calcmode="lin" valueType="num">
                                      <p:cBhvr>
                                        <p:cTn id="46" dur="800" fill="hold"/>
                                        <p:tgtEl>
                                          <p:spTgt spid="32"/>
                                        </p:tgtEl>
                                        <p:attrNameLst>
                                          <p:attrName>ppt_h</p:attrName>
                                        </p:attrNameLst>
                                      </p:cBhvr>
                                      <p:tavLst>
                                        <p:tav tm="0">
                                          <p:val>
                                            <p:strVal val="#ppt_h"/>
                                          </p:val>
                                        </p:tav>
                                        <p:tav tm="100000">
                                          <p:val>
                                            <p:strVal val="#ppt_h"/>
                                          </p:val>
                                        </p:tav>
                                      </p:tavLst>
                                    </p:anim>
                                    <p:anim calcmode="lin" valueType="num">
                                      <p:cBhvr>
                                        <p:cTn id="47" dur="400" decel="50000" fill="hold">
                                          <p:stCondLst>
                                            <p:cond delay="0"/>
                                          </p:stCondLst>
                                        </p:cTn>
                                        <p:tgtEl>
                                          <p:spTgt spid="32"/>
                                        </p:tgtEl>
                                        <p:attrNameLst>
                                          <p:attrName>ppt_x</p:attrName>
                                        </p:attrNameLst>
                                      </p:cBhvr>
                                      <p:tavLst>
                                        <p:tav tm="0">
                                          <p:val>
                                            <p:strVal val="#ppt_x+.4"/>
                                          </p:val>
                                        </p:tav>
                                        <p:tav tm="100000">
                                          <p:val>
                                            <p:strVal val="#ppt_x"/>
                                          </p:val>
                                        </p:tav>
                                      </p:tavLst>
                                    </p:anim>
                                    <p:anim calcmode="lin" valueType="num">
                                      <p:cBhvr>
                                        <p:cTn id="48" dur="400" decel="50000" fill="hold">
                                          <p:stCondLst>
                                            <p:cond delay="0"/>
                                          </p:stCondLst>
                                        </p:cTn>
                                        <p:tgtEl>
                                          <p:spTgt spid="32"/>
                                        </p:tgtEl>
                                        <p:attrNameLst>
                                          <p:attrName>ppt_y</p:attrName>
                                        </p:attrNameLst>
                                      </p:cBhvr>
                                      <p:tavLst>
                                        <p:tav tm="0">
                                          <p:val>
                                            <p:strVal val="#ppt_y-.2"/>
                                          </p:val>
                                        </p:tav>
                                        <p:tav tm="100000">
                                          <p:val>
                                            <p:strVal val="#ppt_y+.1"/>
                                          </p:val>
                                        </p:tav>
                                      </p:tavLst>
                                    </p:anim>
                                    <p:anim calcmode="lin" valueType="num">
                                      <p:cBhvr>
                                        <p:cTn id="49" dur="400" accel="50000" fill="hold">
                                          <p:stCondLst>
                                            <p:cond delay="400"/>
                                          </p:stCondLst>
                                        </p:cTn>
                                        <p:tgtEl>
                                          <p:spTgt spid="32"/>
                                        </p:tgtEl>
                                        <p:attrNameLst>
                                          <p:attrName>ppt_y</p:attrName>
                                        </p:attrNameLst>
                                      </p:cBhvr>
                                      <p:tavLst>
                                        <p:tav tm="0">
                                          <p:val>
                                            <p:strVal val="#ppt_y+.1"/>
                                          </p:val>
                                        </p:tav>
                                        <p:tav tm="100000">
                                          <p:val>
                                            <p:strVal val="#ppt_y"/>
                                          </p:val>
                                        </p:tav>
                                      </p:tavLst>
                                    </p:anim>
                                    <p:animEffect transition="in" filter="fade">
                                      <p:cBhvr>
                                        <p:cTn id="50" dur="800" decel="50000">
                                          <p:stCondLst>
                                            <p:cond delay="0"/>
                                          </p:stCondLst>
                                        </p:cTn>
                                        <p:tgtEl>
                                          <p:spTgt spid="32"/>
                                        </p:tgtEl>
                                      </p:cBhvr>
                                    </p:animEffect>
                                  </p:childTnLst>
                                </p:cTn>
                              </p:par>
                            </p:childTnLst>
                          </p:cTn>
                        </p:par>
                        <p:par>
                          <p:cTn id="51" fill="hold" nodeType="afterGroup">
                            <p:stCondLst>
                              <p:cond delay="12720"/>
                            </p:stCondLst>
                            <p:childTnLst>
                              <p:par>
                                <p:cTn id="52" presetID="25" presetClass="entr" presetSubtype="0" dur="800" fill="hold" nodeType="afterEffect">
                                  <p:stCondLst>
                                    <p:cond delay="4730"/>
                                  </p:stCondLst>
                                  <p:childTnLst>
                                    <p:set>
                                      <p:cBhvr>
                                        <p:cTn id="53" dur="1" fill="hold">
                                          <p:stCondLst>
                                            <p:cond delay="0"/>
                                          </p:stCondLst>
                                        </p:cTn>
                                        <p:tgtEl>
                                          <p:spTgt spid="36"/>
                                        </p:tgtEl>
                                        <p:attrNameLst>
                                          <p:attrName>style.visibility</p:attrName>
                                        </p:attrNameLst>
                                      </p:cBhvr>
                                      <p:to>
                                        <p:strVal val="visible"/>
                                      </p:to>
                                    </p:set>
                                    <p:anim calcmode="lin" valueType="num">
                                      <p:cBhvr>
                                        <p:cTn id="54" dur="400" decel="50000" fill="hold">
                                          <p:stCondLst>
                                            <p:cond delay="0"/>
                                          </p:stCondLst>
                                        </p:cTn>
                                        <p:tgtEl>
                                          <p:spTgt spid="36"/>
                                        </p:tgtEl>
                                        <p:attrNameLst>
                                          <p:attrName>style.rotation</p:attrName>
                                        </p:attrNameLst>
                                      </p:cBhvr>
                                      <p:tavLst>
                                        <p:tav tm="0">
                                          <p:val>
                                            <p:fltVal val="-90"/>
                                          </p:val>
                                        </p:tav>
                                        <p:tav tm="100000">
                                          <p:val>
                                            <p:fltVal val="0"/>
                                          </p:val>
                                        </p:tav>
                                      </p:tavLst>
                                    </p:anim>
                                    <p:anim calcmode="lin" valueType="num">
                                      <p:cBhvr>
                                        <p:cTn id="55" dur="400" decel="50000" fill="hold">
                                          <p:stCondLst>
                                            <p:cond delay="0"/>
                                          </p:stCondLst>
                                        </p:cTn>
                                        <p:tgtEl>
                                          <p:spTgt spid="36"/>
                                        </p:tgtEl>
                                        <p:attrNameLst>
                                          <p:attrName>ppt_w</p:attrName>
                                        </p:attrNameLst>
                                      </p:cBhvr>
                                      <p:tavLst>
                                        <p:tav tm="0">
                                          <p:val>
                                            <p:strVal val="#ppt_w"/>
                                          </p:val>
                                        </p:tav>
                                        <p:tav tm="100000">
                                          <p:val>
                                            <p:strVal val="#ppt_w*.05"/>
                                          </p:val>
                                        </p:tav>
                                      </p:tavLst>
                                    </p:anim>
                                    <p:anim calcmode="lin" valueType="num">
                                      <p:cBhvr>
                                        <p:cTn id="56" dur="400" accel="50000" fill="hold">
                                          <p:stCondLst>
                                            <p:cond delay="400"/>
                                          </p:stCondLst>
                                        </p:cTn>
                                        <p:tgtEl>
                                          <p:spTgt spid="36"/>
                                        </p:tgtEl>
                                        <p:attrNameLst>
                                          <p:attrName>ppt_w</p:attrName>
                                        </p:attrNameLst>
                                      </p:cBhvr>
                                      <p:tavLst>
                                        <p:tav tm="0">
                                          <p:val>
                                            <p:strVal val="#ppt_w*.05"/>
                                          </p:val>
                                        </p:tav>
                                        <p:tav tm="100000">
                                          <p:val>
                                            <p:strVal val="#ppt_w"/>
                                          </p:val>
                                        </p:tav>
                                      </p:tavLst>
                                    </p:anim>
                                    <p:anim calcmode="lin" valueType="num">
                                      <p:cBhvr>
                                        <p:cTn id="57" dur="800" fill="hold"/>
                                        <p:tgtEl>
                                          <p:spTgt spid="36"/>
                                        </p:tgtEl>
                                        <p:attrNameLst>
                                          <p:attrName>ppt_h</p:attrName>
                                        </p:attrNameLst>
                                      </p:cBhvr>
                                      <p:tavLst>
                                        <p:tav tm="0">
                                          <p:val>
                                            <p:strVal val="#ppt_h"/>
                                          </p:val>
                                        </p:tav>
                                        <p:tav tm="100000">
                                          <p:val>
                                            <p:strVal val="#ppt_h"/>
                                          </p:val>
                                        </p:tav>
                                      </p:tavLst>
                                    </p:anim>
                                    <p:anim calcmode="lin" valueType="num">
                                      <p:cBhvr>
                                        <p:cTn id="58" dur="400" decel="50000" fill="hold">
                                          <p:stCondLst>
                                            <p:cond delay="0"/>
                                          </p:stCondLst>
                                        </p:cTn>
                                        <p:tgtEl>
                                          <p:spTgt spid="36"/>
                                        </p:tgtEl>
                                        <p:attrNameLst>
                                          <p:attrName>ppt_x</p:attrName>
                                        </p:attrNameLst>
                                      </p:cBhvr>
                                      <p:tavLst>
                                        <p:tav tm="0">
                                          <p:val>
                                            <p:strVal val="#ppt_x+.4"/>
                                          </p:val>
                                        </p:tav>
                                        <p:tav tm="100000">
                                          <p:val>
                                            <p:strVal val="#ppt_x"/>
                                          </p:val>
                                        </p:tav>
                                      </p:tavLst>
                                    </p:anim>
                                    <p:anim calcmode="lin" valueType="num">
                                      <p:cBhvr>
                                        <p:cTn id="59" dur="400" decel="50000" fill="hold">
                                          <p:stCondLst>
                                            <p:cond delay="0"/>
                                          </p:stCondLst>
                                        </p:cTn>
                                        <p:tgtEl>
                                          <p:spTgt spid="36"/>
                                        </p:tgtEl>
                                        <p:attrNameLst>
                                          <p:attrName>ppt_y</p:attrName>
                                        </p:attrNameLst>
                                      </p:cBhvr>
                                      <p:tavLst>
                                        <p:tav tm="0">
                                          <p:val>
                                            <p:strVal val="#ppt_y-.2"/>
                                          </p:val>
                                        </p:tav>
                                        <p:tav tm="100000">
                                          <p:val>
                                            <p:strVal val="#ppt_y+.1"/>
                                          </p:val>
                                        </p:tav>
                                      </p:tavLst>
                                    </p:anim>
                                    <p:anim calcmode="lin" valueType="num">
                                      <p:cBhvr>
                                        <p:cTn id="60" dur="400" accel="50000" fill="hold">
                                          <p:stCondLst>
                                            <p:cond delay="400"/>
                                          </p:stCondLst>
                                        </p:cTn>
                                        <p:tgtEl>
                                          <p:spTgt spid="36"/>
                                        </p:tgtEl>
                                        <p:attrNameLst>
                                          <p:attrName>ppt_y</p:attrName>
                                        </p:attrNameLst>
                                      </p:cBhvr>
                                      <p:tavLst>
                                        <p:tav tm="0">
                                          <p:val>
                                            <p:strVal val="#ppt_y+.1"/>
                                          </p:val>
                                        </p:tav>
                                        <p:tav tm="100000">
                                          <p:val>
                                            <p:strVal val="#ppt_y"/>
                                          </p:val>
                                        </p:tav>
                                      </p:tavLst>
                                    </p:anim>
                                    <p:animEffect transition="in" filter="fade">
                                      <p:cBhvr>
                                        <p:cTn id="61" dur="800" decel="50000">
                                          <p:stCondLst>
                                            <p:cond delay="0"/>
                                          </p:stCondLst>
                                        </p:cTn>
                                        <p:tgtEl>
                                          <p:spTgt spid="36"/>
                                        </p:tgtEl>
                                      </p:cBhvr>
                                    </p:animEffect>
                                  </p:childTnLst>
                                </p:cTn>
                              </p:par>
                            </p:childTnLst>
                          </p:cTn>
                        </p:par>
                        <p:par>
                          <p:cTn id="62" fill="hold" nodeType="afterGroup">
                            <p:stCondLst>
                              <p:cond delay="18250"/>
                            </p:stCondLst>
                            <p:childTnLst>
                              <p:par>
                                <p:cTn id="63" presetID="25" presetClass="entr" presetSubtype="0" dur="800" fill="hold" nodeType="afterEffect">
                                  <p:stCondLst>
                                    <p:cond delay="5730"/>
                                  </p:stCondLst>
                                  <p:childTnLst>
                                    <p:set>
                                      <p:cBhvr>
                                        <p:cTn id="64" dur="1" fill="hold">
                                          <p:stCondLst>
                                            <p:cond delay="0"/>
                                          </p:stCondLst>
                                        </p:cTn>
                                        <p:tgtEl>
                                          <p:spTgt spid="21"/>
                                        </p:tgtEl>
                                        <p:attrNameLst>
                                          <p:attrName>style.visibility</p:attrName>
                                        </p:attrNameLst>
                                      </p:cBhvr>
                                      <p:to>
                                        <p:strVal val="visible"/>
                                      </p:to>
                                    </p:set>
                                    <p:anim calcmode="lin" valueType="num">
                                      <p:cBhvr>
                                        <p:cTn id="65" dur="400" decel="50000" fill="hold">
                                          <p:stCondLst>
                                            <p:cond delay="0"/>
                                          </p:stCondLst>
                                        </p:cTn>
                                        <p:tgtEl>
                                          <p:spTgt spid="21"/>
                                        </p:tgtEl>
                                        <p:attrNameLst>
                                          <p:attrName>style.rotation</p:attrName>
                                        </p:attrNameLst>
                                      </p:cBhvr>
                                      <p:tavLst>
                                        <p:tav tm="0">
                                          <p:val>
                                            <p:fltVal val="-90"/>
                                          </p:val>
                                        </p:tav>
                                        <p:tav tm="100000">
                                          <p:val>
                                            <p:fltVal val="0"/>
                                          </p:val>
                                        </p:tav>
                                      </p:tavLst>
                                    </p:anim>
                                    <p:anim calcmode="lin" valueType="num">
                                      <p:cBhvr>
                                        <p:cTn id="66" dur="400" decel="50000" fill="hold">
                                          <p:stCondLst>
                                            <p:cond delay="0"/>
                                          </p:stCondLst>
                                        </p:cTn>
                                        <p:tgtEl>
                                          <p:spTgt spid="21"/>
                                        </p:tgtEl>
                                        <p:attrNameLst>
                                          <p:attrName>ppt_w</p:attrName>
                                        </p:attrNameLst>
                                      </p:cBhvr>
                                      <p:tavLst>
                                        <p:tav tm="0">
                                          <p:val>
                                            <p:strVal val="#ppt_w"/>
                                          </p:val>
                                        </p:tav>
                                        <p:tav tm="100000">
                                          <p:val>
                                            <p:strVal val="#ppt_w*.05"/>
                                          </p:val>
                                        </p:tav>
                                      </p:tavLst>
                                    </p:anim>
                                    <p:anim calcmode="lin" valueType="num">
                                      <p:cBhvr>
                                        <p:cTn id="67" dur="400" accel="50000" fill="hold">
                                          <p:stCondLst>
                                            <p:cond delay="400"/>
                                          </p:stCondLst>
                                        </p:cTn>
                                        <p:tgtEl>
                                          <p:spTgt spid="21"/>
                                        </p:tgtEl>
                                        <p:attrNameLst>
                                          <p:attrName>ppt_w</p:attrName>
                                        </p:attrNameLst>
                                      </p:cBhvr>
                                      <p:tavLst>
                                        <p:tav tm="0">
                                          <p:val>
                                            <p:strVal val="#ppt_w*.05"/>
                                          </p:val>
                                        </p:tav>
                                        <p:tav tm="100000">
                                          <p:val>
                                            <p:strVal val="#ppt_w"/>
                                          </p:val>
                                        </p:tav>
                                      </p:tavLst>
                                    </p:anim>
                                    <p:anim calcmode="lin" valueType="num">
                                      <p:cBhvr>
                                        <p:cTn id="68" dur="800" fill="hold"/>
                                        <p:tgtEl>
                                          <p:spTgt spid="21"/>
                                        </p:tgtEl>
                                        <p:attrNameLst>
                                          <p:attrName>ppt_h</p:attrName>
                                        </p:attrNameLst>
                                      </p:cBhvr>
                                      <p:tavLst>
                                        <p:tav tm="0">
                                          <p:val>
                                            <p:strVal val="#ppt_h"/>
                                          </p:val>
                                        </p:tav>
                                        <p:tav tm="100000">
                                          <p:val>
                                            <p:strVal val="#ppt_h"/>
                                          </p:val>
                                        </p:tav>
                                      </p:tavLst>
                                    </p:anim>
                                    <p:anim calcmode="lin" valueType="num">
                                      <p:cBhvr>
                                        <p:cTn id="69" dur="400" decel="50000" fill="hold">
                                          <p:stCondLst>
                                            <p:cond delay="0"/>
                                          </p:stCondLst>
                                        </p:cTn>
                                        <p:tgtEl>
                                          <p:spTgt spid="21"/>
                                        </p:tgtEl>
                                        <p:attrNameLst>
                                          <p:attrName>ppt_x</p:attrName>
                                        </p:attrNameLst>
                                      </p:cBhvr>
                                      <p:tavLst>
                                        <p:tav tm="0">
                                          <p:val>
                                            <p:strVal val="#ppt_x+.4"/>
                                          </p:val>
                                        </p:tav>
                                        <p:tav tm="100000">
                                          <p:val>
                                            <p:strVal val="#ppt_x"/>
                                          </p:val>
                                        </p:tav>
                                      </p:tavLst>
                                    </p:anim>
                                    <p:anim calcmode="lin" valueType="num">
                                      <p:cBhvr>
                                        <p:cTn id="70" dur="400" decel="50000" fill="hold">
                                          <p:stCondLst>
                                            <p:cond delay="0"/>
                                          </p:stCondLst>
                                        </p:cTn>
                                        <p:tgtEl>
                                          <p:spTgt spid="21"/>
                                        </p:tgtEl>
                                        <p:attrNameLst>
                                          <p:attrName>ppt_y</p:attrName>
                                        </p:attrNameLst>
                                      </p:cBhvr>
                                      <p:tavLst>
                                        <p:tav tm="0">
                                          <p:val>
                                            <p:strVal val="#ppt_y-.2"/>
                                          </p:val>
                                        </p:tav>
                                        <p:tav tm="100000">
                                          <p:val>
                                            <p:strVal val="#ppt_y+.1"/>
                                          </p:val>
                                        </p:tav>
                                      </p:tavLst>
                                    </p:anim>
                                    <p:anim calcmode="lin" valueType="num">
                                      <p:cBhvr>
                                        <p:cTn id="71" dur="400" accel="50000" fill="hold">
                                          <p:stCondLst>
                                            <p:cond delay="400"/>
                                          </p:stCondLst>
                                        </p:cTn>
                                        <p:tgtEl>
                                          <p:spTgt spid="21"/>
                                        </p:tgtEl>
                                        <p:attrNameLst>
                                          <p:attrName>ppt_y</p:attrName>
                                        </p:attrNameLst>
                                      </p:cBhvr>
                                      <p:tavLst>
                                        <p:tav tm="0">
                                          <p:val>
                                            <p:strVal val="#ppt_y+.1"/>
                                          </p:val>
                                        </p:tav>
                                        <p:tav tm="100000">
                                          <p:val>
                                            <p:strVal val="#ppt_y"/>
                                          </p:val>
                                        </p:tav>
                                      </p:tavLst>
                                    </p:anim>
                                    <p:animEffect transition="in" filter="fade">
                                      <p:cBhvr>
                                        <p:cTn id="72" dur="800" decel="50000">
                                          <p:stCondLst>
                                            <p:cond delay="0"/>
                                          </p:stCondLst>
                                        </p:cTn>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1"/>
      <p:bldP spid="42" grpId="2"/>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8"/>
          <p:cNvSpPr txBox="1"/>
          <p:nvPr/>
        </p:nvSpPr>
        <p:spPr>
          <a:xfrm>
            <a:off x="2411768" y="2355730"/>
            <a:ext cx="4324897"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a:solidFill>
                  <a:srgbClr val="7030A0"/>
                </a:solidFill>
                <a:latin typeface="微软雅黑" pitchFamily="34" charset="-122"/>
                <a:ea typeface="微软雅黑" pitchFamily="34" charset="-122"/>
              </a:rPr>
              <a:t>第一章  概述</a:t>
            </a:r>
          </a:p>
        </p:txBody>
      </p:sp>
      <p:cxnSp>
        <p:nvCxnSpPr>
          <p:cNvPr id="12" name="直接连接符 11"/>
          <p:cNvCxnSpPr/>
          <p:nvPr/>
        </p:nvCxnSpPr>
        <p:spPr>
          <a:xfrm>
            <a:off x="2103268" y="3225346"/>
            <a:ext cx="5305500" cy="0"/>
          </a:xfrm>
          <a:prstGeom prst="line">
            <a:avLst/>
          </a:prstGeom>
          <a:ln>
            <a:solidFill>
              <a:srgbClr val="FC9204"/>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2103268" y="3291830"/>
            <a:ext cx="5305500" cy="0"/>
          </a:xfrm>
          <a:prstGeom prst="line">
            <a:avLst/>
          </a:prstGeom>
          <a:ln w="57150">
            <a:solidFill>
              <a:srgbClr val="FC9204"/>
            </a:solidFill>
          </a:ln>
        </p:spPr>
        <p:style>
          <a:lnRef idx="1">
            <a:schemeClr val="accent1"/>
          </a:lnRef>
          <a:fillRef idx="0">
            <a:schemeClr val="accent1"/>
          </a:fillRef>
          <a:effectRef idx="0">
            <a:schemeClr val="accent1"/>
          </a:effectRef>
          <a:fontRef idx="minor">
            <a:schemeClr val="tx1"/>
          </a:fontRef>
        </p:style>
      </p:cxnSp>
      <p:grpSp>
        <p:nvGrpSpPr>
          <p:cNvPr id="14" name="组合 13"/>
          <p:cNvGrpSpPr/>
          <p:nvPr/>
        </p:nvGrpSpPr>
        <p:grpSpPr>
          <a:xfrm>
            <a:off x="1932153" y="326231"/>
            <a:ext cx="2255768" cy="1912824"/>
            <a:chOff x="1932153" y="326231"/>
            <a:chExt cx="2255768" cy="1912824"/>
          </a:xfrm>
        </p:grpSpPr>
        <p:pic>
          <p:nvPicPr>
            <p:cNvPr id="3075" name="Picture 3" descr="C:\Users\Xie jj\Desktop\318755-13120FT40526.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41551" y="326231"/>
              <a:ext cx="1010787" cy="99764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76" name="Picture 4" descr="C:\Users\Xie jj\Desktop\u=43548967,558733023&amp;fm=21&amp;gp=0.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84243" y="1312840"/>
              <a:ext cx="1183030" cy="92621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77" name="Picture 5" descr="C:\Users\Xie jj\Desktop\59958PICbkU_1024.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932153" y="424050"/>
              <a:ext cx="1201336" cy="89982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82" name="Picture 10" descr="C:\Users\Xie jj\Desktop\20088118176856_2.jpg"/>
            <p:cNvPicPr>
              <a:picLocks noChangeAspect="1" noChangeArrowheads="1"/>
            </p:cNvPicPr>
            <p:nvPr/>
          </p:nvPicPr>
          <p:blipFill>
            <a:blip r:embed="rId5">
              <a:extLst>
                <a:ext uri="{28A0092B-C50C-407E-A947-70E740481C1C}">
                  <a14:useLocalDpi xmlns:a14="http://schemas.microsoft.com/office/drawing/2010/main" val="0"/>
                </a:ext>
              </a:extLst>
            </a:blip>
            <a:srcRect l="8245" r="11466" b="6493"/>
            <a:stretch>
              <a:fillRect/>
            </a:stretch>
          </p:blipFill>
          <p:spPr bwMode="auto">
            <a:xfrm>
              <a:off x="3041551" y="1203598"/>
              <a:ext cx="1146370" cy="80053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gr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1" presetClass="entr" presetSubtype="4" dur="120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heel(4)">
                                      <p:cBhvr>
                                        <p:cTn id="7" dur="1200"/>
                                        <p:tgtEl>
                                          <p:spTgt spid="14"/>
                                        </p:tgtEl>
                                      </p:cBhvr>
                                    </p:animEffect>
                                  </p:childTnLst>
                                </p:cTn>
                              </p:par>
                            </p:childTnLst>
                          </p:cTn>
                        </p:par>
                        <p:par>
                          <p:cTn id="8" fill="hold" nodeType="afterGroup">
                            <p:stCondLst>
                              <p:cond delay="1200"/>
                            </p:stCondLst>
                            <p:childTnLst>
                              <p:par>
                                <p:cTn id="9" presetID="10" presetClass="entr" presetSubtype="0" dur="500" fill="hold" grpId="0" nodeType="afterEffect">
                                  <p:stCondLst>
                                    <p:cond delay="1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63" presetClass="path" presetSubtype="0" dur="500" accel="50000" fill="hold" grpId="1" nodeType="withEffect">
                                  <p:stCondLst>
                                    <p:cond delay="1500"/>
                                  </p:stCondLst>
                                  <p:childTnLst>
                                    <p:animMotion origin="layout" path="M -0.8792 3.7037E-07 L -1.55168E-06 3.7037E-07" pathEditMode="relative" rAng="0" ptsTypes="AA">
                                      <p:cBhvr>
                                        <p:cTn id="13" dur="500" fill="hold"/>
                                        <p:tgtEl>
                                          <p:spTgt spid="6"/>
                                        </p:tgtEl>
                                        <p:attrNameLst>
                                          <p:attrName>ppt_x</p:attrName>
                                          <p:attrName>ppt_y</p:attrName>
                                        </p:attrNameLst>
                                      </p:cBhvr>
                                      <p:rCtr x="43960" y="0"/>
                                    </p:animMotion>
                                  </p:childTnLst>
                                </p:cTn>
                              </p:par>
                              <p:par>
                                <p:cTn id="14" presetID="10" presetClass="entr" presetSubtype="0" dur="500" fill="hold" nodeType="withEffect">
                                  <p:stCondLst>
                                    <p:cond delay="150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63" presetClass="path" presetSubtype="0" dur="500" accel="50000" fill="hold" nodeType="withEffect">
                                  <p:stCondLst>
                                    <p:cond delay="1500"/>
                                  </p:stCondLst>
                                  <p:childTnLst>
                                    <p:animMotion origin="layout" path="M -0.87926 -3.44126E-06 L -4.00989E-06 -3.44126E-06" pathEditMode="relative" rAng="0" ptsTypes="AA">
                                      <p:cBhvr>
                                        <p:cTn id="18" dur="500" fill="hold"/>
                                        <p:tgtEl>
                                          <p:spTgt spid="12"/>
                                        </p:tgtEl>
                                        <p:attrNameLst>
                                          <p:attrName>ppt_x</p:attrName>
                                          <p:attrName>ppt_y</p:attrName>
                                        </p:attrNameLst>
                                      </p:cBhvr>
                                      <p:rCtr x="43963" y="0"/>
                                    </p:animMotion>
                                  </p:childTnLst>
                                </p:cTn>
                              </p:par>
                              <p:par>
                                <p:cTn id="19" presetID="10" presetClass="entr" presetSubtype="0" dur="500" fill="hold" nodeType="withEffect">
                                  <p:stCondLst>
                                    <p:cond delay="150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63" presetClass="path" presetSubtype="0" dur="500" accel="50000" fill="hold" nodeType="withEffect">
                                  <p:stCondLst>
                                    <p:cond delay="1500"/>
                                  </p:stCondLst>
                                  <p:childTnLst>
                                    <p:animMotion origin="layout" path="M -0.87926 -3.44126E-06 L -4.00989E-06 -3.44126E-06" pathEditMode="relative" rAng="0" ptsTypes="AA">
                                      <p:cBhvr>
                                        <p:cTn id="23" dur="500" fill="hold"/>
                                        <p:tgtEl>
                                          <p:spTgt spid="13"/>
                                        </p:tgtEl>
                                        <p:attrNameLst>
                                          <p:attrName>ppt_x</p:attrName>
                                          <p:attrName>ppt_y</p:attrName>
                                        </p:attrNameLst>
                                      </p:cBhvr>
                                      <p:rCtr x="43963"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539552" y="1324000"/>
            <a:ext cx="5904111" cy="3877632"/>
            <a:chOff x="539551" y="1324000"/>
            <a:chExt cx="5904111" cy="3877632"/>
          </a:xfrm>
        </p:grpSpPr>
        <p:grpSp>
          <p:nvGrpSpPr>
            <p:cNvPr id="8" name="组合 7"/>
            <p:cNvGrpSpPr/>
            <p:nvPr/>
          </p:nvGrpSpPr>
          <p:grpSpPr>
            <a:xfrm>
              <a:off x="539551" y="1324000"/>
              <a:ext cx="5904111" cy="3407990"/>
              <a:chOff x="539551" y="1324000"/>
              <a:chExt cx="5904111" cy="3407990"/>
            </a:xfrm>
          </p:grpSpPr>
          <p:sp>
            <p:nvSpPr>
              <p:cNvPr id="2" name="矩形 8"/>
              <p:cNvSpPr/>
              <p:nvPr/>
            </p:nvSpPr>
            <p:spPr bwMode="auto">
              <a:xfrm>
                <a:off x="539551" y="1324000"/>
                <a:ext cx="5904111" cy="3407990"/>
              </a:xfrm>
              <a:prstGeom prst="rect">
                <a:avLst/>
              </a:prstGeom>
              <a:solidFill>
                <a:srgbClr val="FFFFFF">
                  <a:alpha val="57999"/>
                </a:srgbClr>
              </a:solidFill>
              <a:ln w="15875" cmpd="sng">
                <a:solidFill>
                  <a:srgbClr val="0070C0"/>
                </a:solid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sym typeface="Arial" pitchFamily="34" charset="0"/>
                </a:endParaRPr>
              </a:p>
            </p:txBody>
          </p:sp>
          <p:sp>
            <p:nvSpPr>
              <p:cNvPr id="9" name="AutoShape 33"/>
              <p:cNvSpPr/>
              <p:nvPr/>
            </p:nvSpPr>
            <p:spPr bwMode="auto">
              <a:xfrm>
                <a:off x="5911850" y="4391026"/>
                <a:ext cx="488950" cy="304800"/>
              </a:xfrm>
              <a:custGeom>
                <a:gdLst>
                  <a:gd name="T0" fmla="*/ 10752 w 21505"/>
                  <a:gd name="T1" fmla="*/ 10800 h 21600"/>
                  <a:gd name="T2" fmla="*/ 10752 w 21505"/>
                  <a:gd name="T3" fmla="*/ 10800 h 21600"/>
                  <a:gd name="T4" fmla="*/ 10752 w 21505"/>
                  <a:gd name="T5" fmla="*/ 10800 h 21600"/>
                  <a:gd name="T6" fmla="*/ 10752 w 21505"/>
                  <a:gd name="T7" fmla="*/ 10800 h 21600"/>
                </a:gdLst>
                <a:cxnLst>
                  <a:cxn ang="0">
                    <a:pos x="T0" y="T1"/>
                  </a:cxn>
                  <a:cxn ang="0">
                    <a:pos x="T2" y="T3"/>
                  </a:cxn>
                  <a:cxn ang="0">
                    <a:pos x="T4" y="T5"/>
                  </a:cxn>
                  <a:cxn ang="0">
                    <a:pos x="T6" y="T7"/>
                  </a:cxn>
                </a:cxnLst>
                <a:rect l="0" t="0" r="r" b="b"/>
                <a:pathLst>
                  <a:path w="21505" h="21600">
                    <a:moveTo>
                      <a:pt x="17472" y="17279"/>
                    </a:moveTo>
                    <a:lnTo>
                      <a:pt x="17472" y="18899"/>
                    </a:lnTo>
                    <a:cubicBezTo>
                      <a:pt x="17472" y="19198"/>
                      <a:pt x="17321" y="19439"/>
                      <a:pt x="17136" y="19439"/>
                    </a:cubicBezTo>
                    <a:lnTo>
                      <a:pt x="4368" y="19439"/>
                    </a:lnTo>
                    <a:cubicBezTo>
                      <a:pt x="4182" y="19439"/>
                      <a:pt x="4032" y="19198"/>
                      <a:pt x="4032" y="18899"/>
                    </a:cubicBezTo>
                    <a:lnTo>
                      <a:pt x="4032" y="17279"/>
                    </a:lnTo>
                    <a:lnTo>
                      <a:pt x="1344" y="12419"/>
                    </a:lnTo>
                    <a:cubicBezTo>
                      <a:pt x="1344" y="12121"/>
                      <a:pt x="1494" y="11879"/>
                      <a:pt x="1680" y="11879"/>
                    </a:cubicBezTo>
                    <a:lnTo>
                      <a:pt x="3360" y="11879"/>
                    </a:lnTo>
                    <a:lnTo>
                      <a:pt x="4032" y="11879"/>
                    </a:lnTo>
                    <a:lnTo>
                      <a:pt x="4704" y="11879"/>
                    </a:lnTo>
                    <a:lnTo>
                      <a:pt x="5376" y="11879"/>
                    </a:lnTo>
                    <a:lnTo>
                      <a:pt x="6048" y="11879"/>
                    </a:lnTo>
                    <a:lnTo>
                      <a:pt x="6720" y="11879"/>
                    </a:lnTo>
                    <a:lnTo>
                      <a:pt x="7392" y="11879"/>
                    </a:lnTo>
                    <a:lnTo>
                      <a:pt x="8064" y="11879"/>
                    </a:lnTo>
                    <a:lnTo>
                      <a:pt x="8736" y="11879"/>
                    </a:lnTo>
                    <a:lnTo>
                      <a:pt x="12768" y="11879"/>
                    </a:lnTo>
                    <a:lnTo>
                      <a:pt x="13440" y="11879"/>
                    </a:lnTo>
                    <a:lnTo>
                      <a:pt x="14112" y="11879"/>
                    </a:lnTo>
                    <a:lnTo>
                      <a:pt x="14784" y="11879"/>
                    </a:lnTo>
                    <a:lnTo>
                      <a:pt x="15456" y="11879"/>
                    </a:lnTo>
                    <a:lnTo>
                      <a:pt x="16128" y="11879"/>
                    </a:lnTo>
                    <a:lnTo>
                      <a:pt x="16800" y="11879"/>
                    </a:lnTo>
                    <a:lnTo>
                      <a:pt x="17472" y="11879"/>
                    </a:lnTo>
                    <a:lnTo>
                      <a:pt x="18144" y="11879"/>
                    </a:lnTo>
                    <a:lnTo>
                      <a:pt x="19824" y="11879"/>
                    </a:lnTo>
                    <a:cubicBezTo>
                      <a:pt x="20009" y="11879"/>
                      <a:pt x="20160" y="12121"/>
                      <a:pt x="20160" y="12419"/>
                    </a:cubicBezTo>
                    <a:cubicBezTo>
                      <a:pt x="20160" y="12419"/>
                      <a:pt x="17472" y="17279"/>
                      <a:pt x="17472" y="17279"/>
                    </a:cubicBezTo>
                    <a:close/>
                    <a:moveTo>
                      <a:pt x="10752" y="4320"/>
                    </a:moveTo>
                    <a:cubicBezTo>
                      <a:pt x="8625" y="4320"/>
                      <a:pt x="6826" y="6601"/>
                      <a:pt x="6246" y="9719"/>
                    </a:cubicBezTo>
                    <a:lnTo>
                      <a:pt x="5552" y="9719"/>
                    </a:lnTo>
                    <a:cubicBezTo>
                      <a:pt x="6152" y="6000"/>
                      <a:pt x="8252" y="3239"/>
                      <a:pt x="10752" y="3239"/>
                    </a:cubicBezTo>
                    <a:cubicBezTo>
                      <a:pt x="12934" y="3239"/>
                      <a:pt x="14813" y="5344"/>
                      <a:pt x="15654" y="8353"/>
                    </a:cubicBezTo>
                    <a:lnTo>
                      <a:pt x="15054" y="8835"/>
                    </a:lnTo>
                    <a:cubicBezTo>
                      <a:pt x="14323" y="6180"/>
                      <a:pt x="12671" y="4320"/>
                      <a:pt x="10752" y="4320"/>
                    </a:cubicBezTo>
                    <a:moveTo>
                      <a:pt x="10752" y="8639"/>
                    </a:moveTo>
                    <a:cubicBezTo>
                      <a:pt x="10158" y="8639"/>
                      <a:pt x="9630" y="9061"/>
                      <a:pt x="9260" y="9719"/>
                    </a:cubicBezTo>
                    <a:lnTo>
                      <a:pt x="8437" y="9719"/>
                    </a:lnTo>
                    <a:cubicBezTo>
                      <a:pt x="8904" y="8435"/>
                      <a:pt x="9761" y="7560"/>
                      <a:pt x="10752" y="7560"/>
                    </a:cubicBezTo>
                    <a:cubicBezTo>
                      <a:pt x="11742" y="7560"/>
                      <a:pt x="12600" y="8435"/>
                      <a:pt x="13066" y="9719"/>
                    </a:cubicBezTo>
                    <a:lnTo>
                      <a:pt x="12244" y="9719"/>
                    </a:lnTo>
                    <a:cubicBezTo>
                      <a:pt x="11874" y="9061"/>
                      <a:pt x="11345" y="8639"/>
                      <a:pt x="10752" y="8639"/>
                    </a:cubicBezTo>
                    <a:moveTo>
                      <a:pt x="13827" y="9719"/>
                    </a:moveTo>
                    <a:cubicBezTo>
                      <a:pt x="13307" y="7816"/>
                      <a:pt x="12126" y="6479"/>
                      <a:pt x="10752" y="6479"/>
                    </a:cubicBezTo>
                    <a:cubicBezTo>
                      <a:pt x="9378" y="6479"/>
                      <a:pt x="8197" y="7816"/>
                      <a:pt x="7676" y="9719"/>
                    </a:cubicBezTo>
                    <a:lnTo>
                      <a:pt x="6955" y="9719"/>
                    </a:lnTo>
                    <a:cubicBezTo>
                      <a:pt x="7510" y="7207"/>
                      <a:pt x="9001" y="5400"/>
                      <a:pt x="10752" y="5400"/>
                    </a:cubicBezTo>
                    <a:cubicBezTo>
                      <a:pt x="12409" y="5400"/>
                      <a:pt x="13834" y="7015"/>
                      <a:pt x="14454" y="9317"/>
                    </a:cubicBezTo>
                    <a:lnTo>
                      <a:pt x="13953" y="9719"/>
                    </a:lnTo>
                    <a:cubicBezTo>
                      <a:pt x="13953" y="9719"/>
                      <a:pt x="13827" y="9719"/>
                      <a:pt x="13827" y="9719"/>
                    </a:cubicBezTo>
                    <a:close/>
                    <a:moveTo>
                      <a:pt x="10752" y="1080"/>
                    </a:moveTo>
                    <a:cubicBezTo>
                      <a:pt x="13459" y="1080"/>
                      <a:pt x="15792" y="3672"/>
                      <a:pt x="16856" y="7388"/>
                    </a:cubicBezTo>
                    <a:lnTo>
                      <a:pt x="16256" y="7869"/>
                    </a:lnTo>
                    <a:cubicBezTo>
                      <a:pt x="15305" y="4504"/>
                      <a:pt x="13201" y="2160"/>
                      <a:pt x="10752" y="2160"/>
                    </a:cubicBezTo>
                    <a:cubicBezTo>
                      <a:pt x="7874" y="2160"/>
                      <a:pt x="5470" y="5392"/>
                      <a:pt x="4858" y="9719"/>
                    </a:cubicBezTo>
                    <a:lnTo>
                      <a:pt x="4167" y="9719"/>
                    </a:lnTo>
                    <a:cubicBezTo>
                      <a:pt x="4792" y="4796"/>
                      <a:pt x="7507" y="1080"/>
                      <a:pt x="10752" y="1080"/>
                    </a:cubicBezTo>
                    <a:moveTo>
                      <a:pt x="17336" y="9719"/>
                    </a:moveTo>
                    <a:lnTo>
                      <a:pt x="16958" y="9719"/>
                    </a:lnTo>
                    <a:lnTo>
                      <a:pt x="17294" y="9449"/>
                    </a:lnTo>
                    <a:cubicBezTo>
                      <a:pt x="17307" y="9540"/>
                      <a:pt x="17325" y="9628"/>
                      <a:pt x="17336" y="9719"/>
                    </a:cubicBezTo>
                    <a:moveTo>
                      <a:pt x="19824" y="9719"/>
                    </a:moveTo>
                    <a:lnTo>
                      <a:pt x="18016" y="9719"/>
                    </a:lnTo>
                    <a:cubicBezTo>
                      <a:pt x="17986" y="9461"/>
                      <a:pt x="17948" y="9209"/>
                      <a:pt x="17908" y="8957"/>
                    </a:cubicBezTo>
                    <a:lnTo>
                      <a:pt x="21132" y="6366"/>
                    </a:lnTo>
                    <a:cubicBezTo>
                      <a:pt x="21464" y="6099"/>
                      <a:pt x="21599" y="5450"/>
                      <a:pt x="21433" y="4916"/>
                    </a:cubicBezTo>
                    <a:cubicBezTo>
                      <a:pt x="21267" y="4383"/>
                      <a:pt x="20864" y="4169"/>
                      <a:pt x="20532" y="4433"/>
                    </a:cubicBezTo>
                    <a:lnTo>
                      <a:pt x="17456" y="6905"/>
                    </a:lnTo>
                    <a:cubicBezTo>
                      <a:pt x="16282" y="2836"/>
                      <a:pt x="13721" y="0"/>
                      <a:pt x="10752" y="0"/>
                    </a:cubicBezTo>
                    <a:cubicBezTo>
                      <a:pt x="7135" y="0"/>
                      <a:pt x="4122" y="4198"/>
                      <a:pt x="3488" y="9719"/>
                    </a:cubicBezTo>
                    <a:lnTo>
                      <a:pt x="1680" y="9719"/>
                    </a:lnTo>
                    <a:cubicBezTo>
                      <a:pt x="754" y="9719"/>
                      <a:pt x="0" y="10930"/>
                      <a:pt x="0" y="12419"/>
                    </a:cubicBezTo>
                    <a:cubicBezTo>
                      <a:pt x="0" y="12949"/>
                      <a:pt x="121" y="13459"/>
                      <a:pt x="339" y="13855"/>
                    </a:cubicBezTo>
                    <a:lnTo>
                      <a:pt x="2688" y="18101"/>
                    </a:lnTo>
                    <a:lnTo>
                      <a:pt x="2688" y="18899"/>
                    </a:lnTo>
                    <a:cubicBezTo>
                      <a:pt x="2688" y="20389"/>
                      <a:pt x="3442" y="21599"/>
                      <a:pt x="4368" y="21599"/>
                    </a:cubicBezTo>
                    <a:lnTo>
                      <a:pt x="17136" y="21599"/>
                    </a:lnTo>
                    <a:cubicBezTo>
                      <a:pt x="18062" y="21599"/>
                      <a:pt x="18816" y="20389"/>
                      <a:pt x="18816" y="18899"/>
                    </a:cubicBezTo>
                    <a:lnTo>
                      <a:pt x="18816" y="18101"/>
                    </a:lnTo>
                    <a:lnTo>
                      <a:pt x="21165" y="13855"/>
                    </a:lnTo>
                    <a:cubicBezTo>
                      <a:pt x="21383" y="13459"/>
                      <a:pt x="21504" y="12949"/>
                      <a:pt x="21504" y="12419"/>
                    </a:cubicBezTo>
                    <a:cubicBezTo>
                      <a:pt x="21504" y="10930"/>
                      <a:pt x="20750" y="9719"/>
                      <a:pt x="19824" y="9719"/>
                    </a:cubicBezTo>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sp>
            <p:nvSpPr>
              <p:cNvPr id="10" name="AutoShape 37"/>
              <p:cNvSpPr/>
              <p:nvPr/>
            </p:nvSpPr>
            <p:spPr bwMode="auto">
              <a:xfrm>
                <a:off x="5551810" y="4326428"/>
                <a:ext cx="360040" cy="360040"/>
              </a:xfrm>
              <a:custGeom>
                <a:gdLst>
                  <a:gd name="T0" fmla="+- 0 10849 98"/>
                  <a:gd name="T1" fmla="*/ T0 w 21502"/>
                  <a:gd name="T2" fmla="*/ 10800 h 21600"/>
                  <a:gd name="T3" fmla="+- 0 10849 98"/>
                  <a:gd name="T4" fmla="*/ T3 w 21502"/>
                  <a:gd name="T5" fmla="*/ 10800 h 21600"/>
                  <a:gd name="T6" fmla="+- 0 10849 98"/>
                  <a:gd name="T7" fmla="*/ T6 w 21502"/>
                  <a:gd name="T8" fmla="*/ 10800 h 21600"/>
                  <a:gd name="T9" fmla="+- 0 10849 98"/>
                  <a:gd name="T10" fmla="*/ T9 w 21502"/>
                  <a:gd name="T11" fmla="*/ 10800 h 21600"/>
                </a:gdLst>
                <a:cxnLst>
                  <a:cxn ang="0">
                    <a:pos x="T1" y="T2"/>
                  </a:cxn>
                  <a:cxn ang="0">
                    <a:pos x="T4" y="T5"/>
                  </a:cxn>
                  <a:cxn ang="0">
                    <a:pos x="T7" y="T8"/>
                  </a:cxn>
                  <a:cxn ang="0">
                    <a:pos x="T10" y="T11"/>
                  </a:cxn>
                </a:cxnLst>
                <a:rect l="0" t="0" r="r" b="b"/>
                <a:pathLst>
                  <a:path w="21502" h="21600">
                    <a:moveTo>
                      <a:pt x="19917" y="7880"/>
                    </a:moveTo>
                    <a:lnTo>
                      <a:pt x="18875" y="8932"/>
                    </a:lnTo>
                    <a:cubicBezTo>
                      <a:pt x="18730" y="9079"/>
                      <a:pt x="18497" y="9079"/>
                      <a:pt x="18353" y="8932"/>
                    </a:cubicBezTo>
                    <a:lnTo>
                      <a:pt x="17048" y="7617"/>
                    </a:lnTo>
                    <a:lnTo>
                      <a:pt x="15991" y="10290"/>
                    </a:lnTo>
                    <a:lnTo>
                      <a:pt x="16080" y="10064"/>
                    </a:lnTo>
                    <a:cubicBezTo>
                      <a:pt x="13859" y="7826"/>
                      <a:pt x="11601" y="7544"/>
                      <a:pt x="9565" y="7291"/>
                    </a:cubicBezTo>
                    <a:cubicBezTo>
                      <a:pt x="8910" y="7210"/>
                      <a:pt x="8276" y="7126"/>
                      <a:pt x="7652" y="6990"/>
                    </a:cubicBezTo>
                    <a:lnTo>
                      <a:pt x="13918" y="4456"/>
                    </a:lnTo>
                    <a:lnTo>
                      <a:pt x="12652" y="3179"/>
                    </a:lnTo>
                    <a:cubicBezTo>
                      <a:pt x="12508" y="3033"/>
                      <a:pt x="12508" y="2798"/>
                      <a:pt x="12652" y="2652"/>
                    </a:cubicBezTo>
                    <a:lnTo>
                      <a:pt x="13695" y="1598"/>
                    </a:lnTo>
                    <a:cubicBezTo>
                      <a:pt x="13840" y="1453"/>
                      <a:pt x="14073" y="1453"/>
                      <a:pt x="14217" y="1598"/>
                    </a:cubicBezTo>
                    <a:lnTo>
                      <a:pt x="19917" y="7353"/>
                    </a:lnTo>
                    <a:cubicBezTo>
                      <a:pt x="20062" y="7499"/>
                      <a:pt x="20062" y="7734"/>
                      <a:pt x="19917" y="7880"/>
                    </a:cubicBezTo>
                    <a:moveTo>
                      <a:pt x="12292" y="19639"/>
                    </a:moveTo>
                    <a:cubicBezTo>
                      <a:pt x="12200" y="19872"/>
                      <a:pt x="11999" y="20044"/>
                      <a:pt x="11756" y="20095"/>
                    </a:cubicBezTo>
                    <a:cubicBezTo>
                      <a:pt x="11700" y="20106"/>
                      <a:pt x="11643" y="20111"/>
                      <a:pt x="11587" y="20110"/>
                    </a:cubicBezTo>
                    <a:cubicBezTo>
                      <a:pt x="11400" y="20105"/>
                      <a:pt x="11219" y="20030"/>
                      <a:pt x="11084" y="19892"/>
                    </a:cubicBezTo>
                    <a:lnTo>
                      <a:pt x="1692" y="10517"/>
                    </a:lnTo>
                    <a:cubicBezTo>
                      <a:pt x="1519" y="10343"/>
                      <a:pt x="1443" y="10094"/>
                      <a:pt x="1488" y="9852"/>
                    </a:cubicBezTo>
                    <a:cubicBezTo>
                      <a:pt x="1533" y="9610"/>
                      <a:pt x="1695" y="9407"/>
                      <a:pt x="1917" y="9308"/>
                    </a:cubicBezTo>
                    <a:lnTo>
                      <a:pt x="6505" y="7453"/>
                    </a:lnTo>
                    <a:cubicBezTo>
                      <a:pt x="9597" y="8490"/>
                      <a:pt x="12689" y="7491"/>
                      <a:pt x="15781" y="10821"/>
                    </a:cubicBezTo>
                    <a:cubicBezTo>
                      <a:pt x="15781" y="10821"/>
                      <a:pt x="12292" y="19639"/>
                      <a:pt x="12292" y="19639"/>
                    </a:cubicBezTo>
                    <a:close/>
                    <a:moveTo>
                      <a:pt x="15260" y="545"/>
                    </a:moveTo>
                    <a:cubicBezTo>
                      <a:pt x="14912" y="193"/>
                      <a:pt x="14449" y="0"/>
                      <a:pt x="13956" y="0"/>
                    </a:cubicBezTo>
                    <a:cubicBezTo>
                      <a:pt x="13463" y="0"/>
                      <a:pt x="13000" y="193"/>
                      <a:pt x="12651" y="546"/>
                    </a:cubicBezTo>
                    <a:lnTo>
                      <a:pt x="11610" y="1598"/>
                    </a:lnTo>
                    <a:cubicBezTo>
                      <a:pt x="11261" y="1949"/>
                      <a:pt x="11068" y="2417"/>
                      <a:pt x="11068" y="2915"/>
                    </a:cubicBezTo>
                    <a:cubicBezTo>
                      <a:pt x="11068" y="3265"/>
                      <a:pt x="11164" y="3601"/>
                      <a:pt x="11342" y="3893"/>
                    </a:cubicBezTo>
                    <a:lnTo>
                      <a:pt x="1324" y="7944"/>
                    </a:lnTo>
                    <a:cubicBezTo>
                      <a:pt x="654" y="8241"/>
                      <a:pt x="173" y="8851"/>
                      <a:pt x="38" y="9575"/>
                    </a:cubicBezTo>
                    <a:cubicBezTo>
                      <a:pt x="-98" y="10302"/>
                      <a:pt x="130" y="11048"/>
                      <a:pt x="654" y="11576"/>
                    </a:cubicBezTo>
                    <a:lnTo>
                      <a:pt x="10041" y="20946"/>
                    </a:lnTo>
                    <a:cubicBezTo>
                      <a:pt x="10445" y="21354"/>
                      <a:pt x="10982" y="21586"/>
                      <a:pt x="11549" y="21599"/>
                    </a:cubicBezTo>
                    <a:cubicBezTo>
                      <a:pt x="11562" y="21599"/>
                      <a:pt x="11593" y="21599"/>
                      <a:pt x="11605" y="21599"/>
                    </a:cubicBezTo>
                    <a:cubicBezTo>
                      <a:pt x="11754" y="21599"/>
                      <a:pt x="11906" y="21584"/>
                      <a:pt x="12056" y="21553"/>
                    </a:cubicBezTo>
                    <a:cubicBezTo>
                      <a:pt x="12789" y="21399"/>
                      <a:pt x="13390" y="20888"/>
                      <a:pt x="13662" y="20191"/>
                    </a:cubicBezTo>
                    <a:lnTo>
                      <a:pt x="17604" y="10229"/>
                    </a:lnTo>
                    <a:cubicBezTo>
                      <a:pt x="17902" y="10426"/>
                      <a:pt x="18250" y="10532"/>
                      <a:pt x="18613" y="10532"/>
                    </a:cubicBezTo>
                    <a:cubicBezTo>
                      <a:pt x="19107" y="10532"/>
                      <a:pt x="19570" y="10338"/>
                      <a:pt x="19918" y="9986"/>
                    </a:cubicBezTo>
                    <a:lnTo>
                      <a:pt x="20957" y="8937"/>
                    </a:lnTo>
                    <a:cubicBezTo>
                      <a:pt x="21308" y="8585"/>
                      <a:pt x="21502" y="8116"/>
                      <a:pt x="21502" y="7617"/>
                    </a:cubicBezTo>
                    <a:cubicBezTo>
                      <a:pt x="21502" y="7117"/>
                      <a:pt x="21308" y="6648"/>
                      <a:pt x="20961" y="6300"/>
                    </a:cubicBezTo>
                    <a:cubicBezTo>
                      <a:pt x="20961" y="6300"/>
                      <a:pt x="15260" y="545"/>
                      <a:pt x="15260" y="545"/>
                    </a:cubicBezTo>
                    <a:close/>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grpSp>
            <p:nvGrpSpPr>
              <p:cNvPr id="7" name="组合 6"/>
              <p:cNvGrpSpPr/>
              <p:nvPr/>
            </p:nvGrpSpPr>
            <p:grpSpPr>
              <a:xfrm>
                <a:off x="5036293" y="4288630"/>
                <a:ext cx="427037" cy="399307"/>
                <a:chOff x="4655691" y="4299345"/>
                <a:chExt cx="427037" cy="399307"/>
              </a:xfrm>
            </p:grpSpPr>
            <p:sp>
              <p:nvSpPr>
                <p:cNvPr id="12" name="AutoShape 110"/>
                <p:cNvSpPr/>
                <p:nvPr/>
              </p:nvSpPr>
              <p:spPr bwMode="auto">
                <a:xfrm>
                  <a:off x="4716016" y="4366817"/>
                  <a:ext cx="320277" cy="213518"/>
                </a:xfrm>
                <a:custGeom>
                  <a:gdLst>
                    <a:gd name="T0" fmla="*/ 10800 w 21600"/>
                    <a:gd name="T1" fmla="*/ 10800 h 21600"/>
                    <a:gd name="T2" fmla="*/ 10800 w 21600"/>
                    <a:gd name="T3" fmla="*/ 10800 h 21600"/>
                    <a:gd name="T4" fmla="*/ 10800 w 21600"/>
                    <a:gd name="T5" fmla="*/ 10800 h 21600"/>
                    <a:gd name="T6" fmla="*/ 10800 w 21600"/>
                    <a:gd name="T7" fmla="*/ 10800 h 21600"/>
                  </a:gdLst>
                  <a:cxnLst>
                    <a:cxn ang="0">
                      <a:pos x="T0" y="T1"/>
                    </a:cxn>
                    <a:cxn ang="0">
                      <a:pos x="T2" y="T3"/>
                    </a:cxn>
                    <a:cxn ang="0">
                      <a:pos x="T4" y="T5"/>
                    </a:cxn>
                    <a:cxn ang="0">
                      <a:pos x="T6" y="T7"/>
                    </a:cxn>
                  </a:cxnLst>
                  <a:rect l="0" t="0" r="r" b="b"/>
                  <a:pathLst>
                    <a:path w="21600" h="21600">
                      <a:moveTo>
                        <a:pt x="20699" y="20255"/>
                      </a:moveTo>
                      <a:lnTo>
                        <a:pt x="899" y="20255"/>
                      </a:lnTo>
                      <a:lnTo>
                        <a:pt x="899" y="1350"/>
                      </a:lnTo>
                      <a:lnTo>
                        <a:pt x="20699" y="1350"/>
                      </a:lnTo>
                      <a:cubicBezTo>
                        <a:pt x="20699" y="1350"/>
                        <a:pt x="20699" y="20255"/>
                        <a:pt x="20699" y="20255"/>
                      </a:cubicBezTo>
                      <a:close/>
                      <a:moveTo>
                        <a:pt x="20699" y="0"/>
                      </a:moveTo>
                      <a:lnTo>
                        <a:pt x="899" y="5"/>
                      </a:lnTo>
                      <a:cubicBezTo>
                        <a:pt x="402" y="5"/>
                        <a:pt x="0" y="603"/>
                        <a:pt x="0" y="1350"/>
                      </a:cubicBezTo>
                      <a:lnTo>
                        <a:pt x="0" y="20249"/>
                      </a:lnTo>
                      <a:cubicBezTo>
                        <a:pt x="0" y="20996"/>
                        <a:pt x="402" y="21599"/>
                        <a:pt x="899" y="21599"/>
                      </a:cubicBezTo>
                      <a:lnTo>
                        <a:pt x="20699" y="21599"/>
                      </a:lnTo>
                      <a:cubicBezTo>
                        <a:pt x="21197" y="21599"/>
                        <a:pt x="21600" y="20996"/>
                        <a:pt x="21600" y="20249"/>
                      </a:cubicBezTo>
                      <a:lnTo>
                        <a:pt x="21600" y="1350"/>
                      </a:lnTo>
                      <a:cubicBezTo>
                        <a:pt x="21600" y="603"/>
                        <a:pt x="21197" y="0"/>
                        <a:pt x="20699" y="0"/>
                      </a:cubicBezTo>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sp>
              <p:nvSpPr>
                <p:cNvPr id="13" name="AutoShape 111"/>
                <p:cNvSpPr/>
                <p:nvPr/>
              </p:nvSpPr>
              <p:spPr bwMode="auto">
                <a:xfrm>
                  <a:off x="4655691" y="4299345"/>
                  <a:ext cx="427037" cy="399307"/>
                </a:xfrm>
                <a:custGeom>
                  <a:gdLst>
                    <a:gd name="T0" fmla="*/ 10800 w 21600"/>
                    <a:gd name="T1" fmla="*/ 10800 h 21600"/>
                    <a:gd name="T2" fmla="*/ 10800 w 21600"/>
                    <a:gd name="T3" fmla="*/ 10800 h 21600"/>
                    <a:gd name="T4" fmla="*/ 10800 w 21600"/>
                    <a:gd name="T5" fmla="*/ 10800 h 21600"/>
                    <a:gd name="T6" fmla="*/ 10800 w 21600"/>
                    <a:gd name="T7" fmla="*/ 10800 h 21600"/>
                  </a:gdLst>
                  <a:cxnLst>
                    <a:cxn ang="0">
                      <a:pos x="T0" y="T1"/>
                    </a:cxn>
                    <a:cxn ang="0">
                      <a:pos x="T2" y="T3"/>
                    </a:cxn>
                    <a:cxn ang="0">
                      <a:pos x="T4" y="T5"/>
                    </a:cxn>
                    <a:cxn ang="0">
                      <a:pos x="T6" y="T7"/>
                    </a:cxn>
                  </a:cxnLst>
                  <a:rect l="0" t="0" r="r" b="b"/>
                  <a:pathLst>
                    <a:path w="21600" h="21600">
                      <a:moveTo>
                        <a:pt x="20249" y="16562"/>
                      </a:moveTo>
                      <a:cubicBezTo>
                        <a:pt x="20249" y="16959"/>
                        <a:pt x="19946" y="17282"/>
                        <a:pt x="19575" y="17282"/>
                      </a:cubicBezTo>
                      <a:lnTo>
                        <a:pt x="13499" y="17282"/>
                      </a:lnTo>
                      <a:lnTo>
                        <a:pt x="8099" y="17282"/>
                      </a:lnTo>
                      <a:lnTo>
                        <a:pt x="2024" y="17282"/>
                      </a:lnTo>
                      <a:cubicBezTo>
                        <a:pt x="1651" y="17282"/>
                        <a:pt x="1349" y="16959"/>
                        <a:pt x="1349" y="16562"/>
                      </a:cubicBezTo>
                      <a:lnTo>
                        <a:pt x="1349" y="2160"/>
                      </a:lnTo>
                      <a:cubicBezTo>
                        <a:pt x="1349" y="1762"/>
                        <a:pt x="1651" y="1440"/>
                        <a:pt x="2024" y="1440"/>
                      </a:cubicBezTo>
                      <a:lnTo>
                        <a:pt x="19575" y="1440"/>
                      </a:lnTo>
                      <a:cubicBezTo>
                        <a:pt x="19946" y="1440"/>
                        <a:pt x="20249" y="1762"/>
                        <a:pt x="20249" y="2160"/>
                      </a:cubicBezTo>
                      <a:cubicBezTo>
                        <a:pt x="20249" y="2160"/>
                        <a:pt x="20249" y="16562"/>
                        <a:pt x="20249" y="16562"/>
                      </a:cubicBezTo>
                      <a:close/>
                      <a:moveTo>
                        <a:pt x="19575" y="0"/>
                      </a:moveTo>
                      <a:lnTo>
                        <a:pt x="2024" y="0"/>
                      </a:lnTo>
                      <a:cubicBezTo>
                        <a:pt x="905" y="0"/>
                        <a:pt x="0" y="966"/>
                        <a:pt x="0" y="2160"/>
                      </a:cubicBezTo>
                      <a:lnTo>
                        <a:pt x="0" y="16562"/>
                      </a:lnTo>
                      <a:cubicBezTo>
                        <a:pt x="0" y="17753"/>
                        <a:pt x="903" y="18718"/>
                        <a:pt x="2018" y="18721"/>
                      </a:cubicBezTo>
                      <a:lnTo>
                        <a:pt x="8774" y="18721"/>
                      </a:lnTo>
                      <a:lnTo>
                        <a:pt x="8774" y="19597"/>
                      </a:lnTo>
                      <a:lnTo>
                        <a:pt x="4561" y="20181"/>
                      </a:lnTo>
                      <a:cubicBezTo>
                        <a:pt x="4260" y="20262"/>
                        <a:pt x="4049" y="20549"/>
                        <a:pt x="4049" y="20879"/>
                      </a:cubicBezTo>
                      <a:cubicBezTo>
                        <a:pt x="4049" y="21277"/>
                        <a:pt x="4351" y="21599"/>
                        <a:pt x="4724" y="21599"/>
                      </a:cubicBezTo>
                      <a:lnTo>
                        <a:pt x="16874" y="21599"/>
                      </a:lnTo>
                      <a:cubicBezTo>
                        <a:pt x="17248" y="21599"/>
                        <a:pt x="17549" y="21277"/>
                        <a:pt x="17549" y="20879"/>
                      </a:cubicBezTo>
                      <a:cubicBezTo>
                        <a:pt x="17549" y="20549"/>
                        <a:pt x="17339" y="20262"/>
                        <a:pt x="17038" y="20181"/>
                      </a:cubicBezTo>
                      <a:lnTo>
                        <a:pt x="12824" y="19597"/>
                      </a:lnTo>
                      <a:lnTo>
                        <a:pt x="12824" y="18721"/>
                      </a:lnTo>
                      <a:lnTo>
                        <a:pt x="19581" y="18721"/>
                      </a:lnTo>
                      <a:cubicBezTo>
                        <a:pt x="20696" y="18718"/>
                        <a:pt x="21600" y="17753"/>
                        <a:pt x="21600" y="16562"/>
                      </a:cubicBezTo>
                      <a:lnTo>
                        <a:pt x="21600" y="2160"/>
                      </a:lnTo>
                      <a:cubicBezTo>
                        <a:pt x="21600" y="966"/>
                        <a:pt x="20692" y="0"/>
                        <a:pt x="19575" y="0"/>
                      </a:cubicBezTo>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grpSp>
          <p:sp>
            <p:nvSpPr>
              <p:cNvPr id="14" name="AutoShape 112"/>
              <p:cNvSpPr/>
              <p:nvPr/>
            </p:nvSpPr>
            <p:spPr bwMode="auto">
              <a:xfrm>
                <a:off x="4572000" y="4329602"/>
                <a:ext cx="337691" cy="338791"/>
              </a:xfrm>
              <a:custGeom>
                <a:gdLst>
                  <a:gd name="T0" fmla="*/ 10510 w 21020"/>
                  <a:gd name="T1" fmla="*/ 10800 h 21600"/>
                  <a:gd name="T2" fmla="*/ 10510 w 21020"/>
                  <a:gd name="T3" fmla="*/ 10800 h 21600"/>
                  <a:gd name="T4" fmla="*/ 10510 w 21020"/>
                  <a:gd name="T5" fmla="*/ 10800 h 21600"/>
                  <a:gd name="T6" fmla="*/ 10510 w 21020"/>
                  <a:gd name="T7" fmla="*/ 10800 h 21600"/>
                </a:gdLst>
                <a:cxnLst>
                  <a:cxn ang="0">
                    <a:pos x="T0" y="T1"/>
                  </a:cxn>
                  <a:cxn ang="0">
                    <a:pos x="T2" y="T3"/>
                  </a:cxn>
                  <a:cxn ang="0">
                    <a:pos x="T4" y="T5"/>
                  </a:cxn>
                  <a:cxn ang="0">
                    <a:pos x="T6" y="T7"/>
                  </a:cxn>
                </a:cxnLst>
                <a:rect l="0" t="0"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grpSp>
        <p:sp>
          <p:nvSpPr>
            <p:cNvPr id="3" name="TextBox 9"/>
            <p:cNvSpPr>
              <a:spLocks noChangeArrowheads="1"/>
            </p:cNvSpPr>
            <p:nvPr/>
          </p:nvSpPr>
          <p:spPr bwMode="auto">
            <a:xfrm>
              <a:off x="551705" y="1785312"/>
              <a:ext cx="5748487"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just">
                <a:lnSpc>
                  <a:spcPct val="150000"/>
                </a:lnSpc>
                <a:buFont typeface="Arial" pitchFamily="34" charset="0"/>
                <a:buChar char="•"/>
              </a:pPr>
              <a:r>
                <a:rPr lang="en-US" altLang="zh-CN">
                  <a:solidFill>
                    <a:srgbClr val="0C0C0C"/>
                  </a:solidFill>
                  <a:latin typeface="微软雅黑" pitchFamily="34" charset="-122"/>
                  <a:ea typeface="微软雅黑" pitchFamily="34" charset="-122"/>
                  <a:sym typeface="微软雅黑" pitchFamily="34" charset="-122"/>
                </a:rPr>
                <a:t>《</a:t>
              </a:r>
              <a:r>
                <a:rPr lang="zh-CN" altLang="en-US">
                  <a:solidFill>
                    <a:srgbClr val="0C0C0C"/>
                  </a:solidFill>
                  <a:latin typeface="微软雅黑" pitchFamily="34" charset="-122"/>
                  <a:ea typeface="微软雅黑" pitchFamily="34" charset="-122"/>
                  <a:sym typeface="微软雅黑" pitchFamily="34" charset="-122"/>
                </a:rPr>
                <a:t>食品安全法</a:t>
              </a:r>
              <a:r>
                <a:rPr lang="en-US" altLang="zh-CN">
                  <a:solidFill>
                    <a:srgbClr val="0C0C0C"/>
                  </a:solidFill>
                  <a:latin typeface="微软雅黑" pitchFamily="34" charset="-122"/>
                  <a:ea typeface="微软雅黑" pitchFamily="34" charset="-122"/>
                  <a:sym typeface="微软雅黑" pitchFamily="34" charset="-122"/>
                </a:rPr>
                <a:t>》</a:t>
              </a:r>
              <a:r>
                <a:rPr lang="zh-CN" altLang="en-US">
                  <a:solidFill>
                    <a:srgbClr val="0C0C0C"/>
                  </a:solidFill>
                  <a:latin typeface="微软雅黑" pitchFamily="34" charset="-122"/>
                  <a:ea typeface="微软雅黑" pitchFamily="34" charset="-122"/>
                  <a:sym typeface="微软雅黑" pitchFamily="34" charset="-122"/>
                </a:rPr>
                <a:t>及其实施条例</a:t>
              </a:r>
            </a:p>
            <a:p>
              <a:pPr marL="285750" indent="285750" algn="just">
                <a:lnSpc>
                  <a:spcPct val="150000"/>
                </a:lnSpc>
                <a:buFont typeface="Arial" pitchFamily="34" charset="0"/>
                <a:buChar char="•"/>
              </a:pPr>
              <a:r>
                <a:rPr lang="en-US" altLang="zh-CN">
                  <a:solidFill>
                    <a:srgbClr val="0C0C0C"/>
                  </a:solidFill>
                  <a:latin typeface="微软雅黑" pitchFamily="34" charset="-122"/>
                  <a:ea typeface="微软雅黑" pitchFamily="34" charset="-122"/>
                  <a:sym typeface="微软雅黑" pitchFamily="34" charset="-122"/>
                </a:rPr>
                <a:t>《</a:t>
              </a:r>
              <a:r>
                <a:rPr lang="zh-CN" altLang="en-US">
                  <a:solidFill>
                    <a:srgbClr val="0C0C0C"/>
                  </a:solidFill>
                  <a:latin typeface="微软雅黑" pitchFamily="34" charset="-122"/>
                  <a:ea typeface="微软雅黑" pitchFamily="34" charset="-122"/>
                  <a:sym typeface="微软雅黑" pitchFamily="34" charset="-122"/>
                </a:rPr>
                <a:t>食品安全抽样检验管理办法</a:t>
              </a:r>
              <a:r>
                <a:rPr lang="en-US" altLang="zh-CN">
                  <a:solidFill>
                    <a:srgbClr val="0C0C0C"/>
                  </a:solidFill>
                  <a:latin typeface="微软雅黑" pitchFamily="34" charset="-122"/>
                  <a:ea typeface="微软雅黑" pitchFamily="34" charset="-122"/>
                  <a:sym typeface="微软雅黑" pitchFamily="34" charset="-122"/>
                </a:rPr>
                <a:t>》</a:t>
              </a:r>
            </a:p>
            <a:p>
              <a:pPr marL="285750" indent="285750" algn="just">
                <a:lnSpc>
                  <a:spcPct val="150000"/>
                </a:lnSpc>
                <a:buFont typeface="Arial" pitchFamily="34" charset="0"/>
                <a:buChar char="•"/>
              </a:pPr>
              <a:r>
                <a:rPr lang="en-US" altLang="zh-CN">
                  <a:solidFill>
                    <a:srgbClr val="0C0C0C"/>
                  </a:solidFill>
                  <a:latin typeface="微软雅黑" pitchFamily="34" charset="-122"/>
                  <a:ea typeface="微软雅黑" pitchFamily="34" charset="-122"/>
                  <a:sym typeface="微软雅黑" pitchFamily="34" charset="-122"/>
                </a:rPr>
                <a:t>《</a:t>
              </a:r>
              <a:r>
                <a:rPr lang="zh-CN" altLang="en-US">
                  <a:solidFill>
                    <a:srgbClr val="0C0C0C"/>
                  </a:solidFill>
                  <a:latin typeface="微软雅黑" pitchFamily="34" charset="-122"/>
                  <a:ea typeface="微软雅黑" pitchFamily="34" charset="-122"/>
                  <a:sym typeface="微软雅黑" pitchFamily="34" charset="-122"/>
                </a:rPr>
                <a:t>食品安全监督抽检和风险监测工作规范</a:t>
              </a:r>
              <a:r>
                <a:rPr lang="en-US" altLang="zh-CN">
                  <a:solidFill>
                    <a:srgbClr val="0C0C0C"/>
                  </a:solidFill>
                  <a:latin typeface="微软雅黑" pitchFamily="34" charset="-122"/>
                  <a:ea typeface="微软雅黑" pitchFamily="34" charset="-122"/>
                  <a:sym typeface="微软雅黑" pitchFamily="34" charset="-122"/>
                </a:rPr>
                <a:t>》</a:t>
              </a:r>
            </a:p>
            <a:p>
              <a:pPr marL="285750" indent="285750" algn="just">
                <a:lnSpc>
                  <a:spcPct val="150000"/>
                </a:lnSpc>
                <a:buFont typeface="Arial" pitchFamily="34" charset="0"/>
                <a:buChar char="•"/>
              </a:pPr>
              <a:r>
                <a:rPr lang="en-US" altLang="zh-CN">
                  <a:solidFill>
                    <a:srgbClr val="0C0C0C"/>
                  </a:solidFill>
                  <a:latin typeface="微软雅黑" pitchFamily="34" charset="-122"/>
                  <a:ea typeface="微软雅黑" pitchFamily="34" charset="-122"/>
                  <a:sym typeface="微软雅黑" pitchFamily="34" charset="-122"/>
                </a:rPr>
                <a:t>《</a:t>
              </a:r>
              <a:r>
                <a:rPr lang="zh-CN" altLang="en-US">
                  <a:solidFill>
                    <a:srgbClr val="0C0C0C"/>
                  </a:solidFill>
                  <a:latin typeface="微软雅黑" pitchFamily="34" charset="-122"/>
                  <a:ea typeface="微软雅黑" pitchFamily="34" charset="-122"/>
                  <a:sym typeface="微软雅黑" pitchFamily="34" charset="-122"/>
                </a:rPr>
                <a:t>食品检验工作规范</a:t>
              </a:r>
              <a:r>
                <a:rPr lang="en-US" altLang="zh-CN">
                  <a:solidFill>
                    <a:srgbClr val="0C0C0C"/>
                  </a:solidFill>
                  <a:latin typeface="微软雅黑" pitchFamily="34" charset="-122"/>
                  <a:ea typeface="微软雅黑" pitchFamily="34" charset="-122"/>
                  <a:sym typeface="微软雅黑" pitchFamily="34" charset="-122"/>
                </a:rPr>
                <a:t>》</a:t>
              </a:r>
            </a:p>
            <a:p>
              <a:pPr marL="285750" indent="285750" algn="just">
                <a:lnSpc>
                  <a:spcPct val="150000"/>
                </a:lnSpc>
                <a:buFont typeface="Arial" pitchFamily="34" charset="0"/>
                <a:buChar char="•"/>
              </a:pPr>
              <a:r>
                <a:rPr lang="en-US" altLang="zh-CN">
                  <a:solidFill>
                    <a:srgbClr val="0C0C0C"/>
                  </a:solidFill>
                  <a:latin typeface="微软雅黑" pitchFamily="34" charset="-122"/>
                  <a:ea typeface="微软雅黑" pitchFamily="34" charset="-122"/>
                  <a:sym typeface="微软雅黑" pitchFamily="34" charset="-122"/>
                </a:rPr>
                <a:t>《</a:t>
              </a:r>
              <a:r>
                <a:rPr lang="zh-CN" altLang="en-US">
                  <a:solidFill>
                    <a:srgbClr val="0C0C0C"/>
                  </a:solidFill>
                  <a:latin typeface="微软雅黑" pitchFamily="34" charset="-122"/>
                  <a:ea typeface="微软雅黑" pitchFamily="34" charset="-122"/>
                  <a:sym typeface="微软雅黑" pitchFamily="34" charset="-122"/>
                </a:rPr>
                <a:t>关于食品安全抽检及信息发布工作的意见</a:t>
              </a:r>
              <a:r>
                <a:rPr lang="en-US" altLang="zh-CN">
                  <a:solidFill>
                    <a:srgbClr val="0C0C0C"/>
                  </a:solidFill>
                  <a:latin typeface="微软雅黑" pitchFamily="34" charset="-122"/>
                  <a:ea typeface="微软雅黑" pitchFamily="34" charset="-122"/>
                  <a:sym typeface="微软雅黑" pitchFamily="34" charset="-122"/>
                </a:rPr>
                <a:t>》</a:t>
              </a:r>
            </a:p>
            <a:p>
              <a:pPr marL="285750" indent="285750" algn="just">
                <a:lnSpc>
                  <a:spcPct val="150000"/>
                </a:lnSpc>
                <a:buFont typeface="Arial" pitchFamily="34" charset="0"/>
                <a:buChar char="•"/>
              </a:pPr>
              <a:r>
                <a:rPr lang="en-US" altLang="zh-CN">
                  <a:solidFill>
                    <a:srgbClr val="0C0C0C"/>
                  </a:solidFill>
                  <a:latin typeface="微软雅黑" pitchFamily="34" charset="-122"/>
                  <a:ea typeface="微软雅黑" pitchFamily="34" charset="-122"/>
                  <a:sym typeface="微软雅黑" pitchFamily="34" charset="-122"/>
                </a:rPr>
                <a:t>《</a:t>
              </a:r>
              <a:r>
                <a:rPr lang="zh-CN" altLang="en-US">
                  <a:solidFill>
                    <a:srgbClr val="0C0C0C"/>
                  </a:solidFill>
                  <a:latin typeface="微软雅黑" pitchFamily="34" charset="-122"/>
                  <a:ea typeface="微软雅黑" pitchFamily="34" charset="-122"/>
                  <a:sym typeface="微软雅黑" pitchFamily="34" charset="-122"/>
                </a:rPr>
                <a:t>关于进一步加强食品安全复检监督工作的通告</a:t>
              </a:r>
              <a:r>
                <a:rPr lang="en-US" altLang="zh-CN">
                  <a:solidFill>
                    <a:srgbClr val="0C0C0C"/>
                  </a:solidFill>
                  <a:latin typeface="微软雅黑" pitchFamily="34" charset="-122"/>
                  <a:ea typeface="微软雅黑" pitchFamily="34" charset="-122"/>
                  <a:sym typeface="微软雅黑" pitchFamily="34" charset="-122"/>
                </a:rPr>
                <a:t>》</a:t>
              </a:r>
            </a:p>
            <a:p>
              <a:pPr marL="285750" indent="285750" algn="just">
                <a:lnSpc>
                  <a:spcPct val="150000"/>
                </a:lnSpc>
                <a:buFont typeface="Arial" pitchFamily="34" charset="0"/>
                <a:buChar char="•"/>
              </a:pPr>
              <a:endParaRPr lang="zh-CN" altLang="en-US">
                <a:solidFill>
                  <a:srgbClr val="0C0C0C"/>
                </a:solidFill>
                <a:latin typeface="微软雅黑" pitchFamily="34" charset="-122"/>
                <a:ea typeface="微软雅黑" pitchFamily="34" charset="-122"/>
                <a:sym typeface="微软雅黑" pitchFamily="34" charset="-122"/>
              </a:endParaRPr>
            </a:p>
            <a:p>
              <a:pPr indent="457200" algn="just">
                <a:lnSpc>
                  <a:spcPct val="150000"/>
                </a:lnSpc>
              </a:pPr>
              <a:endParaRPr lang="en-US" altLang="zh-CN">
                <a:solidFill>
                  <a:srgbClr val="0C0C0C"/>
                </a:solidFill>
                <a:latin typeface="微软雅黑" pitchFamily="34" charset="-122"/>
                <a:ea typeface="微软雅黑" pitchFamily="34" charset="-122"/>
                <a:sym typeface="微软雅黑" pitchFamily="34" charset="-122"/>
              </a:endParaRPr>
            </a:p>
          </p:txBody>
        </p:sp>
      </p:grpSp>
      <p:grpSp>
        <p:nvGrpSpPr>
          <p:cNvPr id="15" name="组合 14"/>
          <p:cNvGrpSpPr/>
          <p:nvPr/>
        </p:nvGrpSpPr>
        <p:grpSpPr>
          <a:xfrm>
            <a:off x="762794" y="843559"/>
            <a:ext cx="2087562" cy="787400"/>
            <a:chOff x="762794" y="843558"/>
            <a:chExt cx="2087562" cy="787400"/>
          </a:xfrm>
        </p:grpSpPr>
        <p:sp>
          <p:nvSpPr>
            <p:cNvPr id="4" name="矩形 17"/>
            <p:cNvSpPr>
              <a:spLocks noChangeArrowheads="1"/>
            </p:cNvSpPr>
            <p:nvPr/>
          </p:nvSpPr>
          <p:spPr bwMode="auto">
            <a:xfrm>
              <a:off x="762794" y="843558"/>
              <a:ext cx="2087562" cy="787400"/>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1">
                <a:sym typeface="Arial" pitchFamily="34" charset="0"/>
              </a:endParaRPr>
            </a:p>
          </p:txBody>
        </p:sp>
        <p:sp>
          <p:nvSpPr>
            <p:cNvPr id="5" name="TextBox 19"/>
            <p:cNvSpPr>
              <a:spLocks noChangeArrowheads="1"/>
            </p:cNvSpPr>
            <p:nvPr/>
          </p:nvSpPr>
          <p:spPr bwMode="auto">
            <a:xfrm>
              <a:off x="854014" y="1006425"/>
              <a:ext cx="184577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微软雅黑" pitchFamily="34" charset="-122"/>
                  <a:ea typeface="微软雅黑" pitchFamily="34" charset="-122"/>
                  <a:sym typeface="Arial Black" pitchFamily="34" charset="0"/>
                </a:rPr>
                <a:t>抽检依据</a:t>
              </a:r>
            </a:p>
          </p:txBody>
        </p:sp>
      </p:gr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outVertical)">
                                      <p:cBhvr>
                                        <p:cTn id="7" dur="500"/>
                                        <p:tgtEl>
                                          <p:spTgt spid="15"/>
                                        </p:tgtEl>
                                      </p:cBhvr>
                                    </p:animEffect>
                                  </p:childTnLst>
                                </p:cTn>
                              </p:par>
                            </p:childTnLst>
                          </p:cTn>
                        </p:par>
                        <p:par>
                          <p:cTn id="8" fill="hold" nodeType="afterGroup">
                            <p:stCondLst>
                              <p:cond delay="500"/>
                            </p:stCondLst>
                            <p:childTnLst>
                              <p:par>
                                <p:cTn id="9" presetID="22" presetClass="entr" presetSubtype="1" dur="500" fill="hold" nodeType="afterEffect">
                                  <p:stCondLst>
                                    <p:cond delay="500"/>
                                  </p:stCondLst>
                                  <p:childTnLst>
                                    <p:set>
                                      <p:cBhvr>
                                        <p:cTn id="10" dur="1" fill="hold">
                                          <p:stCondLst>
                                            <p:cond delay="0"/>
                                          </p:stCondLst>
                                        </p:cTn>
                                        <p:tgtEl>
                                          <p:spTgt spid="16"/>
                                        </p:tgtEl>
                                        <p:attrNameLst>
                                          <p:attrName>style.visibility</p:attrName>
                                        </p:attrNameLst>
                                      </p:cBhvr>
                                      <p:to>
                                        <p:strVal val="visible"/>
                                      </p:to>
                                    </p:set>
                                    <p:animEffect transition="in" filter="wipe(up)">
                                      <p:cBhvr>
                                        <p:cTn id="1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p:cNvGrpSpPr/>
          <p:nvPr/>
        </p:nvGrpSpPr>
        <p:grpSpPr>
          <a:xfrm>
            <a:off x="551706" y="775594"/>
            <a:ext cx="5904111" cy="3782990"/>
            <a:chOff x="539551" y="1324000"/>
            <a:chExt cx="5904111" cy="3545233"/>
          </a:xfrm>
        </p:grpSpPr>
        <p:grpSp>
          <p:nvGrpSpPr>
            <p:cNvPr id="8" name="组合 7"/>
            <p:cNvGrpSpPr/>
            <p:nvPr/>
          </p:nvGrpSpPr>
          <p:grpSpPr>
            <a:xfrm>
              <a:off x="539551" y="1324000"/>
              <a:ext cx="5904111" cy="3407990"/>
              <a:chOff x="539551" y="1324000"/>
              <a:chExt cx="5904111" cy="3407990"/>
            </a:xfrm>
          </p:grpSpPr>
          <p:sp>
            <p:nvSpPr>
              <p:cNvPr id="2" name="矩形 8"/>
              <p:cNvSpPr/>
              <p:nvPr/>
            </p:nvSpPr>
            <p:spPr bwMode="auto">
              <a:xfrm>
                <a:off x="539551" y="1324000"/>
                <a:ext cx="5904111" cy="3407990"/>
              </a:xfrm>
              <a:prstGeom prst="rect">
                <a:avLst/>
              </a:prstGeom>
              <a:solidFill>
                <a:srgbClr val="FFFFFF">
                  <a:alpha val="57999"/>
                </a:srgbClr>
              </a:solidFill>
              <a:ln w="15875" cmpd="sng">
                <a:solidFill>
                  <a:srgbClr val="0070C0"/>
                </a:solid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sym typeface="Arial" pitchFamily="34" charset="0"/>
                </a:endParaRPr>
              </a:p>
            </p:txBody>
          </p:sp>
          <p:sp>
            <p:nvSpPr>
              <p:cNvPr id="9" name="AutoShape 33"/>
              <p:cNvSpPr/>
              <p:nvPr/>
            </p:nvSpPr>
            <p:spPr bwMode="auto">
              <a:xfrm>
                <a:off x="5911850" y="4391026"/>
                <a:ext cx="488950" cy="304800"/>
              </a:xfrm>
              <a:custGeom>
                <a:gdLst>
                  <a:gd name="T0" fmla="*/ 10752 w 21505"/>
                  <a:gd name="T1" fmla="*/ 10800 h 21600"/>
                  <a:gd name="T2" fmla="*/ 10752 w 21505"/>
                  <a:gd name="T3" fmla="*/ 10800 h 21600"/>
                  <a:gd name="T4" fmla="*/ 10752 w 21505"/>
                  <a:gd name="T5" fmla="*/ 10800 h 21600"/>
                  <a:gd name="T6" fmla="*/ 10752 w 21505"/>
                  <a:gd name="T7" fmla="*/ 10800 h 21600"/>
                </a:gdLst>
                <a:cxnLst>
                  <a:cxn ang="0">
                    <a:pos x="T0" y="T1"/>
                  </a:cxn>
                  <a:cxn ang="0">
                    <a:pos x="T2" y="T3"/>
                  </a:cxn>
                  <a:cxn ang="0">
                    <a:pos x="T4" y="T5"/>
                  </a:cxn>
                  <a:cxn ang="0">
                    <a:pos x="T6" y="T7"/>
                  </a:cxn>
                </a:cxnLst>
                <a:rect l="0" t="0" r="r" b="b"/>
                <a:pathLst>
                  <a:path w="21505" h="21600">
                    <a:moveTo>
                      <a:pt x="17472" y="17279"/>
                    </a:moveTo>
                    <a:lnTo>
                      <a:pt x="17472" y="18899"/>
                    </a:lnTo>
                    <a:cubicBezTo>
                      <a:pt x="17472" y="19198"/>
                      <a:pt x="17321" y="19439"/>
                      <a:pt x="17136" y="19439"/>
                    </a:cubicBezTo>
                    <a:lnTo>
                      <a:pt x="4368" y="19439"/>
                    </a:lnTo>
                    <a:cubicBezTo>
                      <a:pt x="4182" y="19439"/>
                      <a:pt x="4032" y="19198"/>
                      <a:pt x="4032" y="18899"/>
                    </a:cubicBezTo>
                    <a:lnTo>
                      <a:pt x="4032" y="17279"/>
                    </a:lnTo>
                    <a:lnTo>
                      <a:pt x="1344" y="12419"/>
                    </a:lnTo>
                    <a:cubicBezTo>
                      <a:pt x="1344" y="12121"/>
                      <a:pt x="1494" y="11879"/>
                      <a:pt x="1680" y="11879"/>
                    </a:cubicBezTo>
                    <a:lnTo>
                      <a:pt x="3360" y="11879"/>
                    </a:lnTo>
                    <a:lnTo>
                      <a:pt x="4032" y="11879"/>
                    </a:lnTo>
                    <a:lnTo>
                      <a:pt x="4704" y="11879"/>
                    </a:lnTo>
                    <a:lnTo>
                      <a:pt x="5376" y="11879"/>
                    </a:lnTo>
                    <a:lnTo>
                      <a:pt x="6048" y="11879"/>
                    </a:lnTo>
                    <a:lnTo>
                      <a:pt x="6720" y="11879"/>
                    </a:lnTo>
                    <a:lnTo>
                      <a:pt x="7392" y="11879"/>
                    </a:lnTo>
                    <a:lnTo>
                      <a:pt x="8064" y="11879"/>
                    </a:lnTo>
                    <a:lnTo>
                      <a:pt x="8736" y="11879"/>
                    </a:lnTo>
                    <a:lnTo>
                      <a:pt x="12768" y="11879"/>
                    </a:lnTo>
                    <a:lnTo>
                      <a:pt x="13440" y="11879"/>
                    </a:lnTo>
                    <a:lnTo>
                      <a:pt x="14112" y="11879"/>
                    </a:lnTo>
                    <a:lnTo>
                      <a:pt x="14784" y="11879"/>
                    </a:lnTo>
                    <a:lnTo>
                      <a:pt x="15456" y="11879"/>
                    </a:lnTo>
                    <a:lnTo>
                      <a:pt x="16128" y="11879"/>
                    </a:lnTo>
                    <a:lnTo>
                      <a:pt x="16800" y="11879"/>
                    </a:lnTo>
                    <a:lnTo>
                      <a:pt x="17472" y="11879"/>
                    </a:lnTo>
                    <a:lnTo>
                      <a:pt x="18144" y="11879"/>
                    </a:lnTo>
                    <a:lnTo>
                      <a:pt x="19824" y="11879"/>
                    </a:lnTo>
                    <a:cubicBezTo>
                      <a:pt x="20009" y="11879"/>
                      <a:pt x="20160" y="12121"/>
                      <a:pt x="20160" y="12419"/>
                    </a:cubicBezTo>
                    <a:cubicBezTo>
                      <a:pt x="20160" y="12419"/>
                      <a:pt x="17472" y="17279"/>
                      <a:pt x="17472" y="17279"/>
                    </a:cubicBezTo>
                    <a:close/>
                    <a:moveTo>
                      <a:pt x="10752" y="4320"/>
                    </a:moveTo>
                    <a:cubicBezTo>
                      <a:pt x="8625" y="4320"/>
                      <a:pt x="6826" y="6601"/>
                      <a:pt x="6246" y="9719"/>
                    </a:cubicBezTo>
                    <a:lnTo>
                      <a:pt x="5552" y="9719"/>
                    </a:lnTo>
                    <a:cubicBezTo>
                      <a:pt x="6152" y="6000"/>
                      <a:pt x="8252" y="3239"/>
                      <a:pt x="10752" y="3239"/>
                    </a:cubicBezTo>
                    <a:cubicBezTo>
                      <a:pt x="12934" y="3239"/>
                      <a:pt x="14813" y="5344"/>
                      <a:pt x="15654" y="8353"/>
                    </a:cubicBezTo>
                    <a:lnTo>
                      <a:pt x="15054" y="8835"/>
                    </a:lnTo>
                    <a:cubicBezTo>
                      <a:pt x="14323" y="6180"/>
                      <a:pt x="12671" y="4320"/>
                      <a:pt x="10752" y="4320"/>
                    </a:cubicBezTo>
                    <a:moveTo>
                      <a:pt x="10752" y="8639"/>
                    </a:moveTo>
                    <a:cubicBezTo>
                      <a:pt x="10158" y="8639"/>
                      <a:pt x="9630" y="9061"/>
                      <a:pt x="9260" y="9719"/>
                    </a:cubicBezTo>
                    <a:lnTo>
                      <a:pt x="8437" y="9719"/>
                    </a:lnTo>
                    <a:cubicBezTo>
                      <a:pt x="8904" y="8435"/>
                      <a:pt x="9761" y="7560"/>
                      <a:pt x="10752" y="7560"/>
                    </a:cubicBezTo>
                    <a:cubicBezTo>
                      <a:pt x="11742" y="7560"/>
                      <a:pt x="12600" y="8435"/>
                      <a:pt x="13066" y="9719"/>
                    </a:cubicBezTo>
                    <a:lnTo>
                      <a:pt x="12244" y="9719"/>
                    </a:lnTo>
                    <a:cubicBezTo>
                      <a:pt x="11874" y="9061"/>
                      <a:pt x="11345" y="8639"/>
                      <a:pt x="10752" y="8639"/>
                    </a:cubicBezTo>
                    <a:moveTo>
                      <a:pt x="13827" y="9719"/>
                    </a:moveTo>
                    <a:cubicBezTo>
                      <a:pt x="13307" y="7816"/>
                      <a:pt x="12126" y="6479"/>
                      <a:pt x="10752" y="6479"/>
                    </a:cubicBezTo>
                    <a:cubicBezTo>
                      <a:pt x="9378" y="6479"/>
                      <a:pt x="8197" y="7816"/>
                      <a:pt x="7676" y="9719"/>
                    </a:cubicBezTo>
                    <a:lnTo>
                      <a:pt x="6955" y="9719"/>
                    </a:lnTo>
                    <a:cubicBezTo>
                      <a:pt x="7510" y="7207"/>
                      <a:pt x="9001" y="5400"/>
                      <a:pt x="10752" y="5400"/>
                    </a:cubicBezTo>
                    <a:cubicBezTo>
                      <a:pt x="12409" y="5400"/>
                      <a:pt x="13834" y="7015"/>
                      <a:pt x="14454" y="9317"/>
                    </a:cubicBezTo>
                    <a:lnTo>
                      <a:pt x="13953" y="9719"/>
                    </a:lnTo>
                    <a:cubicBezTo>
                      <a:pt x="13953" y="9719"/>
                      <a:pt x="13827" y="9719"/>
                      <a:pt x="13827" y="9719"/>
                    </a:cubicBezTo>
                    <a:close/>
                    <a:moveTo>
                      <a:pt x="10752" y="1080"/>
                    </a:moveTo>
                    <a:cubicBezTo>
                      <a:pt x="13459" y="1080"/>
                      <a:pt x="15792" y="3672"/>
                      <a:pt x="16856" y="7388"/>
                    </a:cubicBezTo>
                    <a:lnTo>
                      <a:pt x="16256" y="7869"/>
                    </a:lnTo>
                    <a:cubicBezTo>
                      <a:pt x="15305" y="4504"/>
                      <a:pt x="13201" y="2160"/>
                      <a:pt x="10752" y="2160"/>
                    </a:cubicBezTo>
                    <a:cubicBezTo>
                      <a:pt x="7874" y="2160"/>
                      <a:pt x="5470" y="5392"/>
                      <a:pt x="4858" y="9719"/>
                    </a:cubicBezTo>
                    <a:lnTo>
                      <a:pt x="4167" y="9719"/>
                    </a:lnTo>
                    <a:cubicBezTo>
                      <a:pt x="4792" y="4796"/>
                      <a:pt x="7507" y="1080"/>
                      <a:pt x="10752" y="1080"/>
                    </a:cubicBezTo>
                    <a:moveTo>
                      <a:pt x="17336" y="9719"/>
                    </a:moveTo>
                    <a:lnTo>
                      <a:pt x="16958" y="9719"/>
                    </a:lnTo>
                    <a:lnTo>
                      <a:pt x="17294" y="9449"/>
                    </a:lnTo>
                    <a:cubicBezTo>
                      <a:pt x="17307" y="9540"/>
                      <a:pt x="17325" y="9628"/>
                      <a:pt x="17336" y="9719"/>
                    </a:cubicBezTo>
                    <a:moveTo>
                      <a:pt x="19824" y="9719"/>
                    </a:moveTo>
                    <a:lnTo>
                      <a:pt x="18016" y="9719"/>
                    </a:lnTo>
                    <a:cubicBezTo>
                      <a:pt x="17986" y="9461"/>
                      <a:pt x="17948" y="9209"/>
                      <a:pt x="17908" y="8957"/>
                    </a:cubicBezTo>
                    <a:lnTo>
                      <a:pt x="21132" y="6366"/>
                    </a:lnTo>
                    <a:cubicBezTo>
                      <a:pt x="21464" y="6099"/>
                      <a:pt x="21599" y="5450"/>
                      <a:pt x="21433" y="4916"/>
                    </a:cubicBezTo>
                    <a:cubicBezTo>
                      <a:pt x="21267" y="4383"/>
                      <a:pt x="20864" y="4169"/>
                      <a:pt x="20532" y="4433"/>
                    </a:cubicBezTo>
                    <a:lnTo>
                      <a:pt x="17456" y="6905"/>
                    </a:lnTo>
                    <a:cubicBezTo>
                      <a:pt x="16282" y="2836"/>
                      <a:pt x="13721" y="0"/>
                      <a:pt x="10752" y="0"/>
                    </a:cubicBezTo>
                    <a:cubicBezTo>
                      <a:pt x="7135" y="0"/>
                      <a:pt x="4122" y="4198"/>
                      <a:pt x="3488" y="9719"/>
                    </a:cubicBezTo>
                    <a:lnTo>
                      <a:pt x="1680" y="9719"/>
                    </a:lnTo>
                    <a:cubicBezTo>
                      <a:pt x="754" y="9719"/>
                      <a:pt x="0" y="10930"/>
                      <a:pt x="0" y="12419"/>
                    </a:cubicBezTo>
                    <a:cubicBezTo>
                      <a:pt x="0" y="12949"/>
                      <a:pt x="121" y="13459"/>
                      <a:pt x="339" y="13855"/>
                    </a:cubicBezTo>
                    <a:lnTo>
                      <a:pt x="2688" y="18101"/>
                    </a:lnTo>
                    <a:lnTo>
                      <a:pt x="2688" y="18899"/>
                    </a:lnTo>
                    <a:cubicBezTo>
                      <a:pt x="2688" y="20389"/>
                      <a:pt x="3442" y="21599"/>
                      <a:pt x="4368" y="21599"/>
                    </a:cubicBezTo>
                    <a:lnTo>
                      <a:pt x="17136" y="21599"/>
                    </a:lnTo>
                    <a:cubicBezTo>
                      <a:pt x="18062" y="21599"/>
                      <a:pt x="18816" y="20389"/>
                      <a:pt x="18816" y="18899"/>
                    </a:cubicBezTo>
                    <a:lnTo>
                      <a:pt x="18816" y="18101"/>
                    </a:lnTo>
                    <a:lnTo>
                      <a:pt x="21165" y="13855"/>
                    </a:lnTo>
                    <a:cubicBezTo>
                      <a:pt x="21383" y="13459"/>
                      <a:pt x="21504" y="12949"/>
                      <a:pt x="21504" y="12419"/>
                    </a:cubicBezTo>
                    <a:cubicBezTo>
                      <a:pt x="21504" y="10930"/>
                      <a:pt x="20750" y="9719"/>
                      <a:pt x="19824" y="9719"/>
                    </a:cubicBezTo>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sp>
            <p:nvSpPr>
              <p:cNvPr id="10" name="AutoShape 37"/>
              <p:cNvSpPr/>
              <p:nvPr/>
            </p:nvSpPr>
            <p:spPr bwMode="auto">
              <a:xfrm>
                <a:off x="5551810" y="4326428"/>
                <a:ext cx="360040" cy="360040"/>
              </a:xfrm>
              <a:custGeom>
                <a:gdLst>
                  <a:gd name="T0" fmla="+- 0 10849 98"/>
                  <a:gd name="T1" fmla="*/ T0 w 21502"/>
                  <a:gd name="T2" fmla="*/ 10800 h 21600"/>
                  <a:gd name="T3" fmla="+- 0 10849 98"/>
                  <a:gd name="T4" fmla="*/ T3 w 21502"/>
                  <a:gd name="T5" fmla="*/ 10800 h 21600"/>
                  <a:gd name="T6" fmla="+- 0 10849 98"/>
                  <a:gd name="T7" fmla="*/ T6 w 21502"/>
                  <a:gd name="T8" fmla="*/ 10800 h 21600"/>
                  <a:gd name="T9" fmla="+- 0 10849 98"/>
                  <a:gd name="T10" fmla="*/ T9 w 21502"/>
                  <a:gd name="T11" fmla="*/ 10800 h 21600"/>
                </a:gdLst>
                <a:cxnLst>
                  <a:cxn ang="0">
                    <a:pos x="T1" y="T2"/>
                  </a:cxn>
                  <a:cxn ang="0">
                    <a:pos x="T4" y="T5"/>
                  </a:cxn>
                  <a:cxn ang="0">
                    <a:pos x="T7" y="T8"/>
                  </a:cxn>
                  <a:cxn ang="0">
                    <a:pos x="T10" y="T11"/>
                  </a:cxn>
                </a:cxnLst>
                <a:rect l="0" t="0" r="r" b="b"/>
                <a:pathLst>
                  <a:path w="21502" h="21600">
                    <a:moveTo>
                      <a:pt x="19917" y="7880"/>
                    </a:moveTo>
                    <a:lnTo>
                      <a:pt x="18875" y="8932"/>
                    </a:lnTo>
                    <a:cubicBezTo>
                      <a:pt x="18730" y="9079"/>
                      <a:pt x="18497" y="9079"/>
                      <a:pt x="18353" y="8932"/>
                    </a:cubicBezTo>
                    <a:lnTo>
                      <a:pt x="17048" y="7617"/>
                    </a:lnTo>
                    <a:lnTo>
                      <a:pt x="15991" y="10290"/>
                    </a:lnTo>
                    <a:lnTo>
                      <a:pt x="16080" y="10064"/>
                    </a:lnTo>
                    <a:cubicBezTo>
                      <a:pt x="13859" y="7826"/>
                      <a:pt x="11601" y="7544"/>
                      <a:pt x="9565" y="7291"/>
                    </a:cubicBezTo>
                    <a:cubicBezTo>
                      <a:pt x="8910" y="7210"/>
                      <a:pt x="8276" y="7126"/>
                      <a:pt x="7652" y="6990"/>
                    </a:cubicBezTo>
                    <a:lnTo>
                      <a:pt x="13918" y="4456"/>
                    </a:lnTo>
                    <a:lnTo>
                      <a:pt x="12652" y="3179"/>
                    </a:lnTo>
                    <a:cubicBezTo>
                      <a:pt x="12508" y="3033"/>
                      <a:pt x="12508" y="2798"/>
                      <a:pt x="12652" y="2652"/>
                    </a:cubicBezTo>
                    <a:lnTo>
                      <a:pt x="13695" y="1598"/>
                    </a:lnTo>
                    <a:cubicBezTo>
                      <a:pt x="13840" y="1453"/>
                      <a:pt x="14073" y="1453"/>
                      <a:pt x="14217" y="1598"/>
                    </a:cubicBezTo>
                    <a:lnTo>
                      <a:pt x="19917" y="7353"/>
                    </a:lnTo>
                    <a:cubicBezTo>
                      <a:pt x="20062" y="7499"/>
                      <a:pt x="20062" y="7734"/>
                      <a:pt x="19917" y="7880"/>
                    </a:cubicBezTo>
                    <a:moveTo>
                      <a:pt x="12292" y="19639"/>
                    </a:moveTo>
                    <a:cubicBezTo>
                      <a:pt x="12200" y="19872"/>
                      <a:pt x="11999" y="20044"/>
                      <a:pt x="11756" y="20095"/>
                    </a:cubicBezTo>
                    <a:cubicBezTo>
                      <a:pt x="11700" y="20106"/>
                      <a:pt x="11643" y="20111"/>
                      <a:pt x="11587" y="20110"/>
                    </a:cubicBezTo>
                    <a:cubicBezTo>
                      <a:pt x="11400" y="20105"/>
                      <a:pt x="11219" y="20030"/>
                      <a:pt x="11084" y="19892"/>
                    </a:cubicBezTo>
                    <a:lnTo>
                      <a:pt x="1692" y="10517"/>
                    </a:lnTo>
                    <a:cubicBezTo>
                      <a:pt x="1519" y="10343"/>
                      <a:pt x="1443" y="10094"/>
                      <a:pt x="1488" y="9852"/>
                    </a:cubicBezTo>
                    <a:cubicBezTo>
                      <a:pt x="1533" y="9610"/>
                      <a:pt x="1695" y="9407"/>
                      <a:pt x="1917" y="9308"/>
                    </a:cubicBezTo>
                    <a:lnTo>
                      <a:pt x="6505" y="7453"/>
                    </a:lnTo>
                    <a:cubicBezTo>
                      <a:pt x="9597" y="8490"/>
                      <a:pt x="12689" y="7491"/>
                      <a:pt x="15781" y="10821"/>
                    </a:cubicBezTo>
                    <a:cubicBezTo>
                      <a:pt x="15781" y="10821"/>
                      <a:pt x="12292" y="19639"/>
                      <a:pt x="12292" y="19639"/>
                    </a:cubicBezTo>
                    <a:close/>
                    <a:moveTo>
                      <a:pt x="15260" y="545"/>
                    </a:moveTo>
                    <a:cubicBezTo>
                      <a:pt x="14912" y="193"/>
                      <a:pt x="14449" y="0"/>
                      <a:pt x="13956" y="0"/>
                    </a:cubicBezTo>
                    <a:cubicBezTo>
                      <a:pt x="13463" y="0"/>
                      <a:pt x="13000" y="193"/>
                      <a:pt x="12651" y="546"/>
                    </a:cubicBezTo>
                    <a:lnTo>
                      <a:pt x="11610" y="1598"/>
                    </a:lnTo>
                    <a:cubicBezTo>
                      <a:pt x="11261" y="1949"/>
                      <a:pt x="11068" y="2417"/>
                      <a:pt x="11068" y="2915"/>
                    </a:cubicBezTo>
                    <a:cubicBezTo>
                      <a:pt x="11068" y="3265"/>
                      <a:pt x="11164" y="3601"/>
                      <a:pt x="11342" y="3893"/>
                    </a:cubicBezTo>
                    <a:lnTo>
                      <a:pt x="1324" y="7944"/>
                    </a:lnTo>
                    <a:cubicBezTo>
                      <a:pt x="654" y="8241"/>
                      <a:pt x="173" y="8851"/>
                      <a:pt x="38" y="9575"/>
                    </a:cubicBezTo>
                    <a:cubicBezTo>
                      <a:pt x="-98" y="10302"/>
                      <a:pt x="130" y="11048"/>
                      <a:pt x="654" y="11576"/>
                    </a:cubicBezTo>
                    <a:lnTo>
                      <a:pt x="10041" y="20946"/>
                    </a:lnTo>
                    <a:cubicBezTo>
                      <a:pt x="10445" y="21354"/>
                      <a:pt x="10982" y="21586"/>
                      <a:pt x="11549" y="21599"/>
                    </a:cubicBezTo>
                    <a:cubicBezTo>
                      <a:pt x="11562" y="21599"/>
                      <a:pt x="11593" y="21599"/>
                      <a:pt x="11605" y="21599"/>
                    </a:cubicBezTo>
                    <a:cubicBezTo>
                      <a:pt x="11754" y="21599"/>
                      <a:pt x="11906" y="21584"/>
                      <a:pt x="12056" y="21553"/>
                    </a:cubicBezTo>
                    <a:cubicBezTo>
                      <a:pt x="12789" y="21399"/>
                      <a:pt x="13390" y="20888"/>
                      <a:pt x="13662" y="20191"/>
                    </a:cubicBezTo>
                    <a:lnTo>
                      <a:pt x="17604" y="10229"/>
                    </a:lnTo>
                    <a:cubicBezTo>
                      <a:pt x="17902" y="10426"/>
                      <a:pt x="18250" y="10532"/>
                      <a:pt x="18613" y="10532"/>
                    </a:cubicBezTo>
                    <a:cubicBezTo>
                      <a:pt x="19107" y="10532"/>
                      <a:pt x="19570" y="10338"/>
                      <a:pt x="19918" y="9986"/>
                    </a:cubicBezTo>
                    <a:lnTo>
                      <a:pt x="20957" y="8937"/>
                    </a:lnTo>
                    <a:cubicBezTo>
                      <a:pt x="21308" y="8585"/>
                      <a:pt x="21502" y="8116"/>
                      <a:pt x="21502" y="7617"/>
                    </a:cubicBezTo>
                    <a:cubicBezTo>
                      <a:pt x="21502" y="7117"/>
                      <a:pt x="21308" y="6648"/>
                      <a:pt x="20961" y="6300"/>
                    </a:cubicBezTo>
                    <a:cubicBezTo>
                      <a:pt x="20961" y="6300"/>
                      <a:pt x="15260" y="545"/>
                      <a:pt x="15260" y="545"/>
                    </a:cubicBezTo>
                    <a:close/>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grpSp>
            <p:nvGrpSpPr>
              <p:cNvPr id="7" name="组合 6"/>
              <p:cNvGrpSpPr/>
              <p:nvPr/>
            </p:nvGrpSpPr>
            <p:grpSpPr>
              <a:xfrm>
                <a:off x="5036293" y="4288630"/>
                <a:ext cx="427037" cy="399307"/>
                <a:chOff x="4655691" y="4299345"/>
                <a:chExt cx="427037" cy="399307"/>
              </a:xfrm>
            </p:grpSpPr>
            <p:sp>
              <p:nvSpPr>
                <p:cNvPr id="12" name="AutoShape 110"/>
                <p:cNvSpPr/>
                <p:nvPr/>
              </p:nvSpPr>
              <p:spPr bwMode="auto">
                <a:xfrm>
                  <a:off x="4716016" y="4366817"/>
                  <a:ext cx="320277" cy="213518"/>
                </a:xfrm>
                <a:custGeom>
                  <a:gdLst>
                    <a:gd name="T0" fmla="*/ 10800 w 21600"/>
                    <a:gd name="T1" fmla="*/ 10800 h 21600"/>
                    <a:gd name="T2" fmla="*/ 10800 w 21600"/>
                    <a:gd name="T3" fmla="*/ 10800 h 21600"/>
                    <a:gd name="T4" fmla="*/ 10800 w 21600"/>
                    <a:gd name="T5" fmla="*/ 10800 h 21600"/>
                    <a:gd name="T6" fmla="*/ 10800 w 21600"/>
                    <a:gd name="T7" fmla="*/ 10800 h 21600"/>
                  </a:gdLst>
                  <a:cxnLst>
                    <a:cxn ang="0">
                      <a:pos x="T0" y="T1"/>
                    </a:cxn>
                    <a:cxn ang="0">
                      <a:pos x="T2" y="T3"/>
                    </a:cxn>
                    <a:cxn ang="0">
                      <a:pos x="T4" y="T5"/>
                    </a:cxn>
                    <a:cxn ang="0">
                      <a:pos x="T6" y="T7"/>
                    </a:cxn>
                  </a:cxnLst>
                  <a:rect l="0" t="0" r="r" b="b"/>
                  <a:pathLst>
                    <a:path w="21600" h="21600">
                      <a:moveTo>
                        <a:pt x="20699" y="20255"/>
                      </a:moveTo>
                      <a:lnTo>
                        <a:pt x="899" y="20255"/>
                      </a:lnTo>
                      <a:lnTo>
                        <a:pt x="899" y="1350"/>
                      </a:lnTo>
                      <a:lnTo>
                        <a:pt x="20699" y="1350"/>
                      </a:lnTo>
                      <a:cubicBezTo>
                        <a:pt x="20699" y="1350"/>
                        <a:pt x="20699" y="20255"/>
                        <a:pt x="20699" y="20255"/>
                      </a:cubicBezTo>
                      <a:close/>
                      <a:moveTo>
                        <a:pt x="20699" y="0"/>
                      </a:moveTo>
                      <a:lnTo>
                        <a:pt x="899" y="5"/>
                      </a:lnTo>
                      <a:cubicBezTo>
                        <a:pt x="402" y="5"/>
                        <a:pt x="0" y="603"/>
                        <a:pt x="0" y="1350"/>
                      </a:cubicBezTo>
                      <a:lnTo>
                        <a:pt x="0" y="20249"/>
                      </a:lnTo>
                      <a:cubicBezTo>
                        <a:pt x="0" y="20996"/>
                        <a:pt x="402" y="21599"/>
                        <a:pt x="899" y="21599"/>
                      </a:cubicBezTo>
                      <a:lnTo>
                        <a:pt x="20699" y="21599"/>
                      </a:lnTo>
                      <a:cubicBezTo>
                        <a:pt x="21197" y="21599"/>
                        <a:pt x="21600" y="20996"/>
                        <a:pt x="21600" y="20249"/>
                      </a:cubicBezTo>
                      <a:lnTo>
                        <a:pt x="21600" y="1350"/>
                      </a:lnTo>
                      <a:cubicBezTo>
                        <a:pt x="21600" y="603"/>
                        <a:pt x="21197" y="0"/>
                        <a:pt x="20699" y="0"/>
                      </a:cubicBezTo>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sp>
              <p:nvSpPr>
                <p:cNvPr id="13" name="AutoShape 111"/>
                <p:cNvSpPr/>
                <p:nvPr/>
              </p:nvSpPr>
              <p:spPr bwMode="auto">
                <a:xfrm>
                  <a:off x="4655691" y="4299345"/>
                  <a:ext cx="427037" cy="399307"/>
                </a:xfrm>
                <a:custGeom>
                  <a:gdLst>
                    <a:gd name="T0" fmla="*/ 10800 w 21600"/>
                    <a:gd name="T1" fmla="*/ 10800 h 21600"/>
                    <a:gd name="T2" fmla="*/ 10800 w 21600"/>
                    <a:gd name="T3" fmla="*/ 10800 h 21600"/>
                    <a:gd name="T4" fmla="*/ 10800 w 21600"/>
                    <a:gd name="T5" fmla="*/ 10800 h 21600"/>
                    <a:gd name="T6" fmla="*/ 10800 w 21600"/>
                    <a:gd name="T7" fmla="*/ 10800 h 21600"/>
                  </a:gdLst>
                  <a:cxnLst>
                    <a:cxn ang="0">
                      <a:pos x="T0" y="T1"/>
                    </a:cxn>
                    <a:cxn ang="0">
                      <a:pos x="T2" y="T3"/>
                    </a:cxn>
                    <a:cxn ang="0">
                      <a:pos x="T4" y="T5"/>
                    </a:cxn>
                    <a:cxn ang="0">
                      <a:pos x="T6" y="T7"/>
                    </a:cxn>
                  </a:cxnLst>
                  <a:rect l="0" t="0" r="r" b="b"/>
                  <a:pathLst>
                    <a:path w="21600" h="21600">
                      <a:moveTo>
                        <a:pt x="20249" y="16562"/>
                      </a:moveTo>
                      <a:cubicBezTo>
                        <a:pt x="20249" y="16959"/>
                        <a:pt x="19946" y="17282"/>
                        <a:pt x="19575" y="17282"/>
                      </a:cubicBezTo>
                      <a:lnTo>
                        <a:pt x="13499" y="17282"/>
                      </a:lnTo>
                      <a:lnTo>
                        <a:pt x="8099" y="17282"/>
                      </a:lnTo>
                      <a:lnTo>
                        <a:pt x="2024" y="17282"/>
                      </a:lnTo>
                      <a:cubicBezTo>
                        <a:pt x="1651" y="17282"/>
                        <a:pt x="1349" y="16959"/>
                        <a:pt x="1349" y="16562"/>
                      </a:cubicBezTo>
                      <a:lnTo>
                        <a:pt x="1349" y="2160"/>
                      </a:lnTo>
                      <a:cubicBezTo>
                        <a:pt x="1349" y="1762"/>
                        <a:pt x="1651" y="1440"/>
                        <a:pt x="2024" y="1440"/>
                      </a:cubicBezTo>
                      <a:lnTo>
                        <a:pt x="19575" y="1440"/>
                      </a:lnTo>
                      <a:cubicBezTo>
                        <a:pt x="19946" y="1440"/>
                        <a:pt x="20249" y="1762"/>
                        <a:pt x="20249" y="2160"/>
                      </a:cubicBezTo>
                      <a:cubicBezTo>
                        <a:pt x="20249" y="2160"/>
                        <a:pt x="20249" y="16562"/>
                        <a:pt x="20249" y="16562"/>
                      </a:cubicBezTo>
                      <a:close/>
                      <a:moveTo>
                        <a:pt x="19575" y="0"/>
                      </a:moveTo>
                      <a:lnTo>
                        <a:pt x="2024" y="0"/>
                      </a:lnTo>
                      <a:cubicBezTo>
                        <a:pt x="905" y="0"/>
                        <a:pt x="0" y="966"/>
                        <a:pt x="0" y="2160"/>
                      </a:cubicBezTo>
                      <a:lnTo>
                        <a:pt x="0" y="16562"/>
                      </a:lnTo>
                      <a:cubicBezTo>
                        <a:pt x="0" y="17753"/>
                        <a:pt x="903" y="18718"/>
                        <a:pt x="2018" y="18721"/>
                      </a:cubicBezTo>
                      <a:lnTo>
                        <a:pt x="8774" y="18721"/>
                      </a:lnTo>
                      <a:lnTo>
                        <a:pt x="8774" y="19597"/>
                      </a:lnTo>
                      <a:lnTo>
                        <a:pt x="4561" y="20181"/>
                      </a:lnTo>
                      <a:cubicBezTo>
                        <a:pt x="4260" y="20262"/>
                        <a:pt x="4049" y="20549"/>
                        <a:pt x="4049" y="20879"/>
                      </a:cubicBezTo>
                      <a:cubicBezTo>
                        <a:pt x="4049" y="21277"/>
                        <a:pt x="4351" y="21599"/>
                        <a:pt x="4724" y="21599"/>
                      </a:cubicBezTo>
                      <a:lnTo>
                        <a:pt x="16874" y="21599"/>
                      </a:lnTo>
                      <a:cubicBezTo>
                        <a:pt x="17248" y="21599"/>
                        <a:pt x="17549" y="21277"/>
                        <a:pt x="17549" y="20879"/>
                      </a:cubicBezTo>
                      <a:cubicBezTo>
                        <a:pt x="17549" y="20549"/>
                        <a:pt x="17339" y="20262"/>
                        <a:pt x="17038" y="20181"/>
                      </a:cubicBezTo>
                      <a:lnTo>
                        <a:pt x="12824" y="19597"/>
                      </a:lnTo>
                      <a:lnTo>
                        <a:pt x="12824" y="18721"/>
                      </a:lnTo>
                      <a:lnTo>
                        <a:pt x="19581" y="18721"/>
                      </a:lnTo>
                      <a:cubicBezTo>
                        <a:pt x="20696" y="18718"/>
                        <a:pt x="21600" y="17753"/>
                        <a:pt x="21600" y="16562"/>
                      </a:cubicBezTo>
                      <a:lnTo>
                        <a:pt x="21600" y="2160"/>
                      </a:lnTo>
                      <a:cubicBezTo>
                        <a:pt x="21600" y="966"/>
                        <a:pt x="20692" y="0"/>
                        <a:pt x="19575" y="0"/>
                      </a:cubicBezTo>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grpSp>
          <p:sp>
            <p:nvSpPr>
              <p:cNvPr id="14" name="AutoShape 112"/>
              <p:cNvSpPr/>
              <p:nvPr/>
            </p:nvSpPr>
            <p:spPr bwMode="auto">
              <a:xfrm>
                <a:off x="4572000" y="4329602"/>
                <a:ext cx="337691" cy="338791"/>
              </a:xfrm>
              <a:custGeom>
                <a:gdLst>
                  <a:gd name="T0" fmla="*/ 10510 w 21020"/>
                  <a:gd name="T1" fmla="*/ 10800 h 21600"/>
                  <a:gd name="T2" fmla="*/ 10510 w 21020"/>
                  <a:gd name="T3" fmla="*/ 10800 h 21600"/>
                  <a:gd name="T4" fmla="*/ 10510 w 21020"/>
                  <a:gd name="T5" fmla="*/ 10800 h 21600"/>
                  <a:gd name="T6" fmla="*/ 10510 w 21020"/>
                  <a:gd name="T7" fmla="*/ 10800 h 21600"/>
                </a:gdLst>
                <a:cxnLst>
                  <a:cxn ang="0">
                    <a:pos x="T0" y="T1"/>
                  </a:cxn>
                  <a:cxn ang="0">
                    <a:pos x="T2" y="T3"/>
                  </a:cxn>
                  <a:cxn ang="0">
                    <a:pos x="T4" y="T5"/>
                  </a:cxn>
                  <a:cxn ang="0">
                    <a:pos x="T6" y="T7"/>
                  </a:cxn>
                </a:cxnLst>
                <a:rect l="0" t="0"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chemeClr val="tx1">
                  <a:lumMod val="50000"/>
                  <a:lumOff val="50000"/>
                </a:schemeClr>
              </a:solidFill>
              <a:ln>
                <a:noFill/>
              </a:ln>
              <a:effectLst/>
            </p:spPr>
            <p:txBody>
              <a:bodyPr lIns="50800" tIns="50800" rIns="50800" bIns="508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8965" eaLnBrk="1" fontAlgn="auto" hangingPunct="1">
                  <a:spcBef>
                    <a:spcPct val="0"/>
                  </a:spcBef>
                  <a:spcAft>
                    <a:spcPct val="0"/>
                  </a:spcAft>
                  <a:defRPr/>
                </a:pPr>
                <a:endParaRPr lang="en-US" sz="4000">
                  <a:solidFill>
                    <a:srgbClr val="FFFFFF"/>
                  </a:solidFill>
                  <a:effectLst>
                    <a:outerShdw blurRad="38100" dist="38100" dir="2700000" algn="tl">
                      <a:srgbClr val="000000"/>
                    </a:outerShdw>
                  </a:effectLst>
                  <a:latin typeface="+mn-ea"/>
                  <a:ea typeface="+mn-ea"/>
                </a:endParaRPr>
              </a:p>
            </p:txBody>
          </p:sp>
        </p:grpSp>
        <p:sp>
          <p:nvSpPr>
            <p:cNvPr id="3" name="TextBox 9"/>
            <p:cNvSpPr>
              <a:spLocks noChangeArrowheads="1"/>
            </p:cNvSpPr>
            <p:nvPr/>
          </p:nvSpPr>
          <p:spPr bwMode="auto">
            <a:xfrm>
              <a:off x="551705" y="1785312"/>
              <a:ext cx="5748487" cy="3083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just" hangingPunct="0">
                <a:lnSpc>
                  <a:spcPct val="120000"/>
                </a:lnSpc>
                <a:buFont typeface="Arial" pitchFamily="34" charset="0"/>
                <a:buChar char="•"/>
              </a:pPr>
              <a:r>
                <a:rPr lang="zh-CN" altLang="en-US">
                  <a:solidFill>
                    <a:srgbClr val="0C0C0C"/>
                  </a:solidFill>
                  <a:latin typeface="微软雅黑" pitchFamily="34" charset="-122"/>
                  <a:ea typeface="微软雅黑" pitchFamily="34" charset="-122"/>
                  <a:sym typeface="微软雅黑" pitchFamily="34" charset="-122"/>
                </a:rPr>
                <a:t>食品生产企业可以自行对所生产的食品进行检验，也可委托符合规定的食品检验机构进行检验</a:t>
              </a:r>
              <a:r>
                <a:rPr lang="zh-CN" altLang="en-US">
                  <a:solidFill>
                    <a:srgbClr val="FF0000"/>
                  </a:solidFill>
                  <a:latin typeface="微软雅黑" pitchFamily="34" charset="-122"/>
                  <a:ea typeface="微软雅黑" pitchFamily="34" charset="-122"/>
                  <a:sym typeface="微软雅黑" pitchFamily="34" charset="-122"/>
                </a:rPr>
                <a:t>（自检）</a:t>
              </a:r>
              <a:r>
                <a:rPr lang="zh-CN" altLang="en-US">
                  <a:solidFill>
                    <a:srgbClr val="0C0C0C"/>
                  </a:solidFill>
                  <a:latin typeface="微软雅黑" pitchFamily="34" charset="-122"/>
                  <a:ea typeface="微软雅黑" pitchFamily="34" charset="-122"/>
                  <a:sym typeface="微软雅黑" pitchFamily="34" charset="-122"/>
                </a:rPr>
                <a:t>。</a:t>
              </a:r>
            </a:p>
            <a:p>
              <a:pPr marL="285750" indent="285750" algn="just" hangingPunct="0">
                <a:lnSpc>
                  <a:spcPct val="120000"/>
                </a:lnSpc>
                <a:buFont typeface="Arial" pitchFamily="34" charset="0"/>
                <a:buChar char="•"/>
              </a:pPr>
              <a:r>
                <a:rPr lang="zh-CN" altLang="en-US">
                  <a:solidFill>
                    <a:srgbClr val="0C0C0C"/>
                  </a:solidFill>
                  <a:latin typeface="微软雅黑" pitchFamily="34" charset="-122"/>
                  <a:ea typeface="微软雅黑" pitchFamily="34" charset="-122"/>
                  <a:sym typeface="微软雅黑" pitchFamily="34" charset="-122"/>
                </a:rPr>
                <a:t>县级以上食品药品监管部门应当对食品进行定期或者不定期抽样检验，并依据有关规定公布检验结果，不得免检</a:t>
              </a:r>
              <a:r>
                <a:rPr lang="zh-CN" altLang="en-US">
                  <a:solidFill>
                    <a:srgbClr val="FF0000"/>
                  </a:solidFill>
                  <a:latin typeface="微软雅黑" pitchFamily="34" charset="-122"/>
                  <a:ea typeface="微软雅黑" pitchFamily="34" charset="-122"/>
                  <a:sym typeface="微软雅黑" pitchFamily="34" charset="-122"/>
                </a:rPr>
                <a:t>（抽检）</a:t>
              </a:r>
              <a:r>
                <a:rPr lang="zh-CN" altLang="en-US">
                  <a:solidFill>
                    <a:srgbClr val="0C0C0C"/>
                  </a:solidFill>
                  <a:latin typeface="微软雅黑" pitchFamily="34" charset="-122"/>
                  <a:ea typeface="微软雅黑" pitchFamily="34" charset="-122"/>
                  <a:sym typeface="微软雅黑" pitchFamily="34" charset="-122"/>
                </a:rPr>
                <a:t>。</a:t>
              </a:r>
            </a:p>
            <a:p>
              <a:pPr marL="285750" indent="285750" algn="just" hangingPunct="0">
                <a:lnSpc>
                  <a:spcPct val="120000"/>
                </a:lnSpc>
                <a:buFont typeface="Arial" pitchFamily="34" charset="0"/>
                <a:buChar char="•"/>
              </a:pPr>
              <a:r>
                <a:rPr lang="zh-CN" altLang="en-US">
                  <a:solidFill>
                    <a:srgbClr val="0C0C0C"/>
                  </a:solidFill>
                  <a:latin typeface="微软雅黑" pitchFamily="34" charset="-122"/>
                  <a:ea typeface="微软雅黑" pitchFamily="34" charset="-122"/>
                  <a:sym typeface="微软雅黑" pitchFamily="34" charset="-122"/>
                </a:rPr>
                <a:t>食品行业协会和消费者协会等组织、消费者需要委托食品检验机构对食品进行检验的，应当委托有合法资质的食品检验机构进行</a:t>
              </a:r>
              <a:r>
                <a:rPr lang="zh-CN" altLang="en-US">
                  <a:solidFill>
                    <a:srgbClr val="FF0000"/>
                  </a:solidFill>
                  <a:latin typeface="微软雅黑" pitchFamily="34" charset="-122"/>
                  <a:ea typeface="微软雅黑" pitchFamily="34" charset="-122"/>
                  <a:sym typeface="微软雅黑" pitchFamily="34" charset="-122"/>
                </a:rPr>
                <a:t>（送检）</a:t>
              </a:r>
              <a:r>
                <a:rPr lang="zh-CN" altLang="en-US">
                  <a:solidFill>
                    <a:srgbClr val="0C0C0C"/>
                  </a:solidFill>
                  <a:latin typeface="微软雅黑" pitchFamily="34" charset="-122"/>
                  <a:ea typeface="微软雅黑" pitchFamily="34" charset="-122"/>
                  <a:sym typeface="微软雅黑" pitchFamily="34" charset="-122"/>
                </a:rPr>
                <a:t>。</a:t>
              </a:r>
            </a:p>
          </p:txBody>
        </p:sp>
      </p:grpSp>
      <p:grpSp>
        <p:nvGrpSpPr>
          <p:cNvPr id="15" name="组合 14"/>
          <p:cNvGrpSpPr/>
          <p:nvPr/>
        </p:nvGrpSpPr>
        <p:grpSpPr>
          <a:xfrm>
            <a:off x="781497" y="480443"/>
            <a:ext cx="2087562" cy="787400"/>
            <a:chOff x="762794" y="843558"/>
            <a:chExt cx="2087562" cy="787400"/>
          </a:xfrm>
        </p:grpSpPr>
        <p:sp>
          <p:nvSpPr>
            <p:cNvPr id="4" name="矩形 17"/>
            <p:cNvSpPr>
              <a:spLocks noChangeArrowheads="1"/>
            </p:cNvSpPr>
            <p:nvPr/>
          </p:nvSpPr>
          <p:spPr bwMode="auto">
            <a:xfrm>
              <a:off x="762794" y="843558"/>
              <a:ext cx="2087562" cy="787400"/>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1">
                <a:sym typeface="Arial" pitchFamily="34" charset="0"/>
              </a:endParaRPr>
            </a:p>
          </p:txBody>
        </p:sp>
        <p:sp>
          <p:nvSpPr>
            <p:cNvPr id="5" name="TextBox 19"/>
            <p:cNvSpPr>
              <a:spLocks noChangeArrowheads="1"/>
            </p:cNvSpPr>
            <p:nvPr/>
          </p:nvSpPr>
          <p:spPr bwMode="auto">
            <a:xfrm>
              <a:off x="854014" y="1006425"/>
              <a:ext cx="184577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微软雅黑" pitchFamily="34" charset="-122"/>
                  <a:ea typeface="微软雅黑" pitchFamily="34" charset="-122"/>
                  <a:sym typeface="Arial Black" pitchFamily="34" charset="0"/>
                </a:rPr>
                <a:t>规定要求</a:t>
              </a:r>
            </a:p>
          </p:txBody>
        </p:sp>
      </p:gr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outVertical)">
                                      <p:cBhvr>
                                        <p:cTn id="7" dur="500"/>
                                        <p:tgtEl>
                                          <p:spTgt spid="15"/>
                                        </p:tgtEl>
                                      </p:cBhvr>
                                    </p:animEffect>
                                  </p:childTnLst>
                                </p:cTn>
                              </p:par>
                            </p:childTnLst>
                          </p:cTn>
                        </p:par>
                        <p:par>
                          <p:cTn id="8" fill="hold" nodeType="afterGroup">
                            <p:stCondLst>
                              <p:cond delay="500"/>
                            </p:stCondLst>
                            <p:childTnLst>
                              <p:par>
                                <p:cTn id="9" presetID="22" presetClass="entr" presetSubtype="1" dur="500" fill="hold" nodeType="afterEffect">
                                  <p:stCondLst>
                                    <p:cond delay="500"/>
                                  </p:stCondLst>
                                  <p:childTnLst>
                                    <p:set>
                                      <p:cBhvr>
                                        <p:cTn id="10" dur="1" fill="hold">
                                          <p:stCondLst>
                                            <p:cond delay="0"/>
                                          </p:stCondLst>
                                        </p:cTn>
                                        <p:tgtEl>
                                          <p:spTgt spid="16"/>
                                        </p:tgtEl>
                                        <p:attrNameLst>
                                          <p:attrName>style.visibility</p:attrName>
                                        </p:attrNameLst>
                                      </p:cBhvr>
                                      <p:to>
                                        <p:strVal val="visible"/>
                                      </p:to>
                                    </p:set>
                                    <p:animEffect transition="in" filter="wipe(up)">
                                      <p:cBhvr>
                                        <p:cTn id="1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8"/>
          <p:cNvSpPr txBox="1"/>
          <p:nvPr/>
        </p:nvSpPr>
        <p:spPr>
          <a:xfrm>
            <a:off x="2411768" y="2355730"/>
            <a:ext cx="4324897"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a:solidFill>
                  <a:srgbClr val="7030A0"/>
                </a:solidFill>
                <a:latin typeface="微软雅黑" pitchFamily="34" charset="-122"/>
                <a:ea typeface="微软雅黑" pitchFamily="34" charset="-122"/>
              </a:rPr>
              <a:t>第二章  食品抽样</a:t>
            </a:r>
          </a:p>
        </p:txBody>
      </p:sp>
      <p:cxnSp>
        <p:nvCxnSpPr>
          <p:cNvPr id="12" name="直接连接符 11"/>
          <p:cNvCxnSpPr/>
          <p:nvPr/>
        </p:nvCxnSpPr>
        <p:spPr>
          <a:xfrm>
            <a:off x="2103268" y="3225346"/>
            <a:ext cx="5305500" cy="0"/>
          </a:xfrm>
          <a:prstGeom prst="line">
            <a:avLst/>
          </a:prstGeom>
          <a:ln>
            <a:solidFill>
              <a:srgbClr val="FC9204"/>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2103268" y="3291830"/>
            <a:ext cx="5305500" cy="0"/>
          </a:xfrm>
          <a:prstGeom prst="line">
            <a:avLst/>
          </a:prstGeom>
          <a:ln w="57150">
            <a:solidFill>
              <a:srgbClr val="FC9204"/>
            </a:solidFill>
          </a:ln>
        </p:spPr>
        <p:style>
          <a:lnRef idx="1">
            <a:schemeClr val="accent1"/>
          </a:lnRef>
          <a:fillRef idx="0">
            <a:schemeClr val="accent1"/>
          </a:fillRef>
          <a:effectRef idx="0">
            <a:schemeClr val="accent1"/>
          </a:effectRef>
          <a:fontRef idx="minor">
            <a:schemeClr val="tx1"/>
          </a:fontRef>
        </p:style>
      </p:cxnSp>
      <p:grpSp>
        <p:nvGrpSpPr>
          <p:cNvPr id="14" name="组合 13"/>
          <p:cNvGrpSpPr/>
          <p:nvPr/>
        </p:nvGrpSpPr>
        <p:grpSpPr>
          <a:xfrm>
            <a:off x="1932153" y="326231"/>
            <a:ext cx="2255768" cy="1912824"/>
            <a:chOff x="1932153" y="326231"/>
            <a:chExt cx="2255768" cy="1912824"/>
          </a:xfrm>
        </p:grpSpPr>
        <p:pic>
          <p:nvPicPr>
            <p:cNvPr id="3075" name="Picture 3" descr="C:\Users\Xie jj\Desktop\318755-13120FT40526.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41551" y="326231"/>
              <a:ext cx="1010787" cy="99764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76" name="Picture 4" descr="C:\Users\Xie jj\Desktop\u=43548967,558733023&amp;fm=21&amp;gp=0.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84243" y="1312840"/>
              <a:ext cx="1183030" cy="92621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77" name="Picture 5" descr="C:\Users\Xie jj\Desktop\59958PICbkU_1024.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932153" y="424050"/>
              <a:ext cx="1201336" cy="89982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82" name="Picture 10" descr="C:\Users\Xie jj\Desktop\20088118176856_2.jpg"/>
            <p:cNvPicPr>
              <a:picLocks noChangeAspect="1" noChangeArrowheads="1"/>
            </p:cNvPicPr>
            <p:nvPr/>
          </p:nvPicPr>
          <p:blipFill>
            <a:blip r:embed="rId5">
              <a:extLst>
                <a:ext uri="{28A0092B-C50C-407E-A947-70E740481C1C}">
                  <a14:useLocalDpi xmlns:a14="http://schemas.microsoft.com/office/drawing/2010/main" val="0"/>
                </a:ext>
              </a:extLst>
            </a:blip>
            <a:srcRect l="8245" r="11466" b="6493"/>
            <a:stretch>
              <a:fillRect/>
            </a:stretch>
          </p:blipFill>
          <p:spPr bwMode="auto">
            <a:xfrm>
              <a:off x="3041551" y="1203598"/>
              <a:ext cx="1146370" cy="80053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gr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1" presetClass="entr" presetSubtype="4" dur="120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heel(4)">
                                      <p:cBhvr>
                                        <p:cTn id="7" dur="1200"/>
                                        <p:tgtEl>
                                          <p:spTgt spid="14"/>
                                        </p:tgtEl>
                                      </p:cBhvr>
                                    </p:animEffect>
                                  </p:childTnLst>
                                </p:cTn>
                              </p:par>
                            </p:childTnLst>
                          </p:cTn>
                        </p:par>
                        <p:par>
                          <p:cTn id="8" fill="hold" nodeType="afterGroup">
                            <p:stCondLst>
                              <p:cond delay="1200"/>
                            </p:stCondLst>
                            <p:childTnLst>
                              <p:par>
                                <p:cTn id="9" presetID="10" presetClass="entr" presetSubtype="0" dur="500" fill="hold" grpId="0" nodeType="afterEffect">
                                  <p:stCondLst>
                                    <p:cond delay="1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63" presetClass="path" presetSubtype="0" dur="500" accel="50000" fill="hold" grpId="1" nodeType="withEffect">
                                  <p:stCondLst>
                                    <p:cond delay="1500"/>
                                  </p:stCondLst>
                                  <p:childTnLst>
                                    <p:animMotion origin="layout" path="M -0.8792 3.7037E-07 L -1.55168E-06 3.7037E-07" pathEditMode="relative" rAng="0" ptsTypes="AA">
                                      <p:cBhvr>
                                        <p:cTn id="13" dur="500" fill="hold"/>
                                        <p:tgtEl>
                                          <p:spTgt spid="6"/>
                                        </p:tgtEl>
                                        <p:attrNameLst>
                                          <p:attrName>ppt_x</p:attrName>
                                          <p:attrName>ppt_y</p:attrName>
                                        </p:attrNameLst>
                                      </p:cBhvr>
                                      <p:rCtr x="43960" y="0"/>
                                    </p:animMotion>
                                  </p:childTnLst>
                                </p:cTn>
                              </p:par>
                              <p:par>
                                <p:cTn id="14" presetID="10" presetClass="entr" presetSubtype="0" dur="500" fill="hold" nodeType="withEffect">
                                  <p:stCondLst>
                                    <p:cond delay="150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63" presetClass="path" presetSubtype="0" dur="500" accel="50000" fill="hold" nodeType="withEffect">
                                  <p:stCondLst>
                                    <p:cond delay="1500"/>
                                  </p:stCondLst>
                                  <p:childTnLst>
                                    <p:animMotion origin="layout" path="M -0.87926 -3.44126E-06 L -4.00989E-06 -3.44126E-06" pathEditMode="relative" rAng="0" ptsTypes="AA">
                                      <p:cBhvr>
                                        <p:cTn id="18" dur="500" fill="hold"/>
                                        <p:tgtEl>
                                          <p:spTgt spid="12"/>
                                        </p:tgtEl>
                                        <p:attrNameLst>
                                          <p:attrName>ppt_x</p:attrName>
                                          <p:attrName>ppt_y</p:attrName>
                                        </p:attrNameLst>
                                      </p:cBhvr>
                                      <p:rCtr x="43963" y="0"/>
                                    </p:animMotion>
                                  </p:childTnLst>
                                </p:cTn>
                              </p:par>
                              <p:par>
                                <p:cTn id="19" presetID="10" presetClass="entr" presetSubtype="0" dur="500" fill="hold" nodeType="withEffect">
                                  <p:stCondLst>
                                    <p:cond delay="150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63" presetClass="path" presetSubtype="0" dur="500" accel="50000" fill="hold" nodeType="withEffect">
                                  <p:stCondLst>
                                    <p:cond delay="1500"/>
                                  </p:stCondLst>
                                  <p:childTnLst>
                                    <p:animMotion origin="layout" path="M -0.87926 -3.44126E-06 L -4.00989E-06 -3.44126E-06" pathEditMode="relative" rAng="0" ptsTypes="AA">
                                      <p:cBhvr>
                                        <p:cTn id="23" dur="500" fill="hold"/>
                                        <p:tgtEl>
                                          <p:spTgt spid="13"/>
                                        </p:tgtEl>
                                        <p:attrNameLst>
                                          <p:attrName>ppt_x</p:attrName>
                                          <p:attrName>ppt_y</p:attrName>
                                        </p:attrNameLst>
                                      </p:cBhvr>
                                      <p:rCtr x="43963"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MH_PageTitle"/>
          <p:cNvSpPr txBox="1"/>
          <p:nvPr>
            <p:custDataLst>
              <p:tags r:id="rId2"/>
            </p:custDataLst>
          </p:nvPr>
        </p:nvSpPr>
        <p:spPr>
          <a:xfrm>
            <a:off x="7164288" y="2915842"/>
            <a:ext cx="8229600" cy="857250"/>
          </a:xfrm>
          <a:prstGeom prst="rect">
            <a:avLst/>
          </a:prstGeom>
        </p:spPr>
        <p:txBody>
          <a:bodyPr/>
          <a:lstStyle>
            <a:defPPr>
              <a:defRPr lang="zh-CN"/>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MH_Other_1"/>
          <p:cNvSpPr/>
          <p:nvPr>
            <p:custDataLst>
              <p:tags r:id="rId3"/>
            </p:custDataLst>
          </p:nvPr>
        </p:nvSpPr>
        <p:spPr>
          <a:xfrm>
            <a:off x="683568" y="1071566"/>
            <a:ext cx="1058862" cy="598885"/>
          </a:xfrm>
          <a:custGeom>
            <a:gdLst>
              <a:gd name="connsiteX0" fmla="*/ 188686 w 1059543"/>
              <a:gd name="connsiteY0" fmla="*/ 0 h 798286"/>
              <a:gd name="connsiteX1" fmla="*/ 1059543 w 1059543"/>
              <a:gd name="connsiteY1" fmla="*/ 0 h 798286"/>
              <a:gd name="connsiteX2" fmla="*/ 856343 w 1059543"/>
              <a:gd name="connsiteY2" fmla="*/ 798286 h 798286"/>
              <a:gd name="connsiteX3" fmla="*/ 0 w 1059543"/>
              <a:gd name="connsiteY3" fmla="*/ 798286 h 798286"/>
              <a:gd name="connsiteX4" fmla="*/ 188686 w 1059543"/>
              <a:gd name="connsiteY4" fmla="*/ 0 h 7982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59543" h="798286">
                <a:moveTo>
                  <a:pt x="188686" y="0"/>
                </a:moveTo>
                <a:lnTo>
                  <a:pt x="1059543" y="0"/>
                </a:lnTo>
                <a:lnTo>
                  <a:pt x="856343" y="798286"/>
                </a:lnTo>
                <a:lnTo>
                  <a:pt x="0" y="798286"/>
                </a:lnTo>
                <a:lnTo>
                  <a:pt x="188686"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r>
              <a:rPr lang="zh-CN" altLang="en-US" b="1">
                <a:solidFill>
                  <a:srgbClr val="FFFFFF"/>
                </a:solidFill>
                <a:latin typeface="Agency FB" panose="020b0503020202020204" pitchFamily="34" charset="0"/>
                <a:ea typeface="微软雅黑" pitchFamily="34" charset="-122"/>
              </a:rPr>
              <a:t>一、</a:t>
            </a:r>
          </a:p>
        </p:txBody>
      </p:sp>
      <p:sp>
        <p:nvSpPr>
          <p:cNvPr id="5" name="MH_SubTitle_1"/>
          <p:cNvSpPr/>
          <p:nvPr>
            <p:custDataLst>
              <p:tags r:id="rId4"/>
            </p:custDataLst>
          </p:nvPr>
        </p:nvSpPr>
        <p:spPr>
          <a:xfrm>
            <a:off x="1612255" y="1071564"/>
            <a:ext cx="4033838" cy="597694"/>
          </a:xfrm>
          <a:custGeom>
            <a:gdLst>
              <a:gd name="connsiteX0" fmla="*/ 4034972 w 4034972"/>
              <a:gd name="connsiteY0" fmla="*/ 0 h 798285"/>
              <a:gd name="connsiteX1" fmla="*/ 3831772 w 4034972"/>
              <a:gd name="connsiteY1" fmla="*/ 798285 h 798285"/>
              <a:gd name="connsiteX2" fmla="*/ 0 w 4034972"/>
              <a:gd name="connsiteY2" fmla="*/ 798285 h 798285"/>
              <a:gd name="connsiteX3" fmla="*/ 203200 w 4034972"/>
              <a:gd name="connsiteY3" fmla="*/ 0 h 798285"/>
              <a:gd name="connsiteX4" fmla="*/ 4034972 w 4034972"/>
              <a:gd name="connsiteY4" fmla="*/ 0 h 7982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034972" h="798285">
                <a:moveTo>
                  <a:pt x="4034972" y="0"/>
                </a:moveTo>
                <a:lnTo>
                  <a:pt x="3831772" y="798285"/>
                </a:lnTo>
                <a:lnTo>
                  <a:pt x="0" y="798285"/>
                </a:lnTo>
                <a:lnTo>
                  <a:pt x="203200" y="0"/>
                </a:lnTo>
                <a:lnTo>
                  <a:pt x="4034972"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eaLnBrk="1" fontAlgn="auto" hangingPunct="1">
              <a:spcBef>
                <a:spcPct val="0"/>
              </a:spcBef>
              <a:spcAft>
                <a:spcPct val="0"/>
              </a:spcAft>
              <a:defRPr/>
            </a:pPr>
            <a:r>
              <a:rPr lang="zh-CN" altLang="en-US" b="1">
                <a:solidFill>
                  <a:schemeClr val="accent1">
                    <a:lumMod val="75000"/>
                  </a:schemeClr>
                </a:solidFill>
                <a:latin typeface="微软雅黑" pitchFamily="34" charset="-122"/>
                <a:ea typeface="微软雅黑" pitchFamily="34" charset="-122"/>
              </a:rPr>
              <a:t>  抽样前准备</a:t>
            </a:r>
          </a:p>
        </p:txBody>
      </p:sp>
      <p:sp>
        <p:nvSpPr>
          <p:cNvPr id="6" name="MH_Other_2"/>
          <p:cNvSpPr/>
          <p:nvPr>
            <p:custDataLst>
              <p:tags r:id="rId5"/>
            </p:custDataLst>
          </p:nvPr>
        </p:nvSpPr>
        <p:spPr>
          <a:xfrm>
            <a:off x="683568" y="1972866"/>
            <a:ext cx="1058862" cy="598884"/>
          </a:xfrm>
          <a:custGeom>
            <a:gdLst>
              <a:gd name="connsiteX0" fmla="*/ 188686 w 1059543"/>
              <a:gd name="connsiteY0" fmla="*/ 0 h 798286"/>
              <a:gd name="connsiteX1" fmla="*/ 1059543 w 1059543"/>
              <a:gd name="connsiteY1" fmla="*/ 0 h 798286"/>
              <a:gd name="connsiteX2" fmla="*/ 856343 w 1059543"/>
              <a:gd name="connsiteY2" fmla="*/ 798286 h 798286"/>
              <a:gd name="connsiteX3" fmla="*/ 0 w 1059543"/>
              <a:gd name="connsiteY3" fmla="*/ 798286 h 798286"/>
              <a:gd name="connsiteX4" fmla="*/ 188686 w 1059543"/>
              <a:gd name="connsiteY4" fmla="*/ 0 h 7982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59543" h="798286">
                <a:moveTo>
                  <a:pt x="188686" y="0"/>
                </a:moveTo>
                <a:lnTo>
                  <a:pt x="1059543" y="0"/>
                </a:lnTo>
                <a:lnTo>
                  <a:pt x="856343" y="798286"/>
                </a:lnTo>
                <a:lnTo>
                  <a:pt x="0" y="798286"/>
                </a:lnTo>
                <a:lnTo>
                  <a:pt x="188686"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r>
              <a:rPr lang="zh-CN" altLang="en-US" b="1">
                <a:solidFill>
                  <a:srgbClr val="FFFFFF"/>
                </a:solidFill>
                <a:latin typeface="Agency FB" panose="020b0503020202020204" pitchFamily="34" charset="0"/>
                <a:ea typeface="微软雅黑" pitchFamily="34" charset="-122"/>
              </a:rPr>
              <a:t>二、</a:t>
            </a:r>
          </a:p>
        </p:txBody>
      </p:sp>
      <p:sp>
        <p:nvSpPr>
          <p:cNvPr id="7" name="MH_SubTitle_2"/>
          <p:cNvSpPr/>
          <p:nvPr>
            <p:custDataLst>
              <p:tags r:id="rId6"/>
            </p:custDataLst>
          </p:nvPr>
        </p:nvSpPr>
        <p:spPr>
          <a:xfrm>
            <a:off x="1612255" y="1972866"/>
            <a:ext cx="4033838" cy="598884"/>
          </a:xfrm>
          <a:custGeom>
            <a:gdLst>
              <a:gd name="connsiteX0" fmla="*/ 4034972 w 4034972"/>
              <a:gd name="connsiteY0" fmla="*/ 0 h 798285"/>
              <a:gd name="connsiteX1" fmla="*/ 3831772 w 4034972"/>
              <a:gd name="connsiteY1" fmla="*/ 798285 h 798285"/>
              <a:gd name="connsiteX2" fmla="*/ 0 w 4034972"/>
              <a:gd name="connsiteY2" fmla="*/ 798285 h 798285"/>
              <a:gd name="connsiteX3" fmla="*/ 203200 w 4034972"/>
              <a:gd name="connsiteY3" fmla="*/ 0 h 798285"/>
              <a:gd name="connsiteX4" fmla="*/ 4034972 w 4034972"/>
              <a:gd name="connsiteY4" fmla="*/ 0 h 7982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034972" h="798285">
                <a:moveTo>
                  <a:pt x="4034972" y="0"/>
                </a:moveTo>
                <a:lnTo>
                  <a:pt x="3831772" y="798285"/>
                </a:lnTo>
                <a:lnTo>
                  <a:pt x="0" y="798285"/>
                </a:lnTo>
                <a:lnTo>
                  <a:pt x="203200" y="0"/>
                </a:lnTo>
                <a:lnTo>
                  <a:pt x="4034972" y="0"/>
                </a:ln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defRPr/>
            </a:pPr>
            <a:r>
              <a:rPr lang="zh-CN" altLang="en-US" b="1">
                <a:solidFill>
                  <a:schemeClr val="accent2">
                    <a:lumMod val="75000"/>
                  </a:schemeClr>
                </a:solidFill>
                <a:latin typeface="微软雅黑" pitchFamily="34" charset="-122"/>
                <a:ea typeface="微软雅黑" pitchFamily="34" charset="-122"/>
              </a:rPr>
              <a:t>  抽样过程</a:t>
            </a:r>
          </a:p>
        </p:txBody>
      </p:sp>
      <p:sp>
        <p:nvSpPr>
          <p:cNvPr id="8" name="MH_Other_3"/>
          <p:cNvSpPr/>
          <p:nvPr>
            <p:custDataLst>
              <p:tags r:id="rId7"/>
            </p:custDataLst>
          </p:nvPr>
        </p:nvSpPr>
        <p:spPr>
          <a:xfrm>
            <a:off x="683568" y="2874173"/>
            <a:ext cx="1058862" cy="598885"/>
          </a:xfrm>
          <a:custGeom>
            <a:gdLst>
              <a:gd name="connsiteX0" fmla="*/ 188686 w 1059543"/>
              <a:gd name="connsiteY0" fmla="*/ 0 h 798286"/>
              <a:gd name="connsiteX1" fmla="*/ 1059543 w 1059543"/>
              <a:gd name="connsiteY1" fmla="*/ 0 h 798286"/>
              <a:gd name="connsiteX2" fmla="*/ 856343 w 1059543"/>
              <a:gd name="connsiteY2" fmla="*/ 798286 h 798286"/>
              <a:gd name="connsiteX3" fmla="*/ 0 w 1059543"/>
              <a:gd name="connsiteY3" fmla="*/ 798286 h 798286"/>
              <a:gd name="connsiteX4" fmla="*/ 188686 w 1059543"/>
              <a:gd name="connsiteY4" fmla="*/ 0 h 7982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59543" h="798286">
                <a:moveTo>
                  <a:pt x="188686" y="0"/>
                </a:moveTo>
                <a:lnTo>
                  <a:pt x="1059543" y="0"/>
                </a:lnTo>
                <a:lnTo>
                  <a:pt x="856343" y="798286"/>
                </a:lnTo>
                <a:lnTo>
                  <a:pt x="0" y="798286"/>
                </a:lnTo>
                <a:lnTo>
                  <a:pt x="188686"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r>
              <a:rPr lang="zh-CN" altLang="en-US" b="1">
                <a:solidFill>
                  <a:srgbClr val="FFFFFF"/>
                </a:solidFill>
                <a:latin typeface="Agency FB" panose="020b0503020202020204" pitchFamily="34" charset="0"/>
                <a:ea typeface="微软雅黑" pitchFamily="34" charset="-122"/>
              </a:rPr>
              <a:t>三、</a:t>
            </a:r>
          </a:p>
        </p:txBody>
      </p:sp>
      <p:sp>
        <p:nvSpPr>
          <p:cNvPr id="9" name="MH_SubTitle_3"/>
          <p:cNvSpPr/>
          <p:nvPr>
            <p:custDataLst>
              <p:tags r:id="rId8"/>
            </p:custDataLst>
          </p:nvPr>
        </p:nvSpPr>
        <p:spPr>
          <a:xfrm>
            <a:off x="1612255" y="2874173"/>
            <a:ext cx="4033838" cy="598885"/>
          </a:xfrm>
          <a:custGeom>
            <a:gdLst>
              <a:gd name="connsiteX0" fmla="*/ 4034972 w 4034972"/>
              <a:gd name="connsiteY0" fmla="*/ 0 h 798285"/>
              <a:gd name="connsiteX1" fmla="*/ 3831772 w 4034972"/>
              <a:gd name="connsiteY1" fmla="*/ 798285 h 798285"/>
              <a:gd name="connsiteX2" fmla="*/ 0 w 4034972"/>
              <a:gd name="connsiteY2" fmla="*/ 798285 h 798285"/>
              <a:gd name="connsiteX3" fmla="*/ 203200 w 4034972"/>
              <a:gd name="connsiteY3" fmla="*/ 0 h 798285"/>
              <a:gd name="connsiteX4" fmla="*/ 4034972 w 4034972"/>
              <a:gd name="connsiteY4" fmla="*/ 0 h 7982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034972" h="798285">
                <a:moveTo>
                  <a:pt x="4034972" y="0"/>
                </a:moveTo>
                <a:lnTo>
                  <a:pt x="3831772" y="798285"/>
                </a:lnTo>
                <a:lnTo>
                  <a:pt x="0" y="798285"/>
                </a:lnTo>
                <a:lnTo>
                  <a:pt x="203200" y="0"/>
                </a:lnTo>
                <a:lnTo>
                  <a:pt x="4034972"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defRPr/>
            </a:pPr>
            <a:r>
              <a:rPr lang="zh-CN" altLang="en-US" b="1">
                <a:solidFill>
                  <a:schemeClr val="accent3">
                    <a:lumMod val="75000"/>
                  </a:schemeClr>
                </a:solidFill>
                <a:latin typeface="微软雅黑" pitchFamily="34" charset="-122"/>
                <a:ea typeface="微软雅黑" pitchFamily="34" charset="-122"/>
              </a:rPr>
              <a:t>  样品运输与移交</a:t>
            </a:r>
          </a:p>
        </p:txBody>
      </p:sp>
      <p:sp>
        <p:nvSpPr>
          <p:cNvPr id="10" name="MH_Other_4"/>
          <p:cNvSpPr/>
          <p:nvPr>
            <p:custDataLst>
              <p:tags r:id="rId9"/>
            </p:custDataLst>
          </p:nvPr>
        </p:nvSpPr>
        <p:spPr>
          <a:xfrm>
            <a:off x="683568" y="3776664"/>
            <a:ext cx="1058862" cy="597694"/>
          </a:xfrm>
          <a:custGeom>
            <a:gdLst>
              <a:gd name="connsiteX0" fmla="*/ 188686 w 1059543"/>
              <a:gd name="connsiteY0" fmla="*/ 0 h 798286"/>
              <a:gd name="connsiteX1" fmla="*/ 1059543 w 1059543"/>
              <a:gd name="connsiteY1" fmla="*/ 0 h 798286"/>
              <a:gd name="connsiteX2" fmla="*/ 856343 w 1059543"/>
              <a:gd name="connsiteY2" fmla="*/ 798286 h 798286"/>
              <a:gd name="connsiteX3" fmla="*/ 0 w 1059543"/>
              <a:gd name="connsiteY3" fmla="*/ 798286 h 798286"/>
              <a:gd name="connsiteX4" fmla="*/ 188686 w 1059543"/>
              <a:gd name="connsiteY4" fmla="*/ 0 h 7982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59543" h="798286">
                <a:moveTo>
                  <a:pt x="188686" y="0"/>
                </a:moveTo>
                <a:lnTo>
                  <a:pt x="1059543" y="0"/>
                </a:lnTo>
                <a:lnTo>
                  <a:pt x="856343" y="798286"/>
                </a:lnTo>
                <a:lnTo>
                  <a:pt x="0" y="798286"/>
                </a:lnTo>
                <a:lnTo>
                  <a:pt x="188686"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r>
              <a:rPr lang="zh-CN" altLang="en-US" b="1">
                <a:solidFill>
                  <a:srgbClr val="FFFFFF"/>
                </a:solidFill>
                <a:latin typeface="Agency FB" panose="020b0503020202020204" pitchFamily="34" charset="0"/>
                <a:ea typeface="微软雅黑" pitchFamily="34" charset="-122"/>
              </a:rPr>
              <a:t>四、</a:t>
            </a:r>
          </a:p>
        </p:txBody>
      </p:sp>
      <p:sp>
        <p:nvSpPr>
          <p:cNvPr id="11" name="MH_SubTitle_4"/>
          <p:cNvSpPr/>
          <p:nvPr>
            <p:custDataLst>
              <p:tags r:id="rId10"/>
            </p:custDataLst>
          </p:nvPr>
        </p:nvSpPr>
        <p:spPr>
          <a:xfrm>
            <a:off x="1612255" y="3775472"/>
            <a:ext cx="4033838" cy="598884"/>
          </a:xfrm>
          <a:custGeom>
            <a:gdLst>
              <a:gd name="connsiteX0" fmla="*/ 4034972 w 4034972"/>
              <a:gd name="connsiteY0" fmla="*/ 0 h 798285"/>
              <a:gd name="connsiteX1" fmla="*/ 3831772 w 4034972"/>
              <a:gd name="connsiteY1" fmla="*/ 798285 h 798285"/>
              <a:gd name="connsiteX2" fmla="*/ 0 w 4034972"/>
              <a:gd name="connsiteY2" fmla="*/ 798285 h 798285"/>
              <a:gd name="connsiteX3" fmla="*/ 203200 w 4034972"/>
              <a:gd name="connsiteY3" fmla="*/ 0 h 798285"/>
              <a:gd name="connsiteX4" fmla="*/ 4034972 w 4034972"/>
              <a:gd name="connsiteY4" fmla="*/ 0 h 7982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034972" h="798285">
                <a:moveTo>
                  <a:pt x="4034972" y="0"/>
                </a:moveTo>
                <a:lnTo>
                  <a:pt x="3831772" y="798285"/>
                </a:lnTo>
                <a:lnTo>
                  <a:pt x="0" y="798285"/>
                </a:lnTo>
                <a:lnTo>
                  <a:pt x="203200" y="0"/>
                </a:lnTo>
                <a:lnTo>
                  <a:pt x="4034972" y="0"/>
                </a:ln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defRPr/>
            </a:pPr>
            <a:r>
              <a:rPr lang="zh-CN" altLang="en-US" b="1">
                <a:solidFill>
                  <a:schemeClr val="accent4">
                    <a:lumMod val="75000"/>
                  </a:schemeClr>
                </a:solidFill>
                <a:latin typeface="微软雅黑" pitchFamily="34" charset="-122"/>
                <a:ea typeface="微软雅黑" pitchFamily="34" charset="-122"/>
              </a:rPr>
              <a:t>  特殊情形处置</a:t>
            </a:r>
          </a:p>
        </p:txBody>
      </p:sp>
      <p:pic>
        <p:nvPicPr>
          <p:cNvPr id="1027" name="Picture 3" descr="C:\Users\Xie jj\Desktop\a5b1fa2c6f52f8cff73a5defb0f7a16d.png"/>
          <p:cNvPicPr>
            <a:picLocks noChangeAspect="1" noChangeArrowheads="1"/>
          </p:cNvPicPr>
          <p:nvPr/>
        </p:nvPicPr>
        <p:blipFill>
          <a:blip r:embed="rId11">
            <a:extLst>
              <a:ext uri="{28A0092B-C50C-407E-A947-70E740481C1C}">
                <a14:useLocalDpi xmlns:a14="http://schemas.microsoft.com/office/drawing/2010/main" val="0"/>
              </a:ext>
            </a:extLst>
          </a:blip>
          <a:stretch>
            <a:fillRect/>
          </a:stretch>
        </p:blipFill>
        <p:spPr bwMode="auto">
          <a:xfrm>
            <a:off x="5508104" y="2915843"/>
            <a:ext cx="2828032" cy="188771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nodeType="afterGroup">
                            <p:stCondLst>
                              <p:cond delay="500"/>
                            </p:stCondLst>
                            <p:childTnLst>
                              <p:par>
                                <p:cTn id="9" presetID="10" presetClass="entr" presetSubtype="0" dur="500" fill="hold" grpId="2"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par>
                          <p:cTn id="12" fill="hold" nodeType="afterGroup">
                            <p:stCondLst>
                              <p:cond delay="1500"/>
                            </p:stCondLst>
                            <p:childTnLst>
                              <p:par>
                                <p:cTn id="13" presetID="10" presetClass="entr" presetSubtype="0" dur="500" fill="hold" grpId="4" nodeType="afterEffect">
                                  <p:stCondLst>
                                    <p:cond delay="100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par>
                          <p:cTn id="16" fill="hold" nodeType="afterGroup">
                            <p:stCondLst>
                              <p:cond delay="3000"/>
                            </p:stCondLst>
                            <p:childTnLst>
                              <p:par>
                                <p:cTn id="17" presetID="10" presetClass="entr" presetSubtype="0" dur="500" fill="hold" grpId="6" nodeType="afterEffect">
                                  <p:stCondLst>
                                    <p:cond delay="150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par>
                          <p:cTn id="20" fill="hold" nodeType="afterGroup">
                            <p:stCondLst>
                              <p:cond delay="5000"/>
                            </p:stCondLst>
                            <p:childTnLst>
                              <p:par>
                                <p:cTn id="21" presetID="2" presetClass="entr" presetSubtype="2" dur="500" fill="hold" grpId="1" nodeType="afterEffect">
                                  <p:stCondLst>
                                    <p:cond delay="200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1+#ppt_w/2"/>
                                          </p:val>
                                        </p:tav>
                                        <p:tav tm="100000">
                                          <p:val>
                                            <p:strVal val="#ppt_x"/>
                                          </p:val>
                                        </p:tav>
                                      </p:tavLst>
                                    </p:anim>
                                    <p:anim calcmode="lin" valueType="num">
                                      <p:cBhvr additive="base">
                                        <p:cTn id="24" dur="500" fill="hold"/>
                                        <p:tgtEl>
                                          <p:spTgt spid="5"/>
                                        </p:tgtEl>
                                        <p:attrNameLst>
                                          <p:attrName>ppt_y</p:attrName>
                                        </p:attrNameLst>
                                      </p:cBhvr>
                                      <p:tavLst>
                                        <p:tav tm="0">
                                          <p:val>
                                            <p:strVal val="#ppt_y"/>
                                          </p:val>
                                        </p:tav>
                                        <p:tav tm="100000">
                                          <p:val>
                                            <p:strVal val="#ppt_y"/>
                                          </p:val>
                                        </p:tav>
                                      </p:tavLst>
                                    </p:anim>
                                  </p:childTnLst>
                                </p:cTn>
                              </p:par>
                            </p:childTnLst>
                          </p:cTn>
                        </p:par>
                        <p:par>
                          <p:cTn id="25" fill="hold" nodeType="afterGroup">
                            <p:stCondLst>
                              <p:cond delay="7500"/>
                            </p:stCondLst>
                            <p:childTnLst>
                              <p:par>
                                <p:cTn id="26" presetID="2" presetClass="entr" presetSubtype="2" dur="500" fill="hold" grpId="3" nodeType="afterEffect">
                                  <p:stCondLst>
                                    <p:cond delay="2500"/>
                                  </p:stCondLst>
                                  <p:childTnLst>
                                    <p:set>
                                      <p:cBhvr>
                                        <p:cTn id="27" dur="1" fill="hold">
                                          <p:stCondLst>
                                            <p:cond delay="0"/>
                                          </p:stCondLst>
                                        </p:cTn>
                                        <p:tgtEl>
                                          <p:spTgt spid="7"/>
                                        </p:tgtEl>
                                        <p:attrNameLst>
                                          <p:attrName>style.visibility</p:attrName>
                                        </p:attrNameLst>
                                      </p:cBhvr>
                                      <p:to>
                                        <p:strVal val="visible"/>
                                      </p:to>
                                    </p:set>
                                    <p:anim calcmode="lin" valueType="num">
                                      <p:cBhvr additive="base">
                                        <p:cTn id="28" dur="500" fill="hold"/>
                                        <p:tgtEl>
                                          <p:spTgt spid="7"/>
                                        </p:tgtEl>
                                        <p:attrNameLst>
                                          <p:attrName>ppt_x</p:attrName>
                                        </p:attrNameLst>
                                      </p:cBhvr>
                                      <p:tavLst>
                                        <p:tav tm="0">
                                          <p:val>
                                            <p:strVal val="1+#ppt_w/2"/>
                                          </p:val>
                                        </p:tav>
                                        <p:tav tm="100000">
                                          <p:val>
                                            <p:strVal val="#ppt_x"/>
                                          </p:val>
                                        </p:tav>
                                      </p:tavLst>
                                    </p:anim>
                                    <p:anim calcmode="lin" valueType="num">
                                      <p:cBhvr additive="base">
                                        <p:cTn id="29" dur="500" fill="hold"/>
                                        <p:tgtEl>
                                          <p:spTgt spid="7"/>
                                        </p:tgtEl>
                                        <p:attrNameLst>
                                          <p:attrName>ppt_y</p:attrName>
                                        </p:attrNameLst>
                                      </p:cBhvr>
                                      <p:tavLst>
                                        <p:tav tm="0">
                                          <p:val>
                                            <p:strVal val="#ppt_y"/>
                                          </p:val>
                                        </p:tav>
                                        <p:tav tm="100000">
                                          <p:val>
                                            <p:strVal val="#ppt_y"/>
                                          </p:val>
                                        </p:tav>
                                      </p:tavLst>
                                    </p:anim>
                                  </p:childTnLst>
                                </p:cTn>
                              </p:par>
                            </p:childTnLst>
                          </p:cTn>
                        </p:par>
                        <p:par>
                          <p:cTn id="30" fill="hold" nodeType="afterGroup">
                            <p:stCondLst>
                              <p:cond delay="10500"/>
                            </p:stCondLst>
                            <p:childTnLst>
                              <p:par>
                                <p:cTn id="31" presetID="2" presetClass="entr" presetSubtype="2" dur="500" fill="hold" grpId="5" nodeType="afterEffect">
                                  <p:stCondLst>
                                    <p:cond delay="300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1+#ppt_w/2"/>
                                          </p:val>
                                        </p:tav>
                                        <p:tav tm="100000">
                                          <p:val>
                                            <p:strVal val="#ppt_x"/>
                                          </p:val>
                                        </p:tav>
                                      </p:tavLst>
                                    </p:anim>
                                    <p:anim calcmode="lin" valueType="num">
                                      <p:cBhvr additive="base">
                                        <p:cTn id="34" dur="500" fill="hold"/>
                                        <p:tgtEl>
                                          <p:spTgt spid="9"/>
                                        </p:tgtEl>
                                        <p:attrNameLst>
                                          <p:attrName>ppt_y</p:attrName>
                                        </p:attrNameLst>
                                      </p:cBhvr>
                                      <p:tavLst>
                                        <p:tav tm="0">
                                          <p:val>
                                            <p:strVal val="#ppt_y"/>
                                          </p:val>
                                        </p:tav>
                                        <p:tav tm="100000">
                                          <p:val>
                                            <p:strVal val="#ppt_y"/>
                                          </p:val>
                                        </p:tav>
                                      </p:tavLst>
                                    </p:anim>
                                  </p:childTnLst>
                                </p:cTn>
                              </p:par>
                            </p:childTnLst>
                          </p:cTn>
                        </p:par>
                        <p:par>
                          <p:cTn id="35" fill="hold" nodeType="afterGroup">
                            <p:stCondLst>
                              <p:cond delay="14000"/>
                            </p:stCondLst>
                            <p:childTnLst>
                              <p:par>
                                <p:cTn id="36" presetID="2" presetClass="entr" presetSubtype="2" dur="500" fill="hold" grpId="7" nodeType="afterEffect">
                                  <p:stCondLst>
                                    <p:cond delay="3500"/>
                                  </p:stCondLst>
                                  <p:childTnLst>
                                    <p:set>
                                      <p:cBhvr>
                                        <p:cTn id="37" dur="1" fill="hold">
                                          <p:stCondLst>
                                            <p:cond delay="0"/>
                                          </p:stCondLst>
                                        </p:cTn>
                                        <p:tgtEl>
                                          <p:spTgt spid="11"/>
                                        </p:tgtEl>
                                        <p:attrNameLst>
                                          <p:attrName>style.visibility</p:attrName>
                                        </p:attrNameLst>
                                      </p:cBhvr>
                                      <p:to>
                                        <p:strVal val="visible"/>
                                      </p:to>
                                    </p:set>
                                    <p:anim calcmode="lin" valueType="num">
                                      <p:cBhvr additive="base">
                                        <p:cTn id="38" dur="500" fill="hold"/>
                                        <p:tgtEl>
                                          <p:spTgt spid="11"/>
                                        </p:tgtEl>
                                        <p:attrNameLst>
                                          <p:attrName>ppt_x</p:attrName>
                                        </p:attrNameLst>
                                      </p:cBhvr>
                                      <p:tavLst>
                                        <p:tav tm="0">
                                          <p:val>
                                            <p:strVal val="1+#ppt_w/2"/>
                                          </p:val>
                                        </p:tav>
                                        <p:tav tm="100000">
                                          <p:val>
                                            <p:strVal val="#ppt_x"/>
                                          </p:val>
                                        </p:tav>
                                      </p:tavLst>
                                    </p:anim>
                                    <p:anim calcmode="lin" valueType="num">
                                      <p:cBhvr additive="base">
                                        <p:cTn id="39"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1"/>
      <p:bldP spid="6" grpId="2"/>
      <p:bldP spid="7" grpId="3"/>
      <p:bldP spid="8" grpId="4"/>
      <p:bldP spid="9" grpId="5"/>
      <p:bldP spid="10" grpId="6"/>
      <p:bldP spid="11" grpId="7"/>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3"/>
          <p:cNvPicPr>
            <a:picLocks noChangeAspect="1"/>
          </p:cNvPicPr>
          <p:nvPr/>
        </p:nvPicPr>
        <p:blipFill>
          <a:blip r:embed="rId2"/>
          <a:stretch>
            <a:fillRect/>
          </a:stretch>
        </p:blipFill>
        <p:spPr bwMode="auto">
          <a:xfrm>
            <a:off x="-252536" y="4227938"/>
            <a:ext cx="4442619" cy="1635125"/>
          </a:xfrm>
          <a:prstGeom prst="rect">
            <a:avLst/>
          </a:prstGeom>
          <a:ln>
            <a:noFill/>
          </a:ln>
          <a:effectLst>
            <a:softEdge rad="112500"/>
          </a:effectLst>
        </p:spPr>
      </p:pic>
      <p:grpSp>
        <p:nvGrpSpPr>
          <p:cNvPr id="16" name="组合 15"/>
          <p:cNvGrpSpPr/>
          <p:nvPr/>
        </p:nvGrpSpPr>
        <p:grpSpPr>
          <a:xfrm>
            <a:off x="654996" y="823722"/>
            <a:ext cx="5259977" cy="3496060"/>
            <a:chOff x="654988" y="823720"/>
            <a:chExt cx="5259977" cy="3496060"/>
          </a:xfrm>
        </p:grpSpPr>
        <p:sp>
          <p:nvSpPr>
            <p:cNvPr id="4" name="Rounded Rectangle 63"/>
            <p:cNvSpPr/>
            <p:nvPr/>
          </p:nvSpPr>
          <p:spPr>
            <a:xfrm>
              <a:off x="654988" y="823720"/>
              <a:ext cx="5259977" cy="3496060"/>
            </a:xfrm>
            <a:prstGeom prst="roundRect">
              <a:avLst>
                <a:gd name="adj" fmla="val 2415"/>
              </a:avLst>
            </a:prstGeom>
            <a:solidFill>
              <a:sysClr val="window" lastClr="FFFFFF">
                <a:alpha val="40000"/>
              </a:sysClr>
            </a:solidFill>
            <a:ln w="1270" cap="flat" cmpd="sng" algn="ctr">
              <a:solidFill>
                <a:sysClr val="window" lastClr="FFFFFF">
                  <a:lumMod val="65000"/>
                </a:sys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kern="0">
                <a:solidFill>
                  <a:prstClr val="white"/>
                </a:solidFill>
                <a:latin typeface="Malgun Gothic" panose="020b0503020000020004" charset="-127"/>
              </a:endParaRPr>
            </a:p>
          </p:txBody>
        </p:sp>
        <p:sp>
          <p:nvSpPr>
            <p:cNvPr id="13" name="Rectangle 3"/>
            <p:cNvSpPr txBox="1">
              <a:spLocks noChangeArrowheads="1"/>
            </p:cNvSpPr>
            <p:nvPr/>
          </p:nvSpPr>
          <p:spPr bwMode="auto">
            <a:xfrm>
              <a:off x="768225" y="1131588"/>
              <a:ext cx="5027903" cy="2172006"/>
            </a:xfrm>
            <a:prstGeom prst="rect">
              <a:avLst/>
            </a:prstGeom>
            <a:noFill/>
          </p:spPr>
          <p:txBody>
            <a:bodyPr wrap="square" lIns="90000" tIns="46800" rIns="90000" bIns="46800">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1800">
                  <a:solidFill>
                    <a:srgbClr val="FF0000"/>
                  </a:solidFill>
                  <a:effectLst/>
                  <a:latin typeface="微软雅黑" pitchFamily="34" charset="-122"/>
                  <a:ea typeface="微软雅黑" pitchFamily="34" charset="-122"/>
                </a:rPr>
                <a:t>1.</a:t>
              </a:r>
              <a:r>
                <a:rPr lang="zh-CN" altLang="en-US" sz="1800">
                  <a:solidFill>
                    <a:srgbClr val="FF0000"/>
                  </a:solidFill>
                  <a:effectLst/>
                  <a:latin typeface="微软雅黑" pitchFamily="34" charset="-122"/>
                  <a:ea typeface="微软雅黑" pitchFamily="34" charset="-122"/>
                </a:rPr>
                <a:t>制定抽检方案：</a:t>
              </a:r>
            </a:p>
            <a:p>
              <a:pPr indent="457200" algn="just" hangingPunct="0">
                <a:lnSpc>
                  <a:spcPct val="150000"/>
                </a:lnSpc>
              </a:pPr>
              <a:r>
                <a:rPr lang="zh-CN" altLang="en-US" sz="1800" b="0">
                  <a:solidFill>
                    <a:prstClr val="black"/>
                  </a:solidFill>
                  <a:effectLst/>
                  <a:latin typeface="微软雅黑" pitchFamily="34" charset="-122"/>
                  <a:ea typeface="微软雅黑" pitchFamily="34" charset="-122"/>
                </a:rPr>
                <a:t>内容包括：抽样性质、目的，地区、环节、单位、食品品种及数量，抽样机构、人员、时间，检验项目、方法、判定依据，以及组织领导、报告处置、时限要求等。</a:t>
              </a:r>
            </a:p>
          </p:txBody>
        </p:sp>
      </p:grpSp>
      <p:grpSp>
        <p:nvGrpSpPr>
          <p:cNvPr id="5" name="Group 64"/>
          <p:cNvGrpSpPr/>
          <p:nvPr/>
        </p:nvGrpSpPr>
        <p:grpSpPr>
          <a:xfrm>
            <a:off x="912098" y="555540"/>
            <a:ext cx="4745773" cy="463846"/>
            <a:chOff x="2774001" y="2671727"/>
            <a:chExt cx="1151750" cy="367814"/>
          </a:xfrm>
        </p:grpSpPr>
        <p:sp>
          <p:nvSpPr>
            <p:cNvPr id="6" name="Rounded Rectangle 65"/>
            <p:cNvSpPr/>
            <p:nvPr/>
          </p:nvSpPr>
          <p:spPr>
            <a:xfrm>
              <a:off x="2774001" y="2674177"/>
              <a:ext cx="1151750" cy="335286"/>
            </a:xfrm>
            <a:prstGeom prst="roundRect">
              <a:avLst>
                <a:gd name="adj" fmla="val 50000"/>
              </a:avLst>
            </a:prstGeom>
            <a:solidFill>
              <a:schemeClr val="accent1"/>
            </a:solidFill>
            <a:ln w="12700" cap="flat" cmpd="sng" algn="ctr">
              <a:gradFill flip="none" rotWithShape="1">
                <a:gsLst>
                  <a:gs pos="24000">
                    <a:srgbClr val="EBEBEB"/>
                  </a:gs>
                  <a:gs pos="0">
                    <a:sysClr val="window" lastClr="FFFFFF"/>
                  </a:gs>
                  <a:gs pos="100000">
                    <a:sysClr val="windowText" lastClr="000000">
                      <a:lumMod val="65000"/>
                      <a:lumOff val="35000"/>
                    </a:sysClr>
                  </a:gs>
                </a:gsLst>
                <a:lin ang="5400000" scaled="1"/>
              </a:gradFill>
              <a:prstDash val="solid"/>
              <a:miter lim="800000"/>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sz="2000" kern="0">
                <a:solidFill>
                  <a:prstClr val="white"/>
                </a:solidFill>
                <a:latin typeface="Malgun Gothic" panose="020b0503020000020004" charset="-127"/>
              </a:endParaRPr>
            </a:p>
          </p:txBody>
        </p:sp>
        <p:sp>
          <p:nvSpPr>
            <p:cNvPr id="7" name="Rectangle 3"/>
            <p:cNvSpPr txBox="1">
              <a:spLocks noChangeArrowheads="1"/>
            </p:cNvSpPr>
            <p:nvPr/>
          </p:nvSpPr>
          <p:spPr bwMode="auto">
            <a:xfrm>
              <a:off x="2838254" y="2671727"/>
              <a:ext cx="1023244" cy="367814"/>
            </a:xfrm>
            <a:prstGeom prst="rect">
              <a:avLst/>
            </a:prstGeom>
            <a:noFill/>
          </p:spPr>
          <p:txBody>
            <a:bodyPr wrap="square" lIns="90000" tIns="46800" rIns="90000" bIns="46800" anchor="ctr">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rPr>
                <a:t>一、抽样前准备</a:t>
              </a:r>
              <a:endParaRPr lang="en-US" altLang="ko-KR"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endParaRPr>
            </a:p>
          </p:txBody>
        </p:sp>
      </p:gr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14" presetClass="entr" presetSubtype="10" dur="500" fill="hold" nodeType="afterEffect">
                                  <p:stCondLst>
                                    <p:cond delay="500"/>
                                  </p:stCondLst>
                                  <p:childTnLst>
                                    <p:set>
                                      <p:cBhvr>
                                        <p:cTn id="10" dur="1" fill="hold">
                                          <p:stCondLst>
                                            <p:cond delay="0"/>
                                          </p:stCondLst>
                                        </p:cTn>
                                        <p:tgtEl>
                                          <p:spTgt spid="16"/>
                                        </p:tgtEl>
                                        <p:attrNameLst>
                                          <p:attrName>style.visibility</p:attrName>
                                        </p:attrNameLst>
                                      </p:cBhvr>
                                      <p:to>
                                        <p:strVal val="visible"/>
                                      </p:to>
                                    </p:set>
                                    <p:animEffect transition="in" filter="randombar(horizontal)">
                                      <p:cBhvr>
                                        <p:cTn id="1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3"/>
          <p:cNvPicPr>
            <a:picLocks noChangeAspect="1"/>
          </p:cNvPicPr>
          <p:nvPr/>
        </p:nvPicPr>
        <p:blipFill>
          <a:blip r:embed="rId2"/>
          <a:stretch>
            <a:fillRect/>
          </a:stretch>
        </p:blipFill>
        <p:spPr bwMode="auto">
          <a:xfrm>
            <a:off x="-252536" y="4227938"/>
            <a:ext cx="4442619" cy="1635125"/>
          </a:xfrm>
          <a:prstGeom prst="rect">
            <a:avLst/>
          </a:prstGeom>
          <a:ln>
            <a:noFill/>
          </a:ln>
          <a:effectLst>
            <a:softEdge rad="112500"/>
          </a:effectLst>
        </p:spPr>
      </p:pic>
      <p:grpSp>
        <p:nvGrpSpPr>
          <p:cNvPr id="16" name="组合 15"/>
          <p:cNvGrpSpPr/>
          <p:nvPr/>
        </p:nvGrpSpPr>
        <p:grpSpPr>
          <a:xfrm>
            <a:off x="654996" y="823722"/>
            <a:ext cx="5259977" cy="3496060"/>
            <a:chOff x="654988" y="823720"/>
            <a:chExt cx="5259977" cy="3496060"/>
          </a:xfrm>
        </p:grpSpPr>
        <p:sp>
          <p:nvSpPr>
            <p:cNvPr id="4" name="Rounded Rectangle 63"/>
            <p:cNvSpPr/>
            <p:nvPr/>
          </p:nvSpPr>
          <p:spPr>
            <a:xfrm>
              <a:off x="654988" y="823720"/>
              <a:ext cx="5259977" cy="3496060"/>
            </a:xfrm>
            <a:prstGeom prst="roundRect">
              <a:avLst>
                <a:gd name="adj" fmla="val 2415"/>
              </a:avLst>
            </a:prstGeom>
            <a:solidFill>
              <a:sysClr val="window" lastClr="FFFFFF">
                <a:alpha val="40000"/>
              </a:sysClr>
            </a:solidFill>
            <a:ln w="1270" cap="flat" cmpd="sng" algn="ctr">
              <a:solidFill>
                <a:sysClr val="window" lastClr="FFFFFF">
                  <a:lumMod val="65000"/>
                </a:sys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kern="0">
                <a:solidFill>
                  <a:prstClr val="white"/>
                </a:solidFill>
                <a:latin typeface="Malgun Gothic" panose="020b0503020000020004" charset="-127"/>
              </a:endParaRPr>
            </a:p>
          </p:txBody>
        </p:sp>
        <p:sp>
          <p:nvSpPr>
            <p:cNvPr id="13" name="Rectangle 3"/>
            <p:cNvSpPr txBox="1">
              <a:spLocks noChangeArrowheads="1"/>
            </p:cNvSpPr>
            <p:nvPr/>
          </p:nvSpPr>
          <p:spPr bwMode="auto">
            <a:xfrm>
              <a:off x="768225" y="1131588"/>
              <a:ext cx="5027903" cy="2150110"/>
            </a:xfrm>
            <a:prstGeom prst="rect">
              <a:avLst/>
            </a:prstGeom>
            <a:noFill/>
          </p:spPr>
          <p:txBody>
            <a:bodyPr wrap="square" lIns="90000" tIns="46800" rIns="90000" bIns="46800">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1800">
                  <a:solidFill>
                    <a:srgbClr val="FF0000"/>
                  </a:solidFill>
                  <a:effectLst/>
                  <a:latin typeface="微软雅黑" pitchFamily="34" charset="-122"/>
                  <a:ea typeface="微软雅黑" pitchFamily="34" charset="-122"/>
                </a:rPr>
                <a:t>2.</a:t>
              </a:r>
              <a:r>
                <a:rPr lang="zh-CN" altLang="en-US" sz="1800">
                  <a:solidFill>
                    <a:srgbClr val="FF0000"/>
                  </a:solidFill>
                  <a:effectLst/>
                  <a:latin typeface="微软雅黑" pitchFamily="34" charset="-122"/>
                  <a:ea typeface="微软雅黑" pitchFamily="34" charset="-122"/>
                </a:rPr>
                <a:t>明确抽检重点食品：</a:t>
              </a:r>
              <a:endParaRPr lang="en-US" altLang="zh-CN" sz="1800">
                <a:solidFill>
                  <a:srgbClr val="FF0000"/>
                </a:solidFill>
                <a:effectLst/>
                <a:latin typeface="微软雅黑" pitchFamily="34" charset="-122"/>
                <a:ea typeface="微软雅黑" pitchFamily="34" charset="-122"/>
              </a:endParaRP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1</a:t>
              </a:r>
              <a:r>
                <a:rPr lang="zh-CN" altLang="en-US" sz="1800" b="0">
                  <a:solidFill>
                    <a:prstClr val="black"/>
                  </a:solidFill>
                  <a:effectLst/>
                  <a:latin typeface="微软雅黑" pitchFamily="34" charset="-122"/>
                  <a:ea typeface="微软雅黑" pitchFamily="34" charset="-122"/>
                </a:rPr>
                <a:t>）风险程度高、污染重的食品；</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2</a:t>
              </a:r>
              <a:r>
                <a:rPr lang="zh-CN" altLang="en-US" sz="1800" b="0">
                  <a:solidFill>
                    <a:prstClr val="black"/>
                  </a:solidFill>
                  <a:effectLst/>
                  <a:latin typeface="微软雅黑" pitchFamily="34" charset="-122"/>
                  <a:ea typeface="微软雅黑" pitchFamily="34" charset="-122"/>
                </a:rPr>
                <a:t>）</a:t>
              </a:r>
              <a:r>
                <a:rPr lang="zh-CN" altLang="en-US" sz="1800" b="0" spc="-100">
                  <a:solidFill>
                    <a:prstClr val="black"/>
                  </a:solidFill>
                  <a:effectLst/>
                  <a:latin typeface="微软雅黑" pitchFamily="34" charset="-122"/>
                  <a:ea typeface="微软雅黑" pitchFamily="34" charset="-122"/>
                </a:rPr>
                <a:t>流通广、消费量大、投诉举报多的食品；</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3</a:t>
              </a:r>
              <a:r>
                <a:rPr lang="zh-CN" altLang="en-US" sz="1800" b="0">
                  <a:solidFill>
                    <a:prstClr val="black"/>
                  </a:solidFill>
                  <a:effectLst/>
                  <a:latin typeface="微软雅黑" pitchFamily="34" charset="-122"/>
                  <a:ea typeface="微软雅黑" pitchFamily="34" charset="-122"/>
                </a:rPr>
                <a:t>）监督监测和事故查处等发现较大隐患的食品；</a:t>
              </a:r>
            </a:p>
          </p:txBody>
        </p:sp>
      </p:grpSp>
      <p:grpSp>
        <p:nvGrpSpPr>
          <p:cNvPr id="5" name="Group 64"/>
          <p:cNvGrpSpPr/>
          <p:nvPr/>
        </p:nvGrpSpPr>
        <p:grpSpPr>
          <a:xfrm>
            <a:off x="912098" y="555540"/>
            <a:ext cx="4745773" cy="463846"/>
            <a:chOff x="2774001" y="2671727"/>
            <a:chExt cx="1151750" cy="367814"/>
          </a:xfrm>
        </p:grpSpPr>
        <p:sp>
          <p:nvSpPr>
            <p:cNvPr id="6" name="Rounded Rectangle 65"/>
            <p:cNvSpPr/>
            <p:nvPr/>
          </p:nvSpPr>
          <p:spPr>
            <a:xfrm>
              <a:off x="2774001" y="2674177"/>
              <a:ext cx="1151750" cy="335286"/>
            </a:xfrm>
            <a:prstGeom prst="roundRect">
              <a:avLst>
                <a:gd name="adj" fmla="val 50000"/>
              </a:avLst>
            </a:prstGeom>
            <a:solidFill>
              <a:schemeClr val="accent1"/>
            </a:solidFill>
            <a:ln w="12700" cap="flat" cmpd="sng" algn="ctr">
              <a:gradFill flip="none" rotWithShape="1">
                <a:gsLst>
                  <a:gs pos="24000">
                    <a:srgbClr val="EBEBEB"/>
                  </a:gs>
                  <a:gs pos="0">
                    <a:sysClr val="window" lastClr="FFFFFF"/>
                  </a:gs>
                  <a:gs pos="100000">
                    <a:sysClr val="windowText" lastClr="000000">
                      <a:lumMod val="65000"/>
                      <a:lumOff val="35000"/>
                    </a:sysClr>
                  </a:gs>
                </a:gsLst>
                <a:lin ang="5400000" scaled="1"/>
              </a:gradFill>
              <a:prstDash val="solid"/>
              <a:miter lim="800000"/>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sz="2000" kern="0">
                <a:solidFill>
                  <a:prstClr val="white"/>
                </a:solidFill>
                <a:latin typeface="Malgun Gothic" panose="020b0503020000020004" charset="-127"/>
              </a:endParaRPr>
            </a:p>
          </p:txBody>
        </p:sp>
        <p:sp>
          <p:nvSpPr>
            <p:cNvPr id="7" name="Rectangle 3"/>
            <p:cNvSpPr txBox="1">
              <a:spLocks noChangeArrowheads="1"/>
            </p:cNvSpPr>
            <p:nvPr/>
          </p:nvSpPr>
          <p:spPr bwMode="auto">
            <a:xfrm>
              <a:off x="2838254" y="2671727"/>
              <a:ext cx="1023244" cy="367814"/>
            </a:xfrm>
            <a:prstGeom prst="rect">
              <a:avLst/>
            </a:prstGeom>
            <a:noFill/>
          </p:spPr>
          <p:txBody>
            <a:bodyPr wrap="square" lIns="90000" tIns="46800" rIns="90000" bIns="46800" anchor="ctr">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rPr>
                <a:t>一、抽样前准备</a:t>
              </a:r>
              <a:endParaRPr lang="en-US" altLang="ko-KR"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3"/>
          <p:cNvPicPr>
            <a:picLocks noChangeAspect="1"/>
          </p:cNvPicPr>
          <p:nvPr/>
        </p:nvPicPr>
        <p:blipFill>
          <a:blip r:embed="rId2"/>
          <a:stretch>
            <a:fillRect/>
          </a:stretch>
        </p:blipFill>
        <p:spPr bwMode="auto">
          <a:xfrm>
            <a:off x="-252536" y="4227938"/>
            <a:ext cx="4442619" cy="1635125"/>
          </a:xfrm>
          <a:prstGeom prst="rect">
            <a:avLst/>
          </a:prstGeom>
          <a:ln>
            <a:noFill/>
          </a:ln>
          <a:effectLst>
            <a:softEdge rad="112500"/>
          </a:effectLst>
        </p:spPr>
      </p:pic>
      <p:grpSp>
        <p:nvGrpSpPr>
          <p:cNvPr id="16" name="组合 15"/>
          <p:cNvGrpSpPr/>
          <p:nvPr/>
        </p:nvGrpSpPr>
        <p:grpSpPr>
          <a:xfrm>
            <a:off x="654996" y="823722"/>
            <a:ext cx="5259977" cy="3496060"/>
            <a:chOff x="654988" y="823720"/>
            <a:chExt cx="5259977" cy="3496060"/>
          </a:xfrm>
        </p:grpSpPr>
        <p:sp>
          <p:nvSpPr>
            <p:cNvPr id="4" name="Rounded Rectangle 63"/>
            <p:cNvSpPr/>
            <p:nvPr/>
          </p:nvSpPr>
          <p:spPr>
            <a:xfrm>
              <a:off x="654988" y="823720"/>
              <a:ext cx="5259977" cy="3496060"/>
            </a:xfrm>
            <a:prstGeom prst="roundRect">
              <a:avLst>
                <a:gd name="adj" fmla="val 2415"/>
              </a:avLst>
            </a:prstGeom>
            <a:solidFill>
              <a:sysClr val="window" lastClr="FFFFFF">
                <a:alpha val="40000"/>
              </a:sysClr>
            </a:solidFill>
            <a:ln w="1270" cap="flat" cmpd="sng" algn="ctr">
              <a:solidFill>
                <a:sysClr val="window" lastClr="FFFFFF">
                  <a:lumMod val="65000"/>
                </a:sys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kern="0">
                <a:solidFill>
                  <a:prstClr val="white"/>
                </a:solidFill>
                <a:latin typeface="Malgun Gothic" panose="020b0503020000020004" charset="-127"/>
              </a:endParaRPr>
            </a:p>
          </p:txBody>
        </p:sp>
        <p:sp>
          <p:nvSpPr>
            <p:cNvPr id="13" name="Rectangle 3"/>
            <p:cNvSpPr txBox="1">
              <a:spLocks noChangeArrowheads="1"/>
            </p:cNvSpPr>
            <p:nvPr/>
          </p:nvSpPr>
          <p:spPr bwMode="auto">
            <a:xfrm>
              <a:off x="768225" y="1131588"/>
              <a:ext cx="5027903" cy="2561590"/>
            </a:xfrm>
            <a:prstGeom prst="rect">
              <a:avLst/>
            </a:prstGeom>
            <a:noFill/>
          </p:spPr>
          <p:txBody>
            <a:bodyPr wrap="square" lIns="90000" tIns="46800" rIns="90000" bIns="46800">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1800">
                  <a:solidFill>
                    <a:srgbClr val="FF0000"/>
                  </a:solidFill>
                  <a:effectLst/>
                  <a:latin typeface="微软雅黑" pitchFamily="34" charset="-122"/>
                  <a:ea typeface="微软雅黑" pitchFamily="34" charset="-122"/>
                </a:rPr>
                <a:t>2.</a:t>
              </a:r>
              <a:r>
                <a:rPr lang="zh-CN" altLang="en-US" sz="1800">
                  <a:solidFill>
                    <a:srgbClr val="FF0000"/>
                  </a:solidFill>
                  <a:effectLst/>
                  <a:latin typeface="微软雅黑" pitchFamily="34" charset="-122"/>
                  <a:ea typeface="微软雅黑" pitchFamily="34" charset="-122"/>
                </a:rPr>
                <a:t>明确抽检重点食品：</a:t>
              </a:r>
              <a:endParaRPr lang="en-US" altLang="zh-CN" sz="1800">
                <a:solidFill>
                  <a:srgbClr val="FF0000"/>
                </a:solidFill>
                <a:effectLst/>
                <a:latin typeface="微软雅黑" pitchFamily="34" charset="-122"/>
                <a:ea typeface="微软雅黑" pitchFamily="34" charset="-122"/>
              </a:endParaRP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4</a:t>
              </a:r>
              <a:r>
                <a:rPr lang="zh-CN" altLang="en-US" sz="1800" b="0">
                  <a:solidFill>
                    <a:prstClr val="black"/>
                  </a:solidFill>
                  <a:effectLst/>
                  <a:latin typeface="微软雅黑" pitchFamily="34" charset="-122"/>
                  <a:ea typeface="微软雅黑" pitchFamily="34" charset="-122"/>
                </a:rPr>
                <a:t>）特定人群食用主、辅食品；</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5</a:t>
              </a:r>
              <a:r>
                <a:rPr lang="zh-CN" altLang="en-US" sz="1800" b="0">
                  <a:solidFill>
                    <a:prstClr val="black"/>
                  </a:solidFill>
                  <a:effectLst/>
                  <a:latin typeface="微软雅黑" pitchFamily="34" charset="-122"/>
                  <a:ea typeface="微软雅黑" pitchFamily="34" charset="-122"/>
                </a:rPr>
                <a:t>）重点区域、场所和单位经营的食品；</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6</a:t>
              </a:r>
              <a:r>
                <a:rPr lang="zh-CN" altLang="en-US" sz="1800" b="0">
                  <a:solidFill>
                    <a:prstClr val="black"/>
                  </a:solidFill>
                  <a:effectLst/>
                  <a:latin typeface="微软雅黑" pitchFamily="34" charset="-122"/>
                  <a:ea typeface="微软雅黑" pitchFamily="34" charset="-122"/>
                </a:rPr>
                <a:t>）可能违法添加非食用物质的食品；</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7</a:t>
              </a:r>
              <a:r>
                <a:rPr lang="zh-CN" altLang="en-US" sz="1800" b="0">
                  <a:solidFill>
                    <a:prstClr val="black"/>
                  </a:solidFill>
                  <a:effectLst/>
                  <a:latin typeface="微软雅黑" pitchFamily="34" charset="-122"/>
                  <a:ea typeface="微软雅黑" pitchFamily="34" charset="-122"/>
                </a:rPr>
                <a:t>）已在境外造成健康危害的食品；</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8</a:t>
              </a:r>
              <a:r>
                <a:rPr lang="zh-CN" altLang="en-US" sz="1800" b="0">
                  <a:solidFill>
                    <a:prstClr val="black"/>
                  </a:solidFill>
                  <a:effectLst/>
                  <a:latin typeface="微软雅黑" pitchFamily="34" charset="-122"/>
                  <a:ea typeface="微软雅黑" pitchFamily="34" charset="-122"/>
                </a:rPr>
                <a:t>）其他重点食品。</a:t>
              </a:r>
            </a:p>
          </p:txBody>
        </p:sp>
      </p:grpSp>
      <p:grpSp>
        <p:nvGrpSpPr>
          <p:cNvPr id="5" name="Group 64"/>
          <p:cNvGrpSpPr/>
          <p:nvPr/>
        </p:nvGrpSpPr>
        <p:grpSpPr>
          <a:xfrm>
            <a:off x="912098" y="555540"/>
            <a:ext cx="4745773" cy="463846"/>
            <a:chOff x="2774001" y="2671727"/>
            <a:chExt cx="1151750" cy="367814"/>
          </a:xfrm>
        </p:grpSpPr>
        <p:sp>
          <p:nvSpPr>
            <p:cNvPr id="6" name="Rounded Rectangle 65"/>
            <p:cNvSpPr/>
            <p:nvPr/>
          </p:nvSpPr>
          <p:spPr>
            <a:xfrm>
              <a:off x="2774001" y="2674177"/>
              <a:ext cx="1151750" cy="335286"/>
            </a:xfrm>
            <a:prstGeom prst="roundRect">
              <a:avLst>
                <a:gd name="adj" fmla="val 50000"/>
              </a:avLst>
            </a:prstGeom>
            <a:solidFill>
              <a:schemeClr val="accent1"/>
            </a:solidFill>
            <a:ln w="12700" cap="flat" cmpd="sng" algn="ctr">
              <a:gradFill flip="none" rotWithShape="1">
                <a:gsLst>
                  <a:gs pos="24000">
                    <a:srgbClr val="EBEBEB"/>
                  </a:gs>
                  <a:gs pos="0">
                    <a:sysClr val="window" lastClr="FFFFFF"/>
                  </a:gs>
                  <a:gs pos="100000">
                    <a:sysClr val="windowText" lastClr="000000">
                      <a:lumMod val="65000"/>
                      <a:lumOff val="35000"/>
                    </a:sysClr>
                  </a:gs>
                </a:gsLst>
                <a:lin ang="5400000" scaled="1"/>
              </a:gradFill>
              <a:prstDash val="solid"/>
              <a:miter lim="800000"/>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sz="2000" kern="0">
                <a:solidFill>
                  <a:prstClr val="white"/>
                </a:solidFill>
                <a:latin typeface="Malgun Gothic" panose="020b0503020000020004" charset="-127"/>
              </a:endParaRPr>
            </a:p>
          </p:txBody>
        </p:sp>
        <p:sp>
          <p:nvSpPr>
            <p:cNvPr id="7" name="Rectangle 3"/>
            <p:cNvSpPr txBox="1">
              <a:spLocks noChangeArrowheads="1"/>
            </p:cNvSpPr>
            <p:nvPr/>
          </p:nvSpPr>
          <p:spPr bwMode="auto">
            <a:xfrm>
              <a:off x="2838254" y="2671727"/>
              <a:ext cx="1023244" cy="367814"/>
            </a:xfrm>
            <a:prstGeom prst="rect">
              <a:avLst/>
            </a:prstGeom>
            <a:noFill/>
          </p:spPr>
          <p:txBody>
            <a:bodyPr wrap="square" lIns="90000" tIns="46800" rIns="90000" bIns="46800" anchor="ctr">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rPr>
                <a:t>一、抽样前准备</a:t>
              </a:r>
              <a:endParaRPr lang="en-US" altLang="ko-KR"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3"/>
          <p:cNvPicPr>
            <a:picLocks noChangeAspect="1"/>
          </p:cNvPicPr>
          <p:nvPr/>
        </p:nvPicPr>
        <p:blipFill>
          <a:blip r:embed="rId2"/>
          <a:stretch>
            <a:fillRect/>
          </a:stretch>
        </p:blipFill>
        <p:spPr bwMode="auto">
          <a:xfrm>
            <a:off x="-252536" y="4227938"/>
            <a:ext cx="4442619" cy="1635125"/>
          </a:xfrm>
          <a:prstGeom prst="rect">
            <a:avLst/>
          </a:prstGeom>
          <a:ln>
            <a:noFill/>
          </a:ln>
          <a:effectLst>
            <a:softEdge rad="112500"/>
          </a:effectLst>
        </p:spPr>
      </p:pic>
      <p:grpSp>
        <p:nvGrpSpPr>
          <p:cNvPr id="16" name="组合 15"/>
          <p:cNvGrpSpPr/>
          <p:nvPr/>
        </p:nvGrpSpPr>
        <p:grpSpPr>
          <a:xfrm>
            <a:off x="654996" y="823722"/>
            <a:ext cx="5259977" cy="3496060"/>
            <a:chOff x="654988" y="823720"/>
            <a:chExt cx="5259977" cy="3496060"/>
          </a:xfrm>
        </p:grpSpPr>
        <p:sp>
          <p:nvSpPr>
            <p:cNvPr id="4" name="Rounded Rectangle 63"/>
            <p:cNvSpPr/>
            <p:nvPr/>
          </p:nvSpPr>
          <p:spPr>
            <a:xfrm>
              <a:off x="654988" y="823720"/>
              <a:ext cx="5259977" cy="3496060"/>
            </a:xfrm>
            <a:prstGeom prst="roundRect">
              <a:avLst>
                <a:gd name="adj" fmla="val 2415"/>
              </a:avLst>
            </a:prstGeom>
            <a:solidFill>
              <a:sysClr val="window" lastClr="FFFFFF">
                <a:alpha val="40000"/>
              </a:sysClr>
            </a:solidFill>
            <a:ln w="1270" cap="flat" cmpd="sng" algn="ctr">
              <a:solidFill>
                <a:sysClr val="window" lastClr="FFFFFF">
                  <a:lumMod val="65000"/>
                </a:sys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kern="0">
                <a:solidFill>
                  <a:prstClr val="white"/>
                </a:solidFill>
                <a:latin typeface="Malgun Gothic" panose="020b0503020000020004" charset="-127"/>
              </a:endParaRPr>
            </a:p>
          </p:txBody>
        </p:sp>
        <p:sp>
          <p:nvSpPr>
            <p:cNvPr id="13" name="Rectangle 3"/>
            <p:cNvSpPr txBox="1">
              <a:spLocks noChangeArrowheads="1"/>
            </p:cNvSpPr>
            <p:nvPr/>
          </p:nvSpPr>
          <p:spPr bwMode="auto">
            <a:xfrm>
              <a:off x="768225" y="1131588"/>
              <a:ext cx="5027903" cy="2150110"/>
            </a:xfrm>
            <a:prstGeom prst="rect">
              <a:avLst/>
            </a:prstGeom>
            <a:noFill/>
          </p:spPr>
          <p:txBody>
            <a:bodyPr wrap="square" lIns="90000" tIns="46800" rIns="90000" bIns="46800">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1800">
                  <a:solidFill>
                    <a:srgbClr val="FF0000"/>
                  </a:solidFill>
                  <a:effectLst/>
                  <a:latin typeface="微软雅黑" pitchFamily="34" charset="-122"/>
                  <a:ea typeface="微软雅黑" pitchFamily="34" charset="-122"/>
                </a:rPr>
                <a:t>3.</a:t>
              </a:r>
              <a:r>
                <a:rPr lang="zh-CN" altLang="en-US" sz="1800">
                  <a:solidFill>
                    <a:srgbClr val="FF0000"/>
                  </a:solidFill>
                  <a:effectLst/>
                  <a:latin typeface="微软雅黑" pitchFamily="34" charset="-122"/>
                  <a:ea typeface="微软雅黑" pitchFamily="34" charset="-122"/>
                </a:rPr>
                <a:t>确定抽样机构、人员：</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1</a:t>
              </a:r>
              <a:r>
                <a:rPr lang="zh-CN" altLang="en-US" sz="1800" b="0">
                  <a:solidFill>
                    <a:prstClr val="black"/>
                  </a:solidFill>
                  <a:effectLst/>
                  <a:latin typeface="微软雅黑" pitchFamily="34" charset="-122"/>
                  <a:ea typeface="微软雅黑" pitchFamily="34" charset="-122"/>
                </a:rPr>
                <a:t>）机构：食品药品监管部门或具有法定资质的食品检验机构（监管部门委托）；</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2</a:t>
              </a:r>
              <a:r>
                <a:rPr lang="zh-CN" altLang="en-US" sz="1800" b="0">
                  <a:solidFill>
                    <a:prstClr val="black"/>
                  </a:solidFill>
                  <a:effectLst/>
                  <a:latin typeface="微软雅黑" pitchFamily="34" charset="-122"/>
                  <a:ea typeface="微软雅黑" pitchFamily="34" charset="-122"/>
                </a:rPr>
                <a:t>）人员：政治素质、专业水平、工作能力符合规定要求。</a:t>
              </a:r>
            </a:p>
          </p:txBody>
        </p:sp>
      </p:grpSp>
      <p:grpSp>
        <p:nvGrpSpPr>
          <p:cNvPr id="5" name="Group 64"/>
          <p:cNvGrpSpPr/>
          <p:nvPr/>
        </p:nvGrpSpPr>
        <p:grpSpPr>
          <a:xfrm>
            <a:off x="912098" y="555540"/>
            <a:ext cx="4745773" cy="463846"/>
            <a:chOff x="2774001" y="2671727"/>
            <a:chExt cx="1151750" cy="367814"/>
          </a:xfrm>
        </p:grpSpPr>
        <p:sp>
          <p:nvSpPr>
            <p:cNvPr id="6" name="Rounded Rectangle 65"/>
            <p:cNvSpPr/>
            <p:nvPr/>
          </p:nvSpPr>
          <p:spPr>
            <a:xfrm>
              <a:off x="2774001" y="2674177"/>
              <a:ext cx="1151750" cy="335286"/>
            </a:xfrm>
            <a:prstGeom prst="roundRect">
              <a:avLst>
                <a:gd name="adj" fmla="val 50000"/>
              </a:avLst>
            </a:prstGeom>
            <a:solidFill>
              <a:schemeClr val="accent1"/>
            </a:solidFill>
            <a:ln w="12700" cap="flat" cmpd="sng" algn="ctr">
              <a:gradFill flip="none" rotWithShape="1">
                <a:gsLst>
                  <a:gs pos="24000">
                    <a:srgbClr val="EBEBEB"/>
                  </a:gs>
                  <a:gs pos="0">
                    <a:sysClr val="window" lastClr="FFFFFF"/>
                  </a:gs>
                  <a:gs pos="100000">
                    <a:sysClr val="windowText" lastClr="000000">
                      <a:lumMod val="65000"/>
                      <a:lumOff val="35000"/>
                    </a:sysClr>
                  </a:gs>
                </a:gsLst>
                <a:lin ang="5400000" scaled="1"/>
              </a:gradFill>
              <a:prstDash val="solid"/>
              <a:miter lim="800000"/>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sz="2000" kern="0">
                <a:solidFill>
                  <a:prstClr val="white"/>
                </a:solidFill>
                <a:latin typeface="Malgun Gothic" panose="020b0503020000020004" charset="-127"/>
              </a:endParaRPr>
            </a:p>
          </p:txBody>
        </p:sp>
        <p:sp>
          <p:nvSpPr>
            <p:cNvPr id="7" name="Rectangle 3"/>
            <p:cNvSpPr txBox="1">
              <a:spLocks noChangeArrowheads="1"/>
            </p:cNvSpPr>
            <p:nvPr/>
          </p:nvSpPr>
          <p:spPr bwMode="auto">
            <a:xfrm>
              <a:off x="2838254" y="2671727"/>
              <a:ext cx="1023244" cy="367814"/>
            </a:xfrm>
            <a:prstGeom prst="rect">
              <a:avLst/>
            </a:prstGeom>
            <a:noFill/>
          </p:spPr>
          <p:txBody>
            <a:bodyPr wrap="square" lIns="90000" tIns="46800" rIns="90000" bIns="46800" anchor="ctr">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rPr>
                <a:t>一、抽样前准备</a:t>
              </a:r>
              <a:endParaRPr lang="en-US" altLang="ko-KR"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3"/>
          <p:cNvPicPr>
            <a:picLocks noChangeAspect="1"/>
          </p:cNvPicPr>
          <p:nvPr/>
        </p:nvPicPr>
        <p:blipFill>
          <a:blip r:embed="rId2"/>
          <a:stretch>
            <a:fillRect/>
          </a:stretch>
        </p:blipFill>
        <p:spPr bwMode="auto">
          <a:xfrm>
            <a:off x="-252536" y="4227938"/>
            <a:ext cx="4442619" cy="1635125"/>
          </a:xfrm>
          <a:prstGeom prst="rect">
            <a:avLst/>
          </a:prstGeom>
          <a:ln>
            <a:noFill/>
          </a:ln>
          <a:effectLst>
            <a:softEdge rad="112500"/>
          </a:effectLst>
        </p:spPr>
      </p:pic>
      <p:grpSp>
        <p:nvGrpSpPr>
          <p:cNvPr id="16" name="组合 15"/>
          <p:cNvGrpSpPr/>
          <p:nvPr/>
        </p:nvGrpSpPr>
        <p:grpSpPr>
          <a:xfrm>
            <a:off x="654996" y="823722"/>
            <a:ext cx="5259977" cy="3496060"/>
            <a:chOff x="654988" y="823720"/>
            <a:chExt cx="5259977" cy="3496060"/>
          </a:xfrm>
        </p:grpSpPr>
        <p:sp>
          <p:nvSpPr>
            <p:cNvPr id="4" name="Rounded Rectangle 63"/>
            <p:cNvSpPr/>
            <p:nvPr/>
          </p:nvSpPr>
          <p:spPr>
            <a:xfrm>
              <a:off x="654988" y="823720"/>
              <a:ext cx="5259977" cy="3496060"/>
            </a:xfrm>
            <a:prstGeom prst="roundRect">
              <a:avLst>
                <a:gd name="adj" fmla="val 2415"/>
              </a:avLst>
            </a:prstGeom>
            <a:solidFill>
              <a:sysClr val="window" lastClr="FFFFFF">
                <a:alpha val="40000"/>
              </a:sysClr>
            </a:solidFill>
            <a:ln w="1270" cap="flat" cmpd="sng" algn="ctr">
              <a:solidFill>
                <a:sysClr val="window" lastClr="FFFFFF">
                  <a:lumMod val="65000"/>
                </a:sys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kern="0">
                <a:solidFill>
                  <a:prstClr val="white"/>
                </a:solidFill>
                <a:latin typeface="Malgun Gothic" panose="020b0503020000020004" charset="-127"/>
              </a:endParaRPr>
            </a:p>
          </p:txBody>
        </p:sp>
        <p:sp>
          <p:nvSpPr>
            <p:cNvPr id="13" name="Rectangle 3"/>
            <p:cNvSpPr txBox="1">
              <a:spLocks noChangeArrowheads="1"/>
            </p:cNvSpPr>
            <p:nvPr/>
          </p:nvSpPr>
          <p:spPr bwMode="auto">
            <a:xfrm>
              <a:off x="768225" y="1131588"/>
              <a:ext cx="5027903" cy="2973070"/>
            </a:xfrm>
            <a:prstGeom prst="rect">
              <a:avLst/>
            </a:prstGeom>
            <a:noFill/>
          </p:spPr>
          <p:txBody>
            <a:bodyPr wrap="square" lIns="90000" tIns="46800" rIns="90000" bIns="46800">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1800">
                  <a:solidFill>
                    <a:srgbClr val="FF0000"/>
                  </a:solidFill>
                  <a:effectLst/>
                  <a:latin typeface="微软雅黑" pitchFamily="34" charset="-122"/>
                  <a:ea typeface="微软雅黑" pitchFamily="34" charset="-122"/>
                </a:rPr>
                <a:t>4.</a:t>
              </a:r>
              <a:r>
                <a:rPr lang="zh-CN" altLang="en-US" sz="1800">
                  <a:solidFill>
                    <a:srgbClr val="FF0000"/>
                  </a:solidFill>
                  <a:effectLst/>
                  <a:latin typeface="微软雅黑" pitchFamily="34" charset="-122"/>
                  <a:ea typeface="微软雅黑" pitchFamily="34" charset="-122"/>
                </a:rPr>
                <a:t>业务培训：</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1</a:t>
              </a:r>
              <a:r>
                <a:rPr lang="zh-CN" altLang="en-US" sz="1800" b="0">
                  <a:solidFill>
                    <a:prstClr val="black"/>
                  </a:solidFill>
                  <a:effectLst/>
                  <a:latin typeface="微软雅黑" pitchFamily="34" charset="-122"/>
                  <a:ea typeface="微软雅黑" pitchFamily="34" charset="-122"/>
                </a:rPr>
                <a:t>）与抽检相关法律法规及规定；</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2</a:t>
              </a:r>
              <a:r>
                <a:rPr lang="zh-CN" altLang="en-US" sz="1800" b="0">
                  <a:solidFill>
                    <a:prstClr val="black"/>
                  </a:solidFill>
                  <a:effectLst/>
                  <a:latin typeface="微软雅黑" pitchFamily="34" charset="-122"/>
                  <a:ea typeface="微软雅黑" pitchFamily="34" charset="-122"/>
                </a:rPr>
                <a:t>）抽样食品的标准、形态、类别、名称、工艺、储存运输要求、生产许可证编号等；</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3</a:t>
              </a:r>
              <a:r>
                <a:rPr lang="zh-CN" altLang="en-US" sz="1800" b="0">
                  <a:solidFill>
                    <a:prstClr val="black"/>
                  </a:solidFill>
                  <a:effectLst/>
                  <a:latin typeface="微软雅黑" pitchFamily="34" charset="-122"/>
                  <a:ea typeface="微软雅黑" pitchFamily="34" charset="-122"/>
                </a:rPr>
                <a:t>）抽样文书种类和填写；</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4</a:t>
              </a:r>
              <a:r>
                <a:rPr lang="zh-CN" altLang="en-US" sz="1800" b="0">
                  <a:solidFill>
                    <a:prstClr val="black"/>
                  </a:solidFill>
                  <a:effectLst/>
                  <a:latin typeface="微软雅黑" pitchFamily="34" charset="-122"/>
                  <a:ea typeface="微软雅黑" pitchFamily="34" charset="-122"/>
                </a:rPr>
                <a:t>）抽样规格、方法与数量；</a:t>
              </a:r>
            </a:p>
            <a:p>
              <a:pPr indent="457200" algn="just">
                <a:lnSpc>
                  <a:spcPct val="15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5</a:t>
              </a:r>
              <a:r>
                <a:rPr lang="zh-CN" altLang="en-US" sz="1800" b="0">
                  <a:solidFill>
                    <a:prstClr val="black"/>
                  </a:solidFill>
                  <a:effectLst/>
                  <a:latin typeface="微软雅黑" pitchFamily="34" charset="-122"/>
                  <a:ea typeface="微软雅黑" pitchFamily="34" charset="-122"/>
                </a:rPr>
                <a:t>）其他内容。</a:t>
              </a:r>
            </a:p>
          </p:txBody>
        </p:sp>
      </p:grpSp>
      <p:grpSp>
        <p:nvGrpSpPr>
          <p:cNvPr id="5" name="Group 64"/>
          <p:cNvGrpSpPr/>
          <p:nvPr/>
        </p:nvGrpSpPr>
        <p:grpSpPr>
          <a:xfrm>
            <a:off x="912098" y="555540"/>
            <a:ext cx="4745773" cy="463846"/>
            <a:chOff x="2774001" y="2671727"/>
            <a:chExt cx="1151750" cy="367814"/>
          </a:xfrm>
        </p:grpSpPr>
        <p:sp>
          <p:nvSpPr>
            <p:cNvPr id="6" name="Rounded Rectangle 65"/>
            <p:cNvSpPr/>
            <p:nvPr/>
          </p:nvSpPr>
          <p:spPr>
            <a:xfrm>
              <a:off x="2774001" y="2674177"/>
              <a:ext cx="1151750" cy="335286"/>
            </a:xfrm>
            <a:prstGeom prst="roundRect">
              <a:avLst>
                <a:gd name="adj" fmla="val 50000"/>
              </a:avLst>
            </a:prstGeom>
            <a:solidFill>
              <a:schemeClr val="accent1"/>
            </a:solidFill>
            <a:ln w="12700" cap="flat" cmpd="sng" algn="ctr">
              <a:gradFill flip="none" rotWithShape="1">
                <a:gsLst>
                  <a:gs pos="24000">
                    <a:srgbClr val="EBEBEB"/>
                  </a:gs>
                  <a:gs pos="0">
                    <a:sysClr val="window" lastClr="FFFFFF"/>
                  </a:gs>
                  <a:gs pos="100000">
                    <a:sysClr val="windowText" lastClr="000000">
                      <a:lumMod val="65000"/>
                      <a:lumOff val="35000"/>
                    </a:sysClr>
                  </a:gs>
                </a:gsLst>
                <a:lin ang="5400000" scaled="1"/>
              </a:gradFill>
              <a:prstDash val="solid"/>
              <a:miter lim="800000"/>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sz="2000" kern="0">
                <a:solidFill>
                  <a:prstClr val="white"/>
                </a:solidFill>
                <a:latin typeface="Malgun Gothic" panose="020b0503020000020004" charset="-127"/>
              </a:endParaRPr>
            </a:p>
          </p:txBody>
        </p:sp>
        <p:sp>
          <p:nvSpPr>
            <p:cNvPr id="7" name="Rectangle 3"/>
            <p:cNvSpPr txBox="1">
              <a:spLocks noChangeArrowheads="1"/>
            </p:cNvSpPr>
            <p:nvPr/>
          </p:nvSpPr>
          <p:spPr bwMode="auto">
            <a:xfrm>
              <a:off x="2838254" y="2671727"/>
              <a:ext cx="1023244" cy="367814"/>
            </a:xfrm>
            <a:prstGeom prst="rect">
              <a:avLst/>
            </a:prstGeom>
            <a:noFill/>
          </p:spPr>
          <p:txBody>
            <a:bodyPr wrap="square" lIns="90000" tIns="46800" rIns="90000" bIns="46800" anchor="ctr">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rPr>
                <a:t>一、抽样前准备</a:t>
              </a:r>
              <a:endParaRPr lang="en-US" altLang="ko-KR"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3"/>
          <p:cNvPicPr>
            <a:picLocks noChangeAspect="1"/>
          </p:cNvPicPr>
          <p:nvPr/>
        </p:nvPicPr>
        <p:blipFill>
          <a:blip r:embed="rId2"/>
          <a:stretch>
            <a:fillRect/>
          </a:stretch>
        </p:blipFill>
        <p:spPr bwMode="auto">
          <a:xfrm>
            <a:off x="-252536" y="4227938"/>
            <a:ext cx="4442619" cy="1635125"/>
          </a:xfrm>
          <a:prstGeom prst="rect">
            <a:avLst/>
          </a:prstGeom>
          <a:ln>
            <a:noFill/>
          </a:ln>
          <a:effectLst>
            <a:softEdge rad="112500"/>
          </a:effectLst>
        </p:spPr>
      </p:pic>
      <p:grpSp>
        <p:nvGrpSpPr>
          <p:cNvPr id="16" name="组合 15"/>
          <p:cNvGrpSpPr/>
          <p:nvPr/>
        </p:nvGrpSpPr>
        <p:grpSpPr>
          <a:xfrm>
            <a:off x="654996" y="823722"/>
            <a:ext cx="5259977" cy="3754069"/>
            <a:chOff x="654988" y="823720"/>
            <a:chExt cx="5259977" cy="3754069"/>
          </a:xfrm>
        </p:grpSpPr>
        <p:sp>
          <p:nvSpPr>
            <p:cNvPr id="4" name="Rounded Rectangle 63"/>
            <p:cNvSpPr/>
            <p:nvPr/>
          </p:nvSpPr>
          <p:spPr>
            <a:xfrm>
              <a:off x="654988" y="823720"/>
              <a:ext cx="5259977" cy="3496060"/>
            </a:xfrm>
            <a:prstGeom prst="roundRect">
              <a:avLst>
                <a:gd name="adj" fmla="val 2415"/>
              </a:avLst>
            </a:prstGeom>
            <a:solidFill>
              <a:sysClr val="window" lastClr="FFFFFF">
                <a:alpha val="40000"/>
              </a:sysClr>
            </a:solidFill>
            <a:ln w="1270" cap="flat" cmpd="sng" algn="ctr">
              <a:solidFill>
                <a:sysClr val="window" lastClr="FFFFFF">
                  <a:lumMod val="65000"/>
                </a:sys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kern="0">
                <a:solidFill>
                  <a:prstClr val="white"/>
                </a:solidFill>
                <a:latin typeface="Malgun Gothic" panose="020b0503020000020004" charset="-127"/>
              </a:endParaRPr>
            </a:p>
          </p:txBody>
        </p:sp>
        <p:sp>
          <p:nvSpPr>
            <p:cNvPr id="13" name="Rectangle 3"/>
            <p:cNvSpPr txBox="1">
              <a:spLocks noChangeArrowheads="1"/>
            </p:cNvSpPr>
            <p:nvPr/>
          </p:nvSpPr>
          <p:spPr bwMode="auto">
            <a:xfrm>
              <a:off x="768225" y="1131588"/>
              <a:ext cx="5027903" cy="3446201"/>
            </a:xfrm>
            <a:prstGeom prst="rect">
              <a:avLst/>
            </a:prstGeom>
            <a:noFill/>
          </p:spPr>
          <p:txBody>
            <a:bodyPr wrap="square" lIns="90000" tIns="46800" rIns="90000" bIns="46800">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1800">
                  <a:solidFill>
                    <a:srgbClr val="FF0000"/>
                  </a:solidFill>
                  <a:effectLst/>
                  <a:latin typeface="微软雅黑" pitchFamily="34" charset="-122"/>
                  <a:ea typeface="微软雅黑" pitchFamily="34" charset="-122"/>
                </a:rPr>
                <a:t>5.</a:t>
              </a:r>
              <a:r>
                <a:rPr lang="zh-CN" altLang="en-US" sz="1800">
                  <a:solidFill>
                    <a:srgbClr val="FF0000"/>
                  </a:solidFill>
                  <a:effectLst/>
                  <a:latin typeface="微软雅黑" pitchFamily="34" charset="-122"/>
                  <a:ea typeface="微软雅黑" pitchFamily="34" charset="-122"/>
                </a:rPr>
                <a:t>物品准备：</a:t>
              </a:r>
            </a:p>
            <a:p>
              <a:pPr indent="457200" algn="just">
                <a:lnSpc>
                  <a:spcPct val="13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1</a:t>
              </a:r>
              <a:r>
                <a:rPr lang="zh-CN" altLang="en-US" sz="1800" b="0">
                  <a:solidFill>
                    <a:prstClr val="black"/>
                  </a:solidFill>
                  <a:effectLst/>
                  <a:latin typeface="微软雅黑" pitchFamily="34" charset="-122"/>
                  <a:ea typeface="微软雅黑" pitchFamily="34" charset="-122"/>
                </a:rPr>
                <a:t>）抽样文书</a:t>
              </a:r>
              <a:r>
                <a:rPr lang="en-US" altLang="zh-CN" sz="1800" b="0">
                  <a:solidFill>
                    <a:srgbClr val="7030A0"/>
                  </a:solidFill>
                  <a:effectLst/>
                  <a:latin typeface="微软雅黑" pitchFamily="34" charset="-122"/>
                  <a:ea typeface="微软雅黑" pitchFamily="34" charset="-122"/>
                </a:rPr>
                <a:t>—《</a:t>
              </a:r>
              <a:r>
                <a:rPr lang="zh-CN" altLang="en-US" sz="1800" b="0">
                  <a:solidFill>
                    <a:srgbClr val="7030A0"/>
                  </a:solidFill>
                  <a:effectLst/>
                  <a:latin typeface="微软雅黑" pitchFamily="34" charset="-122"/>
                  <a:ea typeface="微软雅黑" pitchFamily="34" charset="-122"/>
                </a:rPr>
                <a:t>食品安全抽样检验告知书</a:t>
              </a:r>
              <a:r>
                <a:rPr lang="en-US" altLang="zh-CN" sz="1800" b="0">
                  <a:solidFill>
                    <a:srgbClr val="7030A0"/>
                  </a:solidFill>
                  <a:effectLst/>
                  <a:latin typeface="微软雅黑" pitchFamily="34" charset="-122"/>
                  <a:ea typeface="微软雅黑" pitchFamily="34" charset="-122"/>
                </a:rPr>
                <a:t>》《</a:t>
              </a:r>
              <a:r>
                <a:rPr lang="zh-CN" altLang="en-US" sz="1800" b="0">
                  <a:solidFill>
                    <a:srgbClr val="7030A0"/>
                  </a:solidFill>
                  <a:effectLst/>
                  <a:latin typeface="微软雅黑" pitchFamily="34" charset="-122"/>
                  <a:ea typeface="微软雅黑" pitchFamily="34" charset="-122"/>
                </a:rPr>
                <a:t>食品安全抽样检验抽样单</a:t>
              </a:r>
              <a:r>
                <a:rPr lang="en-US" altLang="zh-CN" sz="1800" b="0">
                  <a:solidFill>
                    <a:srgbClr val="7030A0"/>
                  </a:solidFill>
                  <a:effectLst/>
                  <a:latin typeface="微软雅黑" pitchFamily="34" charset="-122"/>
                  <a:ea typeface="微软雅黑" pitchFamily="34" charset="-122"/>
                </a:rPr>
                <a:t>》《</a:t>
              </a:r>
              <a:r>
                <a:rPr lang="zh-CN" altLang="en-US" sz="1800" b="0">
                  <a:solidFill>
                    <a:srgbClr val="7030A0"/>
                  </a:solidFill>
                  <a:effectLst/>
                  <a:latin typeface="微软雅黑" pitchFamily="34" charset="-122"/>
                  <a:ea typeface="微软雅黑" pitchFamily="34" charset="-122"/>
                </a:rPr>
                <a:t>食品安全抽样检验封条</a:t>
              </a:r>
              <a:r>
                <a:rPr lang="en-US" altLang="zh-CN" sz="1800" b="0">
                  <a:solidFill>
                    <a:srgbClr val="7030A0"/>
                  </a:solidFill>
                  <a:effectLst/>
                  <a:latin typeface="微软雅黑" pitchFamily="34" charset="-122"/>
                  <a:ea typeface="微软雅黑" pitchFamily="34" charset="-122"/>
                </a:rPr>
                <a:t>》《</a:t>
              </a:r>
              <a:r>
                <a:rPr lang="zh-CN" altLang="en-US" sz="1800" b="0">
                  <a:solidFill>
                    <a:srgbClr val="7030A0"/>
                  </a:solidFill>
                  <a:effectLst/>
                  <a:latin typeface="微软雅黑" pitchFamily="34" charset="-122"/>
                  <a:ea typeface="微软雅黑" pitchFamily="34" charset="-122"/>
                </a:rPr>
                <a:t>食品安全抽样检验样品购置费用告知书</a:t>
              </a:r>
              <a:r>
                <a:rPr lang="en-US" altLang="zh-CN" sz="1800" b="0">
                  <a:solidFill>
                    <a:srgbClr val="7030A0"/>
                  </a:solidFill>
                  <a:effectLst/>
                  <a:latin typeface="微软雅黑" pitchFamily="34" charset="-122"/>
                  <a:ea typeface="微软雅黑" pitchFamily="34" charset="-122"/>
                </a:rPr>
                <a:t>》《</a:t>
              </a:r>
              <a:r>
                <a:rPr lang="zh-CN" altLang="en-US" sz="1800" b="0">
                  <a:solidFill>
                    <a:srgbClr val="7030A0"/>
                  </a:solidFill>
                  <a:effectLst/>
                  <a:latin typeface="微软雅黑" pitchFamily="34" charset="-122"/>
                  <a:ea typeface="微软雅黑" pitchFamily="34" charset="-122"/>
                </a:rPr>
                <a:t>食品安全抽样检验拒绝抽样认定书</a:t>
              </a:r>
              <a:r>
                <a:rPr lang="en-US" altLang="zh-CN" sz="1800" b="0">
                  <a:solidFill>
                    <a:srgbClr val="7030A0"/>
                  </a:solidFill>
                  <a:effectLst/>
                  <a:latin typeface="微软雅黑" pitchFamily="34" charset="-122"/>
                  <a:ea typeface="微软雅黑" pitchFamily="34" charset="-122"/>
                </a:rPr>
                <a:t>》 《</a:t>
              </a:r>
              <a:r>
                <a:rPr lang="zh-CN" altLang="en-US" sz="1800" b="0">
                  <a:solidFill>
                    <a:srgbClr val="7030A0"/>
                  </a:solidFill>
                  <a:effectLst/>
                  <a:latin typeface="微软雅黑" pitchFamily="34" charset="-122"/>
                  <a:ea typeface="微软雅黑" pitchFamily="34" charset="-122"/>
                </a:rPr>
                <a:t>食品安全抽样检验工作质量及工作纪律反馈单</a:t>
              </a:r>
              <a:r>
                <a:rPr lang="en-US" altLang="zh-CN" sz="1800" b="0">
                  <a:solidFill>
                    <a:srgbClr val="7030A0"/>
                  </a:solidFill>
                  <a:effectLst/>
                  <a:latin typeface="微软雅黑" pitchFamily="34" charset="-122"/>
                  <a:ea typeface="微软雅黑" pitchFamily="34" charset="-122"/>
                </a:rPr>
                <a:t>》</a:t>
              </a:r>
              <a:r>
                <a:rPr lang="zh-CN" altLang="en-US" sz="1800" b="0">
                  <a:solidFill>
                    <a:srgbClr val="7030A0"/>
                  </a:solidFill>
                  <a:effectLst/>
                  <a:latin typeface="微软雅黑" pitchFamily="34" charset="-122"/>
                  <a:ea typeface="微软雅黑" pitchFamily="34" charset="-122"/>
                </a:rPr>
                <a:t>，</a:t>
              </a:r>
              <a:r>
                <a:rPr lang="zh-CN" altLang="en-US" sz="1800" b="0">
                  <a:solidFill>
                    <a:prstClr val="black"/>
                  </a:solidFill>
                  <a:effectLst/>
                  <a:latin typeface="微软雅黑" pitchFamily="34" charset="-122"/>
                  <a:ea typeface="微软雅黑" pitchFamily="34" charset="-122"/>
                </a:rPr>
                <a:t>承检机构抽样时，需带 </a:t>
              </a:r>
              <a:r>
                <a:rPr lang="en-US" altLang="zh-CN" sz="1800" b="0">
                  <a:solidFill>
                    <a:srgbClr val="7030A0"/>
                  </a:solidFill>
                  <a:effectLst/>
                  <a:latin typeface="微软雅黑" pitchFamily="34" charset="-122"/>
                  <a:ea typeface="微软雅黑" pitchFamily="34" charset="-122"/>
                </a:rPr>
                <a:t>《</a:t>
              </a:r>
              <a:r>
                <a:rPr lang="zh-CN" altLang="en-US" sz="1800" b="0">
                  <a:solidFill>
                    <a:srgbClr val="7030A0"/>
                  </a:solidFill>
                  <a:effectLst/>
                  <a:latin typeface="微软雅黑" pitchFamily="34" charset="-122"/>
                  <a:ea typeface="微软雅黑" pitchFamily="34" charset="-122"/>
                </a:rPr>
                <a:t>食品安全抽样检验任务委托书</a:t>
              </a:r>
              <a:r>
                <a:rPr lang="en-US" altLang="zh-CN" sz="1800" b="0">
                  <a:solidFill>
                    <a:srgbClr val="7030A0"/>
                  </a:solidFill>
                  <a:effectLst/>
                  <a:latin typeface="微软雅黑" pitchFamily="34" charset="-122"/>
                  <a:ea typeface="微软雅黑" pitchFamily="34" charset="-122"/>
                </a:rPr>
                <a:t>》</a:t>
              </a:r>
              <a:r>
                <a:rPr lang="zh-CN" altLang="en-US" sz="1800" b="0">
                  <a:solidFill>
                    <a:prstClr val="black"/>
                  </a:solidFill>
                  <a:effectLst/>
                  <a:latin typeface="微软雅黑" pitchFamily="34" charset="-122"/>
                  <a:ea typeface="微软雅黑" pitchFamily="34" charset="-122"/>
                </a:rPr>
                <a:t>或其复印件 。</a:t>
              </a:r>
            </a:p>
            <a:p>
              <a:pPr indent="457200" algn="just">
                <a:lnSpc>
                  <a:spcPct val="150000"/>
                </a:lnSpc>
              </a:pPr>
              <a:r>
                <a:rPr lang="zh-CN" altLang="en-US" sz="1800" b="0">
                  <a:solidFill>
                    <a:prstClr val="black"/>
                  </a:solidFill>
                  <a:effectLst/>
                  <a:latin typeface="微软雅黑" pitchFamily="34" charset="-122"/>
                  <a:ea typeface="微软雅黑" pitchFamily="34" charset="-122"/>
                </a:rPr>
                <a:t> </a:t>
              </a:r>
            </a:p>
          </p:txBody>
        </p:sp>
      </p:grpSp>
      <p:grpSp>
        <p:nvGrpSpPr>
          <p:cNvPr id="5" name="Group 64"/>
          <p:cNvGrpSpPr/>
          <p:nvPr/>
        </p:nvGrpSpPr>
        <p:grpSpPr>
          <a:xfrm>
            <a:off x="912098" y="555540"/>
            <a:ext cx="4745773" cy="463846"/>
            <a:chOff x="2774001" y="2671727"/>
            <a:chExt cx="1151750" cy="367814"/>
          </a:xfrm>
        </p:grpSpPr>
        <p:sp>
          <p:nvSpPr>
            <p:cNvPr id="6" name="Rounded Rectangle 65"/>
            <p:cNvSpPr/>
            <p:nvPr/>
          </p:nvSpPr>
          <p:spPr>
            <a:xfrm>
              <a:off x="2774001" y="2674177"/>
              <a:ext cx="1151750" cy="335286"/>
            </a:xfrm>
            <a:prstGeom prst="roundRect">
              <a:avLst>
                <a:gd name="adj" fmla="val 50000"/>
              </a:avLst>
            </a:prstGeom>
            <a:solidFill>
              <a:schemeClr val="accent1"/>
            </a:solidFill>
            <a:ln w="12700" cap="flat" cmpd="sng" algn="ctr">
              <a:gradFill flip="none" rotWithShape="1">
                <a:gsLst>
                  <a:gs pos="24000">
                    <a:srgbClr val="EBEBEB"/>
                  </a:gs>
                  <a:gs pos="0">
                    <a:sysClr val="window" lastClr="FFFFFF"/>
                  </a:gs>
                  <a:gs pos="100000">
                    <a:sysClr val="windowText" lastClr="000000">
                      <a:lumMod val="65000"/>
                      <a:lumOff val="35000"/>
                    </a:sysClr>
                  </a:gs>
                </a:gsLst>
                <a:lin ang="5400000" scaled="1"/>
              </a:gradFill>
              <a:prstDash val="solid"/>
              <a:miter lim="800000"/>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sz="2000" kern="0">
                <a:solidFill>
                  <a:prstClr val="white"/>
                </a:solidFill>
                <a:latin typeface="Malgun Gothic" panose="020b0503020000020004" charset="-127"/>
              </a:endParaRPr>
            </a:p>
          </p:txBody>
        </p:sp>
        <p:sp>
          <p:nvSpPr>
            <p:cNvPr id="7" name="Rectangle 3"/>
            <p:cNvSpPr txBox="1">
              <a:spLocks noChangeArrowheads="1"/>
            </p:cNvSpPr>
            <p:nvPr/>
          </p:nvSpPr>
          <p:spPr bwMode="auto">
            <a:xfrm>
              <a:off x="2838254" y="2671727"/>
              <a:ext cx="1023244" cy="367814"/>
            </a:xfrm>
            <a:prstGeom prst="rect">
              <a:avLst/>
            </a:prstGeom>
            <a:noFill/>
          </p:spPr>
          <p:txBody>
            <a:bodyPr wrap="square" lIns="90000" tIns="46800" rIns="90000" bIns="46800" anchor="ctr">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rPr>
                <a:t>一、抽样前准备</a:t>
              </a:r>
              <a:endParaRPr lang="en-US" altLang="ko-KR"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3"/>
          <p:cNvPicPr>
            <a:picLocks noChangeAspect="1"/>
          </p:cNvPicPr>
          <p:nvPr/>
        </p:nvPicPr>
        <p:blipFill>
          <a:blip r:embed="rId2"/>
          <a:stretch>
            <a:fillRect/>
          </a:stretch>
        </p:blipFill>
        <p:spPr bwMode="auto">
          <a:xfrm>
            <a:off x="-252536" y="4227938"/>
            <a:ext cx="4442619" cy="1635125"/>
          </a:xfrm>
          <a:prstGeom prst="rect">
            <a:avLst/>
          </a:prstGeom>
          <a:ln>
            <a:noFill/>
          </a:ln>
          <a:effectLst>
            <a:softEdge rad="112500"/>
          </a:effectLst>
        </p:spPr>
      </p:pic>
      <p:grpSp>
        <p:nvGrpSpPr>
          <p:cNvPr id="16" name="组合 15"/>
          <p:cNvGrpSpPr/>
          <p:nvPr/>
        </p:nvGrpSpPr>
        <p:grpSpPr>
          <a:xfrm>
            <a:off x="654996" y="823722"/>
            <a:ext cx="5259977" cy="3496060"/>
            <a:chOff x="654988" y="823720"/>
            <a:chExt cx="5259977" cy="3496060"/>
          </a:xfrm>
        </p:grpSpPr>
        <p:sp>
          <p:nvSpPr>
            <p:cNvPr id="4" name="Rounded Rectangle 63"/>
            <p:cNvSpPr/>
            <p:nvPr/>
          </p:nvSpPr>
          <p:spPr>
            <a:xfrm>
              <a:off x="654988" y="823720"/>
              <a:ext cx="5259977" cy="3496060"/>
            </a:xfrm>
            <a:prstGeom prst="roundRect">
              <a:avLst>
                <a:gd name="adj" fmla="val 2415"/>
              </a:avLst>
            </a:prstGeom>
            <a:solidFill>
              <a:sysClr val="window" lastClr="FFFFFF">
                <a:alpha val="40000"/>
              </a:sysClr>
            </a:solidFill>
            <a:ln w="1270" cap="flat" cmpd="sng" algn="ctr">
              <a:solidFill>
                <a:sysClr val="window" lastClr="FFFFFF">
                  <a:lumMod val="65000"/>
                </a:sys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kern="0">
                <a:solidFill>
                  <a:prstClr val="white"/>
                </a:solidFill>
                <a:latin typeface="Malgun Gothic" panose="020b0503020000020004" charset="-127"/>
              </a:endParaRPr>
            </a:p>
          </p:txBody>
        </p:sp>
        <p:sp>
          <p:nvSpPr>
            <p:cNvPr id="13" name="Rectangle 3"/>
            <p:cNvSpPr txBox="1">
              <a:spLocks noChangeArrowheads="1"/>
            </p:cNvSpPr>
            <p:nvPr/>
          </p:nvSpPr>
          <p:spPr bwMode="auto">
            <a:xfrm>
              <a:off x="768225" y="1131588"/>
              <a:ext cx="5027903" cy="1950407"/>
            </a:xfrm>
            <a:prstGeom prst="rect">
              <a:avLst/>
            </a:prstGeom>
            <a:noFill/>
          </p:spPr>
          <p:txBody>
            <a:bodyPr wrap="square" lIns="90000" tIns="46800" rIns="90000" bIns="46800">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1800">
                  <a:solidFill>
                    <a:srgbClr val="FF0000"/>
                  </a:solidFill>
                  <a:effectLst/>
                  <a:latin typeface="微软雅黑" pitchFamily="34" charset="-122"/>
                  <a:ea typeface="微软雅黑" pitchFamily="34" charset="-122"/>
                </a:rPr>
                <a:t>5.</a:t>
              </a:r>
              <a:r>
                <a:rPr lang="zh-CN" altLang="en-US" sz="1800">
                  <a:solidFill>
                    <a:srgbClr val="FF0000"/>
                  </a:solidFill>
                  <a:effectLst/>
                  <a:latin typeface="微软雅黑" pitchFamily="34" charset="-122"/>
                  <a:ea typeface="微软雅黑" pitchFamily="34" charset="-122"/>
                </a:rPr>
                <a:t>物品准备：</a:t>
              </a:r>
            </a:p>
            <a:p>
              <a:pPr indent="457200" algn="just">
                <a:lnSpc>
                  <a:spcPct val="13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2</a:t>
              </a:r>
              <a:r>
                <a:rPr lang="zh-CN" altLang="en-US" sz="1800" b="0">
                  <a:solidFill>
                    <a:prstClr val="black"/>
                  </a:solidFill>
                  <a:effectLst/>
                  <a:latin typeface="微软雅黑" pitchFamily="34" charset="-122"/>
                  <a:ea typeface="微软雅黑" pitchFamily="34" charset="-122"/>
                </a:rPr>
                <a:t>）抽样人员证件；</a:t>
              </a:r>
            </a:p>
            <a:p>
              <a:pPr indent="457200" algn="just">
                <a:lnSpc>
                  <a:spcPct val="13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3</a:t>
              </a:r>
              <a:r>
                <a:rPr lang="zh-CN" altLang="en-US" sz="1800" b="0">
                  <a:solidFill>
                    <a:prstClr val="black"/>
                  </a:solidFill>
                  <a:effectLst/>
                  <a:latin typeface="微软雅黑" pitchFamily="34" charset="-122"/>
                  <a:ea typeface="微软雅黑" pitchFamily="34" charset="-122"/>
                </a:rPr>
                <a:t>）采样工具；</a:t>
              </a:r>
            </a:p>
            <a:p>
              <a:pPr indent="457200" algn="just">
                <a:lnSpc>
                  <a:spcPct val="13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4</a:t>
              </a:r>
              <a:r>
                <a:rPr lang="zh-CN" altLang="en-US" sz="1800" b="0">
                  <a:solidFill>
                    <a:prstClr val="black"/>
                  </a:solidFill>
                  <a:effectLst/>
                  <a:latin typeface="微软雅黑" pitchFamily="34" charset="-122"/>
                  <a:ea typeface="微软雅黑" pitchFamily="34" charset="-122"/>
                </a:rPr>
                <a:t>）贮存运输工具；</a:t>
              </a:r>
            </a:p>
            <a:p>
              <a:pPr indent="457200" algn="just">
                <a:lnSpc>
                  <a:spcPct val="13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5</a:t>
              </a:r>
              <a:r>
                <a:rPr lang="zh-CN" altLang="en-US" sz="1800" b="0">
                  <a:solidFill>
                    <a:prstClr val="black"/>
                  </a:solidFill>
                  <a:effectLst/>
                  <a:latin typeface="微软雅黑" pitchFamily="34" charset="-122"/>
                  <a:ea typeface="微软雅黑" pitchFamily="34" charset="-122"/>
                </a:rPr>
                <a:t>）其他。</a:t>
              </a:r>
            </a:p>
          </p:txBody>
        </p:sp>
      </p:grpSp>
      <p:grpSp>
        <p:nvGrpSpPr>
          <p:cNvPr id="5" name="Group 64"/>
          <p:cNvGrpSpPr/>
          <p:nvPr/>
        </p:nvGrpSpPr>
        <p:grpSpPr>
          <a:xfrm>
            <a:off x="912098" y="555540"/>
            <a:ext cx="4745773" cy="463846"/>
            <a:chOff x="2774001" y="2671727"/>
            <a:chExt cx="1151750" cy="367814"/>
          </a:xfrm>
        </p:grpSpPr>
        <p:sp>
          <p:nvSpPr>
            <p:cNvPr id="6" name="Rounded Rectangle 65"/>
            <p:cNvSpPr/>
            <p:nvPr/>
          </p:nvSpPr>
          <p:spPr>
            <a:xfrm>
              <a:off x="2774001" y="2674177"/>
              <a:ext cx="1151750" cy="335286"/>
            </a:xfrm>
            <a:prstGeom prst="roundRect">
              <a:avLst>
                <a:gd name="adj" fmla="val 50000"/>
              </a:avLst>
            </a:prstGeom>
            <a:solidFill>
              <a:schemeClr val="accent1"/>
            </a:solidFill>
            <a:ln w="12700" cap="flat" cmpd="sng" algn="ctr">
              <a:gradFill flip="none" rotWithShape="1">
                <a:gsLst>
                  <a:gs pos="24000">
                    <a:srgbClr val="EBEBEB"/>
                  </a:gs>
                  <a:gs pos="0">
                    <a:sysClr val="window" lastClr="FFFFFF"/>
                  </a:gs>
                  <a:gs pos="100000">
                    <a:sysClr val="windowText" lastClr="000000">
                      <a:lumMod val="65000"/>
                      <a:lumOff val="35000"/>
                    </a:sysClr>
                  </a:gs>
                </a:gsLst>
                <a:lin ang="5400000" scaled="1"/>
              </a:gradFill>
              <a:prstDash val="solid"/>
              <a:miter lim="800000"/>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sz="2000" kern="0">
                <a:solidFill>
                  <a:prstClr val="white"/>
                </a:solidFill>
                <a:latin typeface="Malgun Gothic" panose="020b0503020000020004" charset="-127"/>
              </a:endParaRPr>
            </a:p>
          </p:txBody>
        </p:sp>
        <p:sp>
          <p:nvSpPr>
            <p:cNvPr id="7" name="Rectangle 3"/>
            <p:cNvSpPr txBox="1">
              <a:spLocks noChangeArrowheads="1"/>
            </p:cNvSpPr>
            <p:nvPr/>
          </p:nvSpPr>
          <p:spPr bwMode="auto">
            <a:xfrm>
              <a:off x="2838254" y="2671727"/>
              <a:ext cx="1023244" cy="367814"/>
            </a:xfrm>
            <a:prstGeom prst="rect">
              <a:avLst/>
            </a:prstGeom>
            <a:noFill/>
          </p:spPr>
          <p:txBody>
            <a:bodyPr wrap="square" lIns="90000" tIns="46800" rIns="90000" bIns="46800" anchor="ctr">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rPr>
                <a:t>一、抽样前准备</a:t>
              </a:r>
              <a:endParaRPr lang="en-US" altLang="ko-KR"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3"/>
          <p:cNvPicPr>
            <a:picLocks noChangeAspect="1"/>
          </p:cNvPicPr>
          <p:nvPr/>
        </p:nvPicPr>
        <p:blipFill>
          <a:blip r:embed="rId2"/>
          <a:stretch>
            <a:fillRect/>
          </a:stretch>
        </p:blipFill>
        <p:spPr bwMode="auto">
          <a:xfrm>
            <a:off x="-252536" y="4227938"/>
            <a:ext cx="4442619" cy="1635125"/>
          </a:xfrm>
          <a:prstGeom prst="rect">
            <a:avLst/>
          </a:prstGeom>
          <a:ln>
            <a:noFill/>
          </a:ln>
          <a:effectLst>
            <a:softEdge rad="112500"/>
          </a:effectLst>
        </p:spPr>
      </p:pic>
      <p:grpSp>
        <p:nvGrpSpPr>
          <p:cNvPr id="16" name="组合 15"/>
          <p:cNvGrpSpPr/>
          <p:nvPr/>
        </p:nvGrpSpPr>
        <p:grpSpPr>
          <a:xfrm>
            <a:off x="654996" y="823722"/>
            <a:ext cx="5259977" cy="3496060"/>
            <a:chOff x="654988" y="823720"/>
            <a:chExt cx="5259977" cy="3496060"/>
          </a:xfrm>
        </p:grpSpPr>
        <p:sp>
          <p:nvSpPr>
            <p:cNvPr id="4" name="Rounded Rectangle 63"/>
            <p:cNvSpPr/>
            <p:nvPr/>
          </p:nvSpPr>
          <p:spPr>
            <a:xfrm>
              <a:off x="654988" y="823720"/>
              <a:ext cx="5259977" cy="3496060"/>
            </a:xfrm>
            <a:prstGeom prst="roundRect">
              <a:avLst>
                <a:gd name="adj" fmla="val 2415"/>
              </a:avLst>
            </a:prstGeom>
            <a:solidFill>
              <a:sysClr val="window" lastClr="FFFFFF">
                <a:alpha val="40000"/>
              </a:sysClr>
            </a:solidFill>
            <a:ln w="1270" cap="flat" cmpd="sng" algn="ctr">
              <a:solidFill>
                <a:sysClr val="window" lastClr="FFFFFF">
                  <a:lumMod val="65000"/>
                </a:sys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kern="0">
                <a:solidFill>
                  <a:prstClr val="white"/>
                </a:solidFill>
                <a:latin typeface="Malgun Gothic" panose="020b0503020000020004" charset="-127"/>
              </a:endParaRPr>
            </a:p>
          </p:txBody>
        </p:sp>
        <p:sp>
          <p:nvSpPr>
            <p:cNvPr id="13" name="Rectangle 3"/>
            <p:cNvSpPr txBox="1">
              <a:spLocks noChangeArrowheads="1"/>
            </p:cNvSpPr>
            <p:nvPr/>
          </p:nvSpPr>
          <p:spPr bwMode="auto">
            <a:xfrm>
              <a:off x="768225" y="1131588"/>
              <a:ext cx="5027903" cy="3030702"/>
            </a:xfrm>
            <a:prstGeom prst="rect">
              <a:avLst/>
            </a:prstGeom>
            <a:noFill/>
          </p:spPr>
          <p:txBody>
            <a:bodyPr wrap="square" lIns="90000" tIns="46800" rIns="90000" bIns="46800">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1800">
                  <a:solidFill>
                    <a:srgbClr val="FF0000"/>
                  </a:solidFill>
                  <a:effectLst/>
                  <a:latin typeface="微软雅黑" pitchFamily="34" charset="-122"/>
                  <a:ea typeface="微软雅黑" pitchFamily="34" charset="-122"/>
                </a:rPr>
                <a:t>6.</a:t>
              </a:r>
              <a:r>
                <a:rPr lang="zh-CN" altLang="en-US" sz="1800">
                  <a:solidFill>
                    <a:srgbClr val="FF0000"/>
                  </a:solidFill>
                  <a:effectLst/>
                  <a:latin typeface="微软雅黑" pitchFamily="34" charset="-122"/>
                  <a:ea typeface="微软雅黑" pitchFamily="34" charset="-122"/>
                </a:rPr>
                <a:t>纪律要求：</a:t>
              </a:r>
            </a:p>
            <a:p>
              <a:pPr indent="457200" algn="just">
                <a:lnSpc>
                  <a:spcPct val="13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1</a:t>
              </a:r>
              <a:r>
                <a:rPr lang="zh-CN" altLang="en-US" sz="1800" b="0">
                  <a:solidFill>
                    <a:prstClr val="black"/>
                  </a:solidFill>
                  <a:effectLst/>
                  <a:latin typeface="微软雅黑" pitchFamily="34" charset="-122"/>
                  <a:ea typeface="微软雅黑" pitchFamily="34" charset="-122"/>
                </a:rPr>
                <a:t>）不得预先通知被抽样单位； </a:t>
              </a:r>
            </a:p>
            <a:p>
              <a:pPr indent="457200" algn="just">
                <a:lnSpc>
                  <a:spcPct val="13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2</a:t>
              </a:r>
              <a:r>
                <a:rPr lang="zh-CN" altLang="en-US" sz="1800" b="0">
                  <a:solidFill>
                    <a:prstClr val="black"/>
                  </a:solidFill>
                  <a:effectLst/>
                  <a:latin typeface="微软雅黑" pitchFamily="34" charset="-122"/>
                  <a:ea typeface="微软雅黑" pitchFamily="34" charset="-122"/>
                </a:rPr>
                <a:t>）抽样人员不得少于</a:t>
              </a:r>
              <a:r>
                <a:rPr lang="en-US" altLang="zh-CN" sz="1800" b="0">
                  <a:solidFill>
                    <a:prstClr val="black"/>
                  </a:solidFill>
                  <a:effectLst/>
                  <a:latin typeface="微软雅黑" pitchFamily="34" charset="-122"/>
                  <a:ea typeface="微软雅黑" pitchFamily="34" charset="-122"/>
                </a:rPr>
                <a:t>2</a:t>
              </a:r>
              <a:r>
                <a:rPr lang="zh-CN" altLang="en-US" sz="1800" b="0">
                  <a:solidFill>
                    <a:prstClr val="black"/>
                  </a:solidFill>
                  <a:effectLst/>
                  <a:latin typeface="微软雅黑" pitchFamily="34" charset="-122"/>
                  <a:ea typeface="微软雅黑" pitchFamily="34" charset="-122"/>
                </a:rPr>
                <a:t>人；</a:t>
              </a:r>
            </a:p>
            <a:p>
              <a:pPr indent="457200" algn="just">
                <a:lnSpc>
                  <a:spcPct val="130000"/>
                </a:lnSpc>
              </a:pPr>
              <a:r>
                <a:rPr lang="en-US" altLang="zh-CN" sz="1800" b="0">
                  <a:solidFill>
                    <a:prstClr val="black"/>
                  </a:solidFill>
                  <a:effectLst/>
                  <a:latin typeface="微软雅黑" pitchFamily="34" charset="-122"/>
                  <a:ea typeface="微软雅黑" pitchFamily="34" charset="-122"/>
                </a:rPr>
                <a:t>         —</a:t>
              </a:r>
              <a:r>
                <a:rPr lang="zh-CN" altLang="en-US" sz="1800" b="0">
                  <a:solidFill>
                    <a:srgbClr val="FF0000"/>
                  </a:solidFill>
                  <a:effectLst/>
                  <a:latin typeface="微软雅黑" pitchFamily="34" charset="-122"/>
                  <a:ea typeface="微软雅黑" pitchFamily="34" charset="-122"/>
                </a:rPr>
                <a:t>抽样前向被抽样单位出示文书及有效身份证件，告知相关事项</a:t>
              </a:r>
              <a:r>
                <a:rPr lang="zh-CN" altLang="en-US" sz="1800" b="0">
                  <a:solidFill>
                    <a:prstClr val="black"/>
                  </a:solidFill>
                  <a:effectLst/>
                  <a:latin typeface="微软雅黑" pitchFamily="34" charset="-122"/>
                  <a:ea typeface="微软雅黑" pitchFamily="34" charset="-122"/>
                </a:rPr>
                <a:t>（告知书背面须知、抽检监测性质、食品范围等）；</a:t>
              </a:r>
            </a:p>
            <a:p>
              <a:pPr indent="457200" algn="just">
                <a:lnSpc>
                  <a:spcPct val="130000"/>
                </a:lnSpc>
              </a:pPr>
              <a:r>
                <a:rPr lang="zh-CN" altLang="en-US" sz="1800" b="0">
                  <a:solidFill>
                    <a:prstClr val="black"/>
                  </a:solidFill>
                  <a:effectLst/>
                  <a:latin typeface="微软雅黑" pitchFamily="34" charset="-122"/>
                  <a:ea typeface="微软雅黑" pitchFamily="34" charset="-122"/>
                </a:rPr>
                <a:t>（</a:t>
              </a:r>
              <a:r>
                <a:rPr lang="en-US" altLang="zh-CN" sz="1800" b="0">
                  <a:solidFill>
                    <a:prstClr val="black"/>
                  </a:solidFill>
                  <a:effectLst/>
                  <a:latin typeface="微软雅黑" pitchFamily="34" charset="-122"/>
                  <a:ea typeface="微软雅黑" pitchFamily="34" charset="-122"/>
                </a:rPr>
                <a:t>3</a:t>
              </a:r>
              <a:r>
                <a:rPr lang="zh-CN" altLang="en-US" sz="1800" b="0">
                  <a:solidFill>
                    <a:prstClr val="black"/>
                  </a:solidFill>
                  <a:effectLst/>
                  <a:latin typeface="微软雅黑" pitchFamily="34" charset="-122"/>
                  <a:ea typeface="微软雅黑" pitchFamily="34" charset="-122"/>
                </a:rPr>
                <a:t>）需</a:t>
              </a:r>
              <a:r>
                <a:rPr lang="en-US" altLang="zh-CN" sz="1800" b="0">
                  <a:solidFill>
                    <a:prstClr val="black"/>
                  </a:solidFill>
                  <a:effectLst/>
                  <a:latin typeface="微软雅黑" pitchFamily="34" charset="-122"/>
                  <a:ea typeface="微软雅黑" pitchFamily="34" charset="-122"/>
                </a:rPr>
                <a:t>2</a:t>
              </a:r>
              <a:r>
                <a:rPr lang="zh-CN" altLang="en-US" sz="1800" b="0">
                  <a:solidFill>
                    <a:prstClr val="black"/>
                  </a:solidFill>
                  <a:effectLst/>
                  <a:latin typeface="微软雅黑" pitchFamily="34" charset="-122"/>
                  <a:ea typeface="微软雅黑" pitchFamily="34" charset="-122"/>
                </a:rPr>
                <a:t>名以上抽检人员同时现场抽取，不得由被抽样单位自行抽样。</a:t>
              </a:r>
            </a:p>
          </p:txBody>
        </p:sp>
      </p:grpSp>
      <p:grpSp>
        <p:nvGrpSpPr>
          <p:cNvPr id="5" name="Group 64"/>
          <p:cNvGrpSpPr/>
          <p:nvPr/>
        </p:nvGrpSpPr>
        <p:grpSpPr>
          <a:xfrm>
            <a:off x="912098" y="555540"/>
            <a:ext cx="4745773" cy="463846"/>
            <a:chOff x="2774001" y="2671727"/>
            <a:chExt cx="1151750" cy="367814"/>
          </a:xfrm>
        </p:grpSpPr>
        <p:sp>
          <p:nvSpPr>
            <p:cNvPr id="6" name="Rounded Rectangle 65"/>
            <p:cNvSpPr/>
            <p:nvPr/>
          </p:nvSpPr>
          <p:spPr>
            <a:xfrm>
              <a:off x="2774001" y="2674177"/>
              <a:ext cx="1151750" cy="335286"/>
            </a:xfrm>
            <a:prstGeom prst="roundRect">
              <a:avLst>
                <a:gd name="adj" fmla="val 50000"/>
              </a:avLst>
            </a:prstGeom>
            <a:solidFill>
              <a:schemeClr val="accent1"/>
            </a:solidFill>
            <a:ln w="12700" cap="flat" cmpd="sng" algn="ctr">
              <a:gradFill flip="none" rotWithShape="1">
                <a:gsLst>
                  <a:gs pos="24000">
                    <a:srgbClr val="EBEBEB"/>
                  </a:gs>
                  <a:gs pos="0">
                    <a:sysClr val="window" lastClr="FFFFFF"/>
                  </a:gs>
                  <a:gs pos="100000">
                    <a:sysClr val="windowText" lastClr="000000">
                      <a:lumMod val="65000"/>
                      <a:lumOff val="35000"/>
                    </a:sysClr>
                  </a:gs>
                </a:gsLst>
                <a:lin ang="5400000" scaled="1"/>
              </a:gradFill>
              <a:prstDash val="solid"/>
              <a:miter lim="800000"/>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sz="2000" kern="0">
                <a:solidFill>
                  <a:prstClr val="white"/>
                </a:solidFill>
                <a:latin typeface="Malgun Gothic" panose="020b0503020000020004" charset="-127"/>
              </a:endParaRPr>
            </a:p>
          </p:txBody>
        </p:sp>
        <p:sp>
          <p:nvSpPr>
            <p:cNvPr id="7" name="Rectangle 3"/>
            <p:cNvSpPr txBox="1">
              <a:spLocks noChangeArrowheads="1"/>
            </p:cNvSpPr>
            <p:nvPr/>
          </p:nvSpPr>
          <p:spPr bwMode="auto">
            <a:xfrm>
              <a:off x="2838254" y="2671727"/>
              <a:ext cx="1023244" cy="367814"/>
            </a:xfrm>
            <a:prstGeom prst="rect">
              <a:avLst/>
            </a:prstGeom>
            <a:noFill/>
          </p:spPr>
          <p:txBody>
            <a:bodyPr wrap="square" lIns="90000" tIns="46800" rIns="90000" bIns="46800" anchor="ctr">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rPr>
                <a:t>一、抽样前准备</a:t>
              </a:r>
              <a:endParaRPr lang="en-US" altLang="ko-KR"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grpSp>
        <p:nvGrpSpPr>
          <p:cNvPr id="2" name="组合 1"/>
          <p:cNvGrpSpPr/>
          <p:nvPr/>
        </p:nvGrpSpPr>
        <p:grpSpPr>
          <a:xfrm>
            <a:off x="503311" y="1096541"/>
            <a:ext cx="5472608" cy="3886364"/>
            <a:chOff x="503311" y="1096541"/>
            <a:chExt cx="5472608" cy="3886364"/>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10" name="TextBox 9"/>
            <p:cNvSpPr txBox="1"/>
            <p:nvPr/>
          </p:nvSpPr>
          <p:spPr>
            <a:xfrm>
              <a:off x="611187" y="1131590"/>
              <a:ext cx="5256213" cy="3416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1.</a:t>
              </a:r>
              <a:r>
                <a:rPr lang="zh-CN" altLang="en-US" b="1">
                  <a:solidFill>
                    <a:srgbClr val="FF0000"/>
                  </a:solidFill>
                  <a:latin typeface="微软雅黑" pitchFamily="34" charset="-122"/>
                  <a:ea typeface="微软雅黑" pitchFamily="34" charset="-122"/>
                  <a:cs typeface="Calibri" panose="020f0502020204030204" pitchFamily="34" charset="0"/>
                </a:rPr>
                <a:t>随机抽样：</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）出示证件，说明来意，告知权益；</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）查验核对证照等资质证明文件；</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3</a:t>
              </a:r>
              <a:r>
                <a:rPr lang="zh-CN" altLang="en-US">
                  <a:latin typeface="微软雅黑" pitchFamily="34" charset="-122"/>
                  <a:ea typeface="微软雅黑" pitchFamily="34" charset="-122"/>
                  <a:cs typeface="Calibri" panose="020f0502020204030204" pitchFamily="34" charset="0"/>
                </a:rPr>
                <a:t>）从生产者成品库待销产品或经营者经营的食品中</a:t>
              </a:r>
              <a:r>
                <a:rPr lang="zh-CN" altLang="en-US">
                  <a:solidFill>
                    <a:srgbClr val="FF0000"/>
                  </a:solidFill>
                  <a:latin typeface="微软雅黑" pitchFamily="34" charset="-122"/>
                  <a:ea typeface="微软雅黑" pitchFamily="34" charset="-122"/>
                  <a:cs typeface="Calibri" panose="020f0502020204030204" pitchFamily="34" charset="0"/>
                </a:rPr>
                <a:t>随机</a:t>
              </a:r>
              <a:r>
                <a:rPr lang="zh-CN" altLang="en-US">
                  <a:latin typeface="微软雅黑" pitchFamily="34" charset="-122"/>
                  <a:ea typeface="微软雅黑" pitchFamily="34" charset="-122"/>
                  <a:cs typeface="Calibri" panose="020f0502020204030204" pitchFamily="34" charset="0"/>
                </a:rPr>
                <a:t>抽取样品（法规及细则另有规定的除外）。</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gr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42" presetClass="entr" presetSubtype="0" dur="1000" fill="hold" nodeType="afterEffect">
                                  <p:stCondLst>
                                    <p:cond delay="50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7" y="1131589"/>
            <a:ext cx="5256213" cy="38318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zh-CN" altLang="en-US" b="1">
                <a:solidFill>
                  <a:srgbClr val="FF0000"/>
                </a:solidFill>
                <a:latin typeface="微软雅黑" pitchFamily="34" charset="-122"/>
                <a:ea typeface="微软雅黑" pitchFamily="34" charset="-122"/>
                <a:cs typeface="Calibri" panose="020f0502020204030204" pitchFamily="34" charset="0"/>
              </a:rPr>
              <a:t>不予抽样的情形：</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）试制品或样品；</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）有证据证明产品全部用于出口的；</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3</a:t>
            </a:r>
            <a:r>
              <a:rPr lang="zh-CN" altLang="en-US">
                <a:latin typeface="微软雅黑" pitchFamily="34" charset="-122"/>
                <a:ea typeface="微软雅黑" pitchFamily="34" charset="-122"/>
                <a:cs typeface="Calibri" panose="020f0502020204030204" pitchFamily="34" charset="0"/>
              </a:rPr>
              <a:t>）停止生产经营单独存放待处的；</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4</a:t>
            </a:r>
            <a:r>
              <a:rPr lang="zh-CN" altLang="en-US">
                <a:latin typeface="微软雅黑" pitchFamily="34" charset="-122"/>
                <a:ea typeface="微软雅黑" pitchFamily="34" charset="-122"/>
                <a:cs typeface="Calibri" panose="020f0502020204030204" pitchFamily="34" charset="0"/>
              </a:rPr>
              <a:t>）超过保质期或已腐败变质的；</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5</a:t>
            </a:r>
            <a:r>
              <a:rPr lang="zh-CN" altLang="en-US">
                <a:latin typeface="微软雅黑" pitchFamily="34" charset="-122"/>
                <a:ea typeface="微软雅黑" pitchFamily="34" charset="-122"/>
                <a:cs typeface="Calibri" panose="020f0502020204030204" pitchFamily="34" charset="0"/>
              </a:rPr>
              <a:t>）明显不符合法律法规规定的情形；</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6</a:t>
            </a:r>
            <a:r>
              <a:rPr lang="zh-CN" altLang="en-US">
                <a:latin typeface="微软雅黑" pitchFamily="34" charset="-122"/>
                <a:ea typeface="微软雅黑" pitchFamily="34" charset="-122"/>
                <a:cs typeface="Calibri" panose="020f0502020204030204" pitchFamily="34" charset="0"/>
              </a:rPr>
              <a:t>）法律法规规定的其他情形。</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9" y="1131594"/>
            <a:ext cx="5256212" cy="3416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2.</a:t>
            </a:r>
            <a:r>
              <a:rPr lang="zh-CN" altLang="en-US" b="1">
                <a:solidFill>
                  <a:srgbClr val="FF0000"/>
                </a:solidFill>
                <a:latin typeface="微软雅黑" pitchFamily="34" charset="-122"/>
                <a:ea typeface="微软雅黑" pitchFamily="34" charset="-122"/>
                <a:cs typeface="Calibri" panose="020f0502020204030204" pitchFamily="34" charset="0"/>
              </a:rPr>
              <a:t>填写抽样单：</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）完整清楚填写</a:t>
            </a:r>
            <a:r>
              <a:rPr lang="en-US" altLang="zh-CN" spc="-100">
                <a:solidFill>
                  <a:srgbClr val="7030A0"/>
                </a:solidFill>
                <a:latin typeface="微软雅黑" pitchFamily="34" charset="-122"/>
                <a:ea typeface="微软雅黑" pitchFamily="34" charset="-122"/>
                <a:cs typeface="Calibri" panose="020f0502020204030204" pitchFamily="34" charset="0"/>
              </a:rPr>
              <a:t>《</a:t>
            </a:r>
            <a:r>
              <a:rPr lang="zh-CN" altLang="en-US" spc="-100">
                <a:solidFill>
                  <a:srgbClr val="7030A0"/>
                </a:solidFill>
                <a:latin typeface="微软雅黑" pitchFamily="34" charset="-122"/>
                <a:ea typeface="微软雅黑" pitchFamily="34" charset="-122"/>
                <a:cs typeface="Calibri" panose="020f0502020204030204" pitchFamily="34" charset="0"/>
              </a:rPr>
              <a:t>国家食品安全抽样检验抽样单</a:t>
            </a:r>
            <a:r>
              <a:rPr lang="en-US" altLang="zh-CN" spc="-100">
                <a:solidFill>
                  <a:srgbClr val="7030A0"/>
                </a:solidFill>
                <a:latin typeface="微软雅黑" pitchFamily="34" charset="-122"/>
                <a:ea typeface="微软雅黑" pitchFamily="34" charset="-122"/>
                <a:cs typeface="Calibri" panose="020f0502020204030204" pitchFamily="34" charset="0"/>
              </a:rPr>
              <a:t>》</a:t>
            </a:r>
            <a:r>
              <a:rPr lang="zh-CN" altLang="en-US" spc="-100">
                <a:latin typeface="微软雅黑" pitchFamily="34" charset="-122"/>
                <a:ea typeface="微软雅黑" pitchFamily="34" charset="-122"/>
                <a:cs typeface="Calibri" panose="020f0502020204030204" pitchFamily="34" charset="0"/>
              </a:rPr>
              <a:t>；</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）名称、地址等按证照填写（如不一致，应在备注栏中注明）；</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3</a:t>
            </a:r>
            <a:r>
              <a:rPr lang="zh-CN" altLang="en-US">
                <a:latin typeface="微软雅黑" pitchFamily="34" charset="-122"/>
                <a:ea typeface="微软雅黑" pitchFamily="34" charset="-122"/>
                <a:cs typeface="Calibri" panose="020f0502020204030204" pitchFamily="34" charset="0"/>
              </a:rPr>
              <a:t>）样品名称按食品标示信息填写；</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4</a:t>
            </a:r>
            <a:r>
              <a:rPr lang="zh-CN" altLang="en-US">
                <a:latin typeface="微软雅黑" pitchFamily="34" charset="-122"/>
                <a:ea typeface="微软雅黑" pitchFamily="34" charset="-122"/>
                <a:cs typeface="Calibri" panose="020f0502020204030204" pitchFamily="34" charset="0"/>
              </a:rPr>
              <a:t>）委托加工的，标称生产者信息填写被委托方信息，委托方信息应在备注中说明；</a:t>
            </a: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9" y="1131594"/>
            <a:ext cx="5256212" cy="507831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2.</a:t>
            </a:r>
            <a:r>
              <a:rPr lang="zh-CN" altLang="en-US" b="1">
                <a:solidFill>
                  <a:srgbClr val="FF0000"/>
                </a:solidFill>
                <a:latin typeface="微软雅黑" pitchFamily="34" charset="-122"/>
                <a:ea typeface="微软雅黑" pitchFamily="34" charset="-122"/>
                <a:cs typeface="Calibri" panose="020f0502020204030204" pitchFamily="34" charset="0"/>
              </a:rPr>
              <a:t>填写抽样单：</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5</a:t>
            </a:r>
            <a:r>
              <a:rPr lang="zh-CN" altLang="en-US">
                <a:latin typeface="微软雅黑" pitchFamily="34" charset="-122"/>
                <a:ea typeface="微软雅黑" pitchFamily="34" charset="-122"/>
                <a:cs typeface="Calibri" panose="020f0502020204030204" pitchFamily="34" charset="0"/>
              </a:rPr>
              <a:t>） 必要时，备注栏注明加工工艺等信息；</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6</a:t>
            </a:r>
            <a:r>
              <a:rPr lang="zh-CN" altLang="en-US">
                <a:latin typeface="微软雅黑" pitchFamily="34" charset="-122"/>
                <a:ea typeface="微软雅黑" pitchFamily="34" charset="-122"/>
                <a:cs typeface="Calibri" panose="020f0502020204030204" pitchFamily="34" charset="0"/>
              </a:rPr>
              <a:t>） 被抽样单位要在抽样单上签字或盖章确认；</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7</a:t>
            </a:r>
            <a:r>
              <a:rPr lang="zh-CN" altLang="en-US">
                <a:latin typeface="微软雅黑" pitchFamily="34" charset="-122"/>
                <a:ea typeface="微软雅黑" pitchFamily="34" charset="-122"/>
                <a:cs typeface="Calibri" panose="020f0502020204030204" pitchFamily="34" charset="0"/>
              </a:rPr>
              <a:t>） 抽样时注意收集所抽食品的企业标准；</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8</a:t>
            </a:r>
            <a:r>
              <a:rPr lang="zh-CN" altLang="en-US">
                <a:latin typeface="微软雅黑" pitchFamily="34" charset="-122"/>
                <a:ea typeface="微软雅黑" pitchFamily="34" charset="-122"/>
                <a:cs typeface="Calibri" panose="020f0502020204030204" pitchFamily="34" charset="0"/>
              </a:rPr>
              <a:t>）填写完整的</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solidFill>
                  <a:srgbClr val="7030A0"/>
                </a:solidFill>
                <a:latin typeface="微软雅黑" pitchFamily="34" charset="-122"/>
                <a:ea typeface="微软雅黑" pitchFamily="34" charset="-122"/>
                <a:cs typeface="Calibri" panose="020f0502020204030204" pitchFamily="34" charset="0"/>
              </a:rPr>
              <a:t>国家食品安全抽样检验告知书</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solidFill>
                  <a:srgbClr val="7030A0"/>
                </a:solidFill>
                <a:latin typeface="微软雅黑" pitchFamily="34" charset="-122"/>
                <a:ea typeface="微软雅黑" pitchFamily="34" charset="-122"/>
                <a:cs typeface="Calibri" panose="020f0502020204030204" pitchFamily="34" charset="0"/>
              </a:rPr>
              <a:t>国家食品安全抽样检验抽样单</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solidFill>
                  <a:srgbClr val="7030A0"/>
                </a:solidFill>
                <a:latin typeface="微软雅黑" pitchFamily="34" charset="-122"/>
                <a:ea typeface="微软雅黑" pitchFamily="34" charset="-122"/>
                <a:cs typeface="Calibri" panose="020f0502020204030204" pitchFamily="34" charset="0"/>
              </a:rPr>
              <a:t>国家食品安全抽样检验工作质量及工作纪律反馈单</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latin typeface="微软雅黑" pitchFamily="34" charset="-122"/>
                <a:ea typeface="微软雅黑" pitchFamily="34" charset="-122"/>
                <a:cs typeface="Calibri" panose="020f0502020204030204" pitchFamily="34" charset="0"/>
              </a:rPr>
              <a:t>交被抽样单位。</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7" y="1131593"/>
            <a:ext cx="5256213" cy="21698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3.</a:t>
            </a:r>
            <a:r>
              <a:rPr lang="zh-CN" altLang="en-US" b="1">
                <a:solidFill>
                  <a:srgbClr val="FF0000"/>
                </a:solidFill>
                <a:latin typeface="微软雅黑" pitchFamily="34" charset="-122"/>
                <a:ea typeface="微软雅黑" pitchFamily="34" charset="-122"/>
                <a:cs typeface="Calibri" panose="020f0502020204030204" pitchFamily="34" charset="0"/>
              </a:rPr>
              <a:t>封样：</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）当场封样且采取防拆封措施，封条应有被抽样单位和抽样人员双方的签字或盖章；</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
        <p:nvSpPr>
          <p:cNvPr id="4" name="TextBox 3"/>
          <p:cNvSpPr txBox="1"/>
          <p:nvPr/>
        </p:nvSpPr>
        <p:spPr>
          <a:xfrm>
            <a:off x="745785" y="2803039"/>
            <a:ext cx="492443" cy="1840435"/>
          </a:xfrm>
          <a:prstGeom prst="rect">
            <a:avLst/>
          </a:prstGeom>
          <a:noFill/>
        </p:spPr>
        <p:txBody>
          <a:bodyPr vert="eaVert"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2000" b="1">
                <a:solidFill>
                  <a:srgbClr val="FF0000"/>
                </a:solidFill>
                <a:latin typeface="微软雅黑" pitchFamily="34" charset="-122"/>
                <a:ea typeface="微软雅黑" pitchFamily="34" charset="-122"/>
              </a:rPr>
              <a:t>示    例：</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87036" y="2825988"/>
            <a:ext cx="1652587" cy="139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descr="C:\Users\Me\Desktop\fileclose.png"/>
          <p:cNvPicPr>
            <a:picLocks noChangeAspect="1" noChangeArrowheads="1"/>
          </p:cNvPicPr>
          <p:nvPr/>
        </p:nvPicPr>
        <p:blipFill>
          <a:blip r:embed="rId4"/>
          <a:stretch>
            <a:fillRect/>
          </a:stretch>
        </p:blipFill>
        <p:spPr bwMode="auto">
          <a:xfrm>
            <a:off x="2190130" y="4357340"/>
            <a:ext cx="446397" cy="446397"/>
          </a:xfrm>
          <a:prstGeom prst="rect">
            <a:avLst/>
          </a:prstGeom>
          <a:noFill/>
          <a:ln w="9525">
            <a:noFill/>
            <a:miter lim="800000"/>
          </a:ln>
        </p:spPr>
      </p:pic>
      <p:pic>
        <p:nvPicPr>
          <p:cNvPr id="11" name="Picture 5" descr="622762d0f703918f418843ec533d269759eec4bf"/>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bwMode="auto">
          <a:xfrm>
            <a:off x="4337789" y="4268360"/>
            <a:ext cx="492957" cy="495213"/>
          </a:xfrm>
          <a:prstGeom prst="rect">
            <a:avLst/>
          </a:prstGeom>
          <a:noFill/>
          <a:ln>
            <a:noFill/>
          </a:ln>
        </p:spPr>
      </p:pic>
      <p:pic>
        <p:nvPicPr>
          <p:cNvPr id="9" name="Picture 12" descr="封条2"/>
          <p:cNvPicPr>
            <a:picLocks noChangeAspect="1" noChangeArrowheads="1"/>
          </p:cNvPicPr>
          <p:nvPr/>
        </p:nvPicPr>
        <p:blipFill>
          <a:blip r:embed="rId7"/>
          <a:stretch>
            <a:fillRect/>
          </a:stretch>
        </p:blipFill>
        <p:spPr bwMode="auto">
          <a:xfrm>
            <a:off x="3779912" y="2803035"/>
            <a:ext cx="1608696" cy="1408882"/>
          </a:xfrm>
          <a:prstGeom prst="rect">
            <a:avLst/>
          </a:prstGeom>
          <a:noFill/>
          <a:ln w="9525">
            <a:noFill/>
            <a:miter lim="800000"/>
          </a:ln>
        </p:spPr>
      </p:pic>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8" y="1131593"/>
            <a:ext cx="5256211" cy="21698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3.</a:t>
            </a:r>
            <a:r>
              <a:rPr lang="zh-CN" altLang="en-US" b="1">
                <a:solidFill>
                  <a:srgbClr val="FF0000"/>
                </a:solidFill>
                <a:latin typeface="微软雅黑" pitchFamily="34" charset="-122"/>
                <a:ea typeface="微软雅黑" pitchFamily="34" charset="-122"/>
                <a:cs typeface="Calibri" panose="020f0502020204030204" pitchFamily="34" charset="0"/>
              </a:rPr>
              <a:t>封样：</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）在样品不便于封样时，可先用塑料袋装好样品，再用封条封存；</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
        <p:nvSpPr>
          <p:cNvPr id="4" name="TextBox 3"/>
          <p:cNvSpPr txBox="1"/>
          <p:nvPr/>
        </p:nvSpPr>
        <p:spPr>
          <a:xfrm>
            <a:off x="1511914" y="2722352"/>
            <a:ext cx="492443" cy="1840435"/>
          </a:xfrm>
          <a:prstGeom prst="rect">
            <a:avLst/>
          </a:prstGeom>
          <a:noFill/>
        </p:spPr>
        <p:txBody>
          <a:bodyPr vert="eaVert"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2000" b="1">
                <a:solidFill>
                  <a:srgbClr val="FF0000"/>
                </a:solidFill>
                <a:latin typeface="微软雅黑" pitchFamily="34" charset="-122"/>
                <a:ea typeface="微软雅黑" pitchFamily="34" charset="-122"/>
              </a:rPr>
              <a:t>示    例：</a:t>
            </a:r>
          </a:p>
        </p:txBody>
      </p:sp>
      <p:pic>
        <p:nvPicPr>
          <p:cNvPr id="9" name="Picture 7" descr="封条"/>
          <p:cNvPicPr>
            <a:picLocks noChangeAspect="1" noChangeArrowheads="1"/>
          </p:cNvPicPr>
          <p:nvPr/>
        </p:nvPicPr>
        <p:blipFill>
          <a:blip r:embed="rId3"/>
          <a:stretch>
            <a:fillRect/>
          </a:stretch>
        </p:blipFill>
        <p:spPr bwMode="auto">
          <a:xfrm>
            <a:off x="2771800" y="2405898"/>
            <a:ext cx="1733550" cy="2316162"/>
          </a:xfrm>
          <a:prstGeom prst="rect">
            <a:avLst/>
          </a:prstGeom>
          <a:noFill/>
          <a:ln w="9525">
            <a:noFill/>
            <a:miter lim="800000"/>
          </a:ln>
        </p:spPr>
      </p:pic>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7" y="1131593"/>
            <a:ext cx="5256213" cy="21698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3.</a:t>
            </a:r>
            <a:r>
              <a:rPr lang="zh-CN" altLang="en-US" b="1">
                <a:solidFill>
                  <a:srgbClr val="FF0000"/>
                </a:solidFill>
                <a:latin typeface="微软雅黑" pitchFamily="34" charset="-122"/>
                <a:ea typeface="微软雅黑" pitchFamily="34" charset="-122"/>
                <a:cs typeface="Calibri" panose="020f0502020204030204" pitchFamily="34" charset="0"/>
              </a:rPr>
              <a:t>封样：</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3</a:t>
            </a:r>
            <a:r>
              <a:rPr lang="zh-CN" altLang="en-US">
                <a:latin typeface="微软雅黑" pitchFamily="34" charset="-122"/>
                <a:ea typeface="微软雅黑" pitchFamily="34" charset="-122"/>
                <a:cs typeface="Calibri" panose="020f0502020204030204" pitchFamily="34" charset="0"/>
              </a:rPr>
              <a:t>）应将样品分为检验样品和复检备份样品，其中复检备份样品应当单独封样，由承检机构保存。</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7" y="1131593"/>
            <a:ext cx="5256213" cy="175432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4.</a:t>
            </a:r>
            <a:r>
              <a:rPr lang="zh-CN" altLang="en-US" b="1">
                <a:solidFill>
                  <a:srgbClr val="FF0000"/>
                </a:solidFill>
                <a:latin typeface="微软雅黑" pitchFamily="34" charset="-122"/>
                <a:ea typeface="微软雅黑" pitchFamily="34" charset="-122"/>
                <a:cs typeface="Calibri" panose="020f0502020204030204" pitchFamily="34" charset="0"/>
              </a:rPr>
              <a:t>抽样过程信息采集：</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目的：通过拍照、录像等方式对被抽样品的状态、库存及其他可能影响结果的情形进行现场信息采集，真实反映抽样过程的客观性和公正性。</a:t>
            </a: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9" y="1131594"/>
            <a:ext cx="5256212" cy="300082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4.</a:t>
            </a:r>
            <a:r>
              <a:rPr lang="zh-CN" altLang="en-US" b="1">
                <a:solidFill>
                  <a:srgbClr val="FF0000"/>
                </a:solidFill>
                <a:latin typeface="微软雅黑" pitchFamily="34" charset="-122"/>
                <a:ea typeface="微软雅黑" pitchFamily="34" charset="-122"/>
                <a:cs typeface="Calibri" panose="020f0502020204030204" pitchFamily="34" charset="0"/>
              </a:rPr>
              <a:t>抽样过程信息采集：</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）抽样单位外观照片（尽可能含厂牌）；</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）证照复印件或照片；</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3</a:t>
            </a:r>
            <a:r>
              <a:rPr lang="zh-CN" altLang="en-US">
                <a:latin typeface="微软雅黑" pitchFamily="34" charset="-122"/>
                <a:ea typeface="微软雅黑" pitchFamily="34" charset="-122"/>
                <a:cs typeface="Calibri" panose="020f0502020204030204" pitchFamily="34" charset="0"/>
              </a:rPr>
              <a:t>）从样品堆中取样照片（含抽样人员和样品堆）；</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4</a:t>
            </a:r>
            <a:r>
              <a:rPr lang="zh-CN" altLang="en-US">
                <a:latin typeface="微软雅黑" pitchFamily="34" charset="-122"/>
                <a:ea typeface="微软雅黑" pitchFamily="34" charset="-122"/>
                <a:cs typeface="Calibri" panose="020f0502020204030204" pitchFamily="34" charset="0"/>
              </a:rPr>
              <a:t>）从不同部位抽取的含外包装样品照片；</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8" y="1131594"/>
            <a:ext cx="5256212" cy="300082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4.</a:t>
            </a:r>
            <a:r>
              <a:rPr lang="zh-CN" altLang="en-US" b="1">
                <a:solidFill>
                  <a:srgbClr val="FF0000"/>
                </a:solidFill>
                <a:latin typeface="微软雅黑" pitchFamily="34" charset="-122"/>
                <a:ea typeface="微软雅黑" pitchFamily="34" charset="-122"/>
                <a:cs typeface="Calibri" panose="020f0502020204030204" pitchFamily="34" charset="0"/>
              </a:rPr>
              <a:t>抽样过程信息采集：</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5</a:t>
            </a:r>
            <a:r>
              <a:rPr lang="zh-CN" altLang="en-US">
                <a:latin typeface="微软雅黑" pitchFamily="34" charset="-122"/>
                <a:ea typeface="微软雅黑" pitchFamily="34" charset="-122"/>
                <a:cs typeface="Calibri" panose="020f0502020204030204" pitchFamily="34" charset="0"/>
              </a:rPr>
              <a:t>）封样后样品和封条近照；</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6</a:t>
            </a:r>
            <a:r>
              <a:rPr lang="zh-CN" altLang="en-US">
                <a:latin typeface="微软雅黑" pitchFamily="34" charset="-122"/>
                <a:ea typeface="微软雅黑" pitchFamily="34" charset="-122"/>
                <a:cs typeface="Calibri" panose="020f0502020204030204" pitchFamily="34" charset="0"/>
              </a:rPr>
              <a:t>）封样同抽样人员、被抽样单位人员合照；</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7</a:t>
            </a:r>
            <a:r>
              <a:rPr lang="zh-CN" altLang="en-US">
                <a:latin typeface="微软雅黑" pitchFamily="34" charset="-122"/>
                <a:ea typeface="微软雅黑" pitchFamily="34" charset="-122"/>
                <a:cs typeface="Calibri" panose="020f0502020204030204" pitchFamily="34" charset="0"/>
              </a:rPr>
              <a:t>）抽样单、购物票据等合照；</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8</a:t>
            </a:r>
            <a:r>
              <a:rPr lang="zh-CN" altLang="en-US">
                <a:latin typeface="微软雅黑" pitchFamily="34" charset="-122"/>
                <a:ea typeface="微软雅黑" pitchFamily="34" charset="-122"/>
                <a:cs typeface="Calibri" panose="020f0502020204030204" pitchFamily="34" charset="0"/>
              </a:rPr>
              <a:t>）其他需要采集的信息。</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二、抽样过程</a:t>
            </a:r>
            <a:endParaRPr lang="zh-CN" altLang="en-US" sz="2400">
              <a:solidFill>
                <a:srgbClr val="7030A0"/>
              </a:solidFill>
            </a:endParaRPr>
          </a:p>
        </p:txBody>
      </p:sp>
      <p:sp>
        <p:nvSpPr>
          <p:cNvPr id="10" name="TextBox 9"/>
          <p:cNvSpPr txBox="1"/>
          <p:nvPr/>
        </p:nvSpPr>
        <p:spPr>
          <a:xfrm>
            <a:off x="611189" y="1131590"/>
            <a:ext cx="5256212" cy="3416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5.</a:t>
            </a:r>
            <a:r>
              <a:rPr lang="zh-CN" altLang="en-US" b="1">
                <a:solidFill>
                  <a:srgbClr val="FF0000"/>
                </a:solidFill>
                <a:latin typeface="微软雅黑" pitchFamily="34" charset="-122"/>
                <a:ea typeface="微软雅黑" pitchFamily="34" charset="-122"/>
                <a:cs typeface="Calibri" panose="020f0502020204030204" pitchFamily="34" charset="0"/>
              </a:rPr>
              <a:t>支付买样费用：</a:t>
            </a:r>
            <a:endParaRPr lang="en-US" altLang="zh-CN" b="1">
              <a:solidFill>
                <a:srgbClr val="FF0000"/>
              </a:solidFill>
              <a:latin typeface="微软雅黑" pitchFamily="34" charset="-122"/>
              <a:ea typeface="微软雅黑" pitchFamily="34" charset="-122"/>
              <a:cs typeface="Calibri" panose="020f0502020204030204" pitchFamily="34" charset="0"/>
            </a:endParaRP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）规定要求：监督抽检和风险监测抽取样品应当支付费用；</a:t>
            </a:r>
          </a:p>
          <a:p>
            <a:pPr indent="457200" algn="just">
              <a:lnSpc>
                <a:spcPct val="150000"/>
              </a:lnSpc>
            </a:pP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）支付方式：现场支付，现场无法支付时，出具</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solidFill>
                  <a:srgbClr val="7030A0"/>
                </a:solidFill>
                <a:latin typeface="微软雅黑" pitchFamily="34" charset="-122"/>
                <a:ea typeface="微软雅黑" pitchFamily="34" charset="-122"/>
                <a:cs typeface="Calibri" panose="020f0502020204030204" pitchFamily="34" charset="0"/>
              </a:rPr>
              <a:t>国家食品安全抽样检验样品购置费用告知书</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latin typeface="微软雅黑" pitchFamily="34" charset="-122"/>
                <a:ea typeface="微软雅黑" pitchFamily="34" charset="-122"/>
                <a:cs typeface="Calibri" panose="020f0502020204030204" pitchFamily="34" charset="0"/>
              </a:rPr>
              <a:t>随后支付。</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3"/>
          <p:cNvPicPr>
            <a:picLocks noChangeAspect="1"/>
          </p:cNvPicPr>
          <p:nvPr/>
        </p:nvPicPr>
        <p:blipFill>
          <a:blip r:embed="rId2"/>
          <a:stretch>
            <a:fillRect/>
          </a:stretch>
        </p:blipFill>
        <p:spPr bwMode="auto">
          <a:xfrm>
            <a:off x="-252536" y="4227938"/>
            <a:ext cx="4442619" cy="1635125"/>
          </a:xfrm>
          <a:prstGeom prst="rect">
            <a:avLst/>
          </a:prstGeom>
          <a:ln>
            <a:noFill/>
          </a:ln>
          <a:effectLst>
            <a:softEdge rad="112500"/>
          </a:effectLst>
        </p:spPr>
      </p:pic>
      <p:grpSp>
        <p:nvGrpSpPr>
          <p:cNvPr id="16" name="组合 15"/>
          <p:cNvGrpSpPr/>
          <p:nvPr/>
        </p:nvGrpSpPr>
        <p:grpSpPr>
          <a:xfrm>
            <a:off x="654996" y="823722"/>
            <a:ext cx="5259977" cy="3496060"/>
            <a:chOff x="654988" y="823720"/>
            <a:chExt cx="5259977" cy="3496060"/>
          </a:xfrm>
        </p:grpSpPr>
        <p:sp>
          <p:nvSpPr>
            <p:cNvPr id="4" name="Rounded Rectangle 63"/>
            <p:cNvSpPr/>
            <p:nvPr/>
          </p:nvSpPr>
          <p:spPr>
            <a:xfrm>
              <a:off x="654988" y="823720"/>
              <a:ext cx="5259977" cy="3496060"/>
            </a:xfrm>
            <a:prstGeom prst="roundRect">
              <a:avLst>
                <a:gd name="adj" fmla="val 2415"/>
              </a:avLst>
            </a:prstGeom>
            <a:solidFill>
              <a:sysClr val="window" lastClr="FFFFFF">
                <a:alpha val="40000"/>
              </a:sysClr>
            </a:solidFill>
            <a:ln w="1270" cap="flat" cmpd="sng" algn="ctr">
              <a:solidFill>
                <a:sysClr val="window" lastClr="FFFFFF">
                  <a:lumMod val="65000"/>
                </a:sys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kern="0">
                <a:solidFill>
                  <a:prstClr val="white"/>
                </a:solidFill>
                <a:latin typeface="Malgun Gothic" panose="020b0503020000020004" charset="-127"/>
              </a:endParaRPr>
            </a:p>
          </p:txBody>
        </p:sp>
        <p:sp>
          <p:nvSpPr>
            <p:cNvPr id="13" name="Rectangle 3"/>
            <p:cNvSpPr txBox="1">
              <a:spLocks noChangeArrowheads="1"/>
            </p:cNvSpPr>
            <p:nvPr/>
          </p:nvSpPr>
          <p:spPr bwMode="auto">
            <a:xfrm>
              <a:off x="1025327" y="1131588"/>
              <a:ext cx="4554785" cy="3003003"/>
            </a:xfrm>
            <a:prstGeom prst="rect">
              <a:avLst/>
            </a:prstGeom>
            <a:noFill/>
          </p:spPr>
          <p:txBody>
            <a:bodyPr wrap="square" lIns="90000" tIns="46800" rIns="90000" bIns="46800">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zh-CN" altLang="en-US" sz="1800" b="0">
                  <a:solidFill>
                    <a:schemeClr val="tx1"/>
                  </a:solidFill>
                  <a:effectLst/>
                  <a:latin typeface="微软雅黑" pitchFamily="34" charset="-122"/>
                  <a:ea typeface="微软雅黑" pitchFamily="34" charset="-122"/>
                </a:rPr>
                <a:t>（</a:t>
              </a:r>
              <a:r>
                <a:rPr lang="en-US" altLang="zh-CN" sz="1800" b="0">
                  <a:solidFill>
                    <a:schemeClr val="tx1"/>
                  </a:solidFill>
                  <a:effectLst/>
                  <a:latin typeface="微软雅黑" pitchFamily="34" charset="-122"/>
                  <a:ea typeface="微软雅黑" pitchFamily="34" charset="-122"/>
                </a:rPr>
                <a:t>1</a:t>
              </a:r>
              <a:r>
                <a:rPr lang="zh-CN" altLang="en-US" sz="1800" b="0">
                  <a:solidFill>
                    <a:schemeClr val="tx1"/>
                  </a:solidFill>
                  <a:effectLst/>
                  <a:latin typeface="微软雅黑" pitchFamily="34" charset="-122"/>
                  <a:ea typeface="微软雅黑" pitchFamily="34" charset="-122"/>
                </a:rPr>
                <a:t>）抽样人员携带或寄送样品；</a:t>
              </a:r>
            </a:p>
            <a:p>
              <a:pPr indent="457200" algn="just">
                <a:lnSpc>
                  <a:spcPct val="150000"/>
                </a:lnSpc>
              </a:pPr>
              <a:r>
                <a:rPr lang="zh-CN" altLang="en-US" sz="1800" b="0">
                  <a:solidFill>
                    <a:schemeClr val="tx1"/>
                  </a:solidFill>
                  <a:effectLst/>
                  <a:latin typeface="微软雅黑" pitchFamily="34" charset="-122"/>
                  <a:ea typeface="微软雅黑" pitchFamily="34" charset="-122"/>
                </a:rPr>
                <a:t>（</a:t>
              </a:r>
              <a:r>
                <a:rPr lang="en-US" altLang="zh-CN" sz="1800" b="0">
                  <a:solidFill>
                    <a:schemeClr val="tx1"/>
                  </a:solidFill>
                  <a:effectLst/>
                  <a:latin typeface="微软雅黑" pitchFamily="34" charset="-122"/>
                  <a:ea typeface="微软雅黑" pitchFamily="34" charset="-122"/>
                </a:rPr>
                <a:t>2</a:t>
              </a:r>
              <a:r>
                <a:rPr lang="zh-CN" altLang="en-US" sz="1800" b="0">
                  <a:solidFill>
                    <a:schemeClr val="tx1"/>
                  </a:solidFill>
                  <a:effectLst/>
                  <a:latin typeface="微软雅黑" pitchFamily="34" charset="-122"/>
                  <a:ea typeface="微软雅黑" pitchFamily="34" charset="-122"/>
                </a:rPr>
                <a:t>）原则上</a:t>
              </a:r>
              <a:r>
                <a:rPr lang="en-US" altLang="zh-CN" sz="1800" b="0">
                  <a:solidFill>
                    <a:schemeClr val="tx1"/>
                  </a:solidFill>
                  <a:effectLst/>
                  <a:latin typeface="微软雅黑" pitchFamily="34" charset="-122"/>
                  <a:ea typeface="微软雅黑" pitchFamily="34" charset="-122"/>
                </a:rPr>
                <a:t>5</a:t>
              </a:r>
              <a:r>
                <a:rPr lang="zh-CN" altLang="en-US" sz="1800" b="0">
                  <a:solidFill>
                    <a:schemeClr val="tx1"/>
                  </a:solidFill>
                  <a:effectLst/>
                  <a:latin typeface="微软雅黑" pitchFamily="34" charset="-122"/>
                  <a:ea typeface="微软雅黑" pitchFamily="34" charset="-122"/>
                </a:rPr>
                <a:t>个工作日内送至承检机构，保质期短的及时送检；</a:t>
              </a:r>
            </a:p>
            <a:p>
              <a:pPr indent="457200" algn="just">
                <a:lnSpc>
                  <a:spcPct val="150000"/>
                </a:lnSpc>
              </a:pPr>
              <a:r>
                <a:rPr lang="zh-CN" altLang="en-US" sz="1800" b="0">
                  <a:solidFill>
                    <a:schemeClr val="tx1"/>
                  </a:solidFill>
                  <a:effectLst/>
                  <a:latin typeface="微软雅黑" pitchFamily="34" charset="-122"/>
                  <a:ea typeface="微软雅黑" pitchFamily="34" charset="-122"/>
                </a:rPr>
                <a:t>（</a:t>
              </a:r>
              <a:r>
                <a:rPr lang="en-US" altLang="zh-CN" sz="1800" b="0">
                  <a:solidFill>
                    <a:schemeClr val="tx1"/>
                  </a:solidFill>
                  <a:effectLst/>
                  <a:latin typeface="微软雅黑" pitchFamily="34" charset="-122"/>
                  <a:ea typeface="微软雅黑" pitchFamily="34" charset="-122"/>
                </a:rPr>
                <a:t>3</a:t>
              </a:r>
              <a:r>
                <a:rPr lang="zh-CN" altLang="en-US" sz="1800" b="0">
                  <a:solidFill>
                    <a:schemeClr val="tx1"/>
                  </a:solidFill>
                  <a:effectLst/>
                  <a:latin typeface="微软雅黑" pitchFamily="34" charset="-122"/>
                  <a:ea typeface="微软雅黑" pitchFamily="34" charset="-122"/>
                </a:rPr>
                <a:t>）保证运输过程条件符合产品明示的储存条件和要求；</a:t>
              </a:r>
            </a:p>
            <a:p>
              <a:pPr indent="457200" algn="just">
                <a:lnSpc>
                  <a:spcPct val="150000"/>
                </a:lnSpc>
              </a:pPr>
              <a:r>
                <a:rPr lang="zh-CN" altLang="en-US" sz="1800" b="0">
                  <a:solidFill>
                    <a:schemeClr val="tx1"/>
                  </a:solidFill>
                  <a:effectLst/>
                  <a:latin typeface="微软雅黑" pitchFamily="34" charset="-122"/>
                  <a:ea typeface="微软雅黑" pitchFamily="34" charset="-122"/>
                </a:rPr>
                <a:t>（</a:t>
              </a:r>
              <a:r>
                <a:rPr lang="en-US" altLang="zh-CN" sz="1800" b="0">
                  <a:solidFill>
                    <a:schemeClr val="tx1"/>
                  </a:solidFill>
                  <a:effectLst/>
                  <a:latin typeface="微软雅黑" pitchFamily="34" charset="-122"/>
                  <a:ea typeface="微软雅黑" pitchFamily="34" charset="-122"/>
                </a:rPr>
                <a:t>4</a:t>
              </a:r>
              <a:r>
                <a:rPr lang="zh-CN" altLang="en-US" sz="1800" b="0">
                  <a:solidFill>
                    <a:schemeClr val="tx1"/>
                  </a:solidFill>
                  <a:effectLst/>
                  <a:latin typeface="微软雅黑" pitchFamily="34" charset="-122"/>
                  <a:ea typeface="微软雅黑" pitchFamily="34" charset="-122"/>
                </a:rPr>
                <a:t>）检品、备样、企业标准、部分文书同时移交承检机构，确保样品完好。</a:t>
              </a:r>
            </a:p>
          </p:txBody>
        </p:sp>
      </p:grpSp>
      <p:grpSp>
        <p:nvGrpSpPr>
          <p:cNvPr id="5" name="Group 64"/>
          <p:cNvGrpSpPr/>
          <p:nvPr/>
        </p:nvGrpSpPr>
        <p:grpSpPr>
          <a:xfrm>
            <a:off x="912098" y="555540"/>
            <a:ext cx="4745773" cy="463846"/>
            <a:chOff x="2774001" y="2671727"/>
            <a:chExt cx="1151750" cy="367814"/>
          </a:xfrm>
        </p:grpSpPr>
        <p:sp>
          <p:nvSpPr>
            <p:cNvPr id="6" name="Rounded Rectangle 65"/>
            <p:cNvSpPr/>
            <p:nvPr/>
          </p:nvSpPr>
          <p:spPr>
            <a:xfrm>
              <a:off x="2774001" y="2674177"/>
              <a:ext cx="1151750" cy="335286"/>
            </a:xfrm>
            <a:prstGeom prst="roundRect">
              <a:avLst>
                <a:gd name="adj" fmla="val 50000"/>
              </a:avLst>
            </a:prstGeom>
            <a:solidFill>
              <a:schemeClr val="accent1"/>
            </a:solidFill>
            <a:ln w="12700" cap="flat" cmpd="sng" algn="ctr">
              <a:gradFill flip="none" rotWithShape="1">
                <a:gsLst>
                  <a:gs pos="24000">
                    <a:srgbClr val="EBEBEB"/>
                  </a:gs>
                  <a:gs pos="0">
                    <a:sysClr val="window" lastClr="FFFFFF"/>
                  </a:gs>
                  <a:gs pos="100000">
                    <a:sysClr val="windowText" lastClr="000000">
                      <a:lumMod val="65000"/>
                      <a:lumOff val="35000"/>
                    </a:sysClr>
                  </a:gs>
                </a:gsLst>
                <a:lin ang="5400000" scaled="1"/>
              </a:gradFill>
              <a:prstDash val="solid"/>
              <a:miter lim="800000"/>
            </a:ln>
            <a:effectLst>
              <a:outerShdw blurRad="50800" dist="38100" dir="5400000" algn="t"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defRPr/>
              </a:pPr>
              <a:endParaRPr lang="ko-KR" altLang="en-US" sz="2000" kern="0">
                <a:solidFill>
                  <a:prstClr val="white"/>
                </a:solidFill>
                <a:latin typeface="Malgun Gothic" panose="020b0503020000020004" charset="-127"/>
              </a:endParaRPr>
            </a:p>
          </p:txBody>
        </p:sp>
        <p:sp>
          <p:nvSpPr>
            <p:cNvPr id="7" name="Rectangle 3"/>
            <p:cNvSpPr txBox="1">
              <a:spLocks noChangeArrowheads="1"/>
            </p:cNvSpPr>
            <p:nvPr/>
          </p:nvSpPr>
          <p:spPr bwMode="auto">
            <a:xfrm>
              <a:off x="2838254" y="2671727"/>
              <a:ext cx="1023244" cy="367814"/>
            </a:xfrm>
            <a:prstGeom prst="rect">
              <a:avLst/>
            </a:prstGeom>
            <a:noFill/>
          </p:spPr>
          <p:txBody>
            <a:bodyPr wrap="square" lIns="90000" tIns="46800" rIns="90000" bIns="46800" anchor="ctr">
              <a:spAutoFit/>
            </a:bodyPr>
            <a:lstStyle>
              <a:defPPr>
                <a:defRPr lang="zh-CN"/>
              </a:defPPr>
              <a:lvl1pPr marL="0" algn="ctr" defTabSz="914400" rtl="0" eaLnBrk="1" latinLnBrk="0" hangingPunct="1">
                <a:spcBef>
                  <a:spcPct val="0"/>
                </a:spcBef>
                <a:buNone/>
                <a:defRPr lang="ko-KR" altLang="en-US" sz="4400" b="1" kern="1200" baseline="0">
                  <a:solidFill>
                    <a:schemeClr val="bg1"/>
                  </a:solidFill>
                  <a:effectLst>
                    <a:outerShdw blurRad="12700" dist="25400" dir="5400000" algn="t" rotWithShape="0">
                      <a:prstClr val="black">
                        <a:alpha val="50000"/>
                      </a:prstClr>
                    </a:outerShdw>
                  </a:effectLst>
                  <a:latin typeface="Tahoma" pitchFamily="34" charset="0"/>
                  <a:ea typeface="Tahoma" pitchFamily="34" charset="0"/>
                  <a:cs typeface="Tahoma" panose="020b060403050404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rPr>
                <a:t>三、样品运输与移交</a:t>
              </a:r>
              <a:endParaRPr lang="en-US" altLang="ko-KR" sz="2400" kern="0">
                <a:solidFill>
                  <a:prstClr val="white"/>
                </a:solidFill>
                <a:effectLst>
                  <a:innerShdw blurRad="50800" dist="38100" dir="16200000">
                    <a:prstClr val="black">
                      <a:alpha val="59000"/>
                    </a:prstClr>
                  </a:innerShdw>
                </a:effectLst>
                <a:latin typeface="微软雅黑" pitchFamily="34" charset="-122"/>
                <a:ea typeface="微软雅黑" pitchFamily="34" charset="-122"/>
              </a:endParaRPr>
            </a:p>
          </p:txBody>
        </p:sp>
      </p:gr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14" presetClass="entr" presetSubtype="10" dur="500" fill="hold" nodeType="afterEffect">
                                  <p:stCondLst>
                                    <p:cond delay="500"/>
                                  </p:stCondLst>
                                  <p:childTnLst>
                                    <p:set>
                                      <p:cBhvr>
                                        <p:cTn id="10" dur="1" fill="hold">
                                          <p:stCondLst>
                                            <p:cond delay="0"/>
                                          </p:stCondLst>
                                        </p:cTn>
                                        <p:tgtEl>
                                          <p:spTgt spid="16"/>
                                        </p:tgtEl>
                                        <p:attrNameLst>
                                          <p:attrName>style.visibility</p:attrName>
                                        </p:attrNameLst>
                                      </p:cBhvr>
                                      <p:to>
                                        <p:strVal val="visible"/>
                                      </p:to>
                                    </p:set>
                                    <p:animEffect transition="in" filter="randombar(horizontal)">
                                      <p:cBhvr>
                                        <p:cTn id="1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四、特殊情形处置</a:t>
            </a:r>
            <a:endParaRPr lang="zh-CN" altLang="en-US" sz="2400">
              <a:solidFill>
                <a:srgbClr val="7030A0"/>
              </a:solidFill>
            </a:endParaRPr>
          </a:p>
        </p:txBody>
      </p:sp>
      <p:sp>
        <p:nvSpPr>
          <p:cNvPr id="10" name="TextBox 9"/>
          <p:cNvSpPr txBox="1"/>
          <p:nvPr/>
        </p:nvSpPr>
        <p:spPr>
          <a:xfrm>
            <a:off x="611187" y="1131590"/>
            <a:ext cx="5256213" cy="2560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1.</a:t>
            </a:r>
            <a:r>
              <a:rPr lang="zh-CN" altLang="en-US" b="1">
                <a:solidFill>
                  <a:srgbClr val="FF0000"/>
                </a:solidFill>
                <a:latin typeface="微软雅黑" pitchFamily="34" charset="-122"/>
                <a:ea typeface="微软雅黑" pitchFamily="34" charset="-122"/>
                <a:cs typeface="Calibri" panose="020f0502020204030204" pitchFamily="34" charset="0"/>
              </a:rPr>
              <a:t>发现无证照、超范围生产经营或其他违法违规行为：</a:t>
            </a:r>
            <a:endParaRPr lang="en-US" altLang="zh-CN" b="1">
              <a:solidFill>
                <a:srgbClr val="FF0000"/>
              </a:solidFill>
              <a:latin typeface="微软雅黑" pitchFamily="34" charset="-122"/>
              <a:ea typeface="微软雅黑" pitchFamily="34" charset="-122"/>
              <a:cs typeface="Calibri" panose="020f0502020204030204" pitchFamily="34" charset="0"/>
            </a:endParaRPr>
          </a:p>
          <a:p>
            <a:pPr algn="just">
              <a:lnSpc>
                <a:spcPct val="150000"/>
              </a:lnSpc>
            </a:pPr>
            <a:r>
              <a:rPr lang="en-US" altLang="zh-CN">
                <a:solidFill>
                  <a:srgbClr val="FF0000"/>
                </a:solidFill>
                <a:latin typeface="微软雅黑" pitchFamily="34" charset="-122"/>
                <a:ea typeface="微软雅黑" pitchFamily="34" charset="-122"/>
                <a:cs typeface="Calibri" panose="020f0502020204030204" pitchFamily="34" charset="0"/>
              </a:rPr>
              <a:t>     </a:t>
            </a: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）立即停止抽样（有例外情形）；</a:t>
            </a:r>
            <a:endParaRPr lang="en-US" altLang="zh-CN">
              <a:latin typeface="微软雅黑" pitchFamily="34" charset="-122"/>
              <a:ea typeface="微软雅黑" pitchFamily="34" charset="-122"/>
              <a:cs typeface="Calibri" panose="020f0502020204030204" pitchFamily="34" charset="0"/>
            </a:endParaRP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）如抽样单位为监管部门，及时处置；</a:t>
            </a: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3</a:t>
            </a:r>
            <a:r>
              <a:rPr lang="zh-CN" altLang="en-US">
                <a:latin typeface="微软雅黑" pitchFamily="34" charset="-122"/>
                <a:ea typeface="微软雅黑" pitchFamily="34" charset="-122"/>
                <a:cs typeface="Calibri" panose="020f0502020204030204" pitchFamily="34" charset="0"/>
              </a:rPr>
              <a:t>）如抽样单位为检验机构，报告有管辖权的食药监部门处理并报省食药监部门。</a:t>
            </a:r>
          </a:p>
        </p:txBody>
      </p:sp>
    </p:spTree>
  </p:cSld>
  <p:clrMapOvr>
    <a:masterClrMapping/>
  </p:clrMapOvr>
  <p:transition spd="slow">
    <p:push dir="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四、特殊情形处置</a:t>
            </a:r>
            <a:endParaRPr lang="zh-CN" altLang="en-US" sz="2400">
              <a:solidFill>
                <a:srgbClr val="7030A0"/>
              </a:solidFill>
            </a:endParaRPr>
          </a:p>
        </p:txBody>
      </p:sp>
      <p:sp>
        <p:nvSpPr>
          <p:cNvPr id="10" name="TextBox 9"/>
          <p:cNvSpPr txBox="1"/>
          <p:nvPr/>
        </p:nvSpPr>
        <p:spPr>
          <a:xfrm>
            <a:off x="611189" y="1131594"/>
            <a:ext cx="5256212" cy="300082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2.</a:t>
            </a:r>
            <a:r>
              <a:rPr lang="zh-CN" altLang="en-US" b="1">
                <a:solidFill>
                  <a:srgbClr val="FF0000"/>
                </a:solidFill>
                <a:latin typeface="微软雅黑" pitchFamily="34" charset="-122"/>
                <a:ea typeface="微软雅黑" pitchFamily="34" charset="-122"/>
                <a:cs typeface="Calibri" panose="020f0502020204030204" pitchFamily="34" charset="0"/>
              </a:rPr>
              <a:t>被抽样单位停产停业、缺相应品种或抽样基数不够等原因抽不到样品：</a:t>
            </a:r>
            <a:endParaRPr lang="en-US" altLang="zh-CN" b="1">
              <a:solidFill>
                <a:srgbClr val="FF0000"/>
              </a:solidFill>
              <a:latin typeface="微软雅黑" pitchFamily="34" charset="-122"/>
              <a:ea typeface="微软雅黑" pitchFamily="34" charset="-122"/>
              <a:cs typeface="Calibri" panose="020f0502020204030204" pitchFamily="34" charset="0"/>
            </a:endParaRPr>
          </a:p>
          <a:p>
            <a:pPr algn="just">
              <a:lnSpc>
                <a:spcPct val="150000"/>
              </a:lnSpc>
            </a:pPr>
            <a:r>
              <a:rPr lang="en-US" altLang="zh-CN">
                <a:solidFill>
                  <a:srgbClr val="FF0000"/>
                </a:solidFill>
                <a:latin typeface="微软雅黑" pitchFamily="34" charset="-122"/>
                <a:ea typeface="微软雅黑" pitchFamily="34" charset="-122"/>
                <a:cs typeface="Calibri" panose="020f0502020204030204" pitchFamily="34" charset="0"/>
              </a:rPr>
              <a:t>     </a:t>
            </a: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）抽样人员收集相关材料并如实记录；</a:t>
            </a: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）填写</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solidFill>
                  <a:srgbClr val="7030A0"/>
                </a:solidFill>
                <a:latin typeface="微软雅黑" pitchFamily="34" charset="-122"/>
                <a:ea typeface="微软雅黑" pitchFamily="34" charset="-122"/>
                <a:cs typeface="Calibri" panose="020f0502020204030204" pitchFamily="34" charset="0"/>
              </a:rPr>
              <a:t>未抽到样品的单位情况表</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latin typeface="微软雅黑" pitchFamily="34" charset="-122"/>
                <a:ea typeface="微软雅黑" pitchFamily="34" charset="-122"/>
                <a:cs typeface="Calibri" panose="020f0502020204030204" pitchFamily="34" charset="0"/>
              </a:rPr>
              <a:t>并按要求上报。</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四、特殊情形处置</a:t>
            </a:r>
            <a:endParaRPr lang="zh-CN" altLang="en-US" sz="2400">
              <a:solidFill>
                <a:srgbClr val="7030A0"/>
              </a:solidFill>
            </a:endParaRPr>
          </a:p>
        </p:txBody>
      </p:sp>
      <p:sp>
        <p:nvSpPr>
          <p:cNvPr id="10" name="TextBox 9"/>
          <p:cNvSpPr txBox="1"/>
          <p:nvPr/>
        </p:nvSpPr>
        <p:spPr>
          <a:xfrm>
            <a:off x="611189" y="1131590"/>
            <a:ext cx="5256211" cy="3416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3.</a:t>
            </a:r>
            <a:r>
              <a:rPr lang="zh-CN" altLang="en-US" b="1">
                <a:solidFill>
                  <a:srgbClr val="FF0000"/>
                </a:solidFill>
                <a:latin typeface="微软雅黑" pitchFamily="34" charset="-122"/>
                <a:ea typeface="微软雅黑" pitchFamily="34" charset="-122"/>
                <a:cs typeface="Calibri" panose="020f0502020204030204" pitchFamily="34" charset="0"/>
              </a:rPr>
              <a:t>被抽样单位拒检：</a:t>
            </a:r>
            <a:endParaRPr lang="en-US" altLang="zh-CN" b="1">
              <a:solidFill>
                <a:srgbClr val="FF0000"/>
              </a:solidFill>
              <a:latin typeface="微软雅黑" pitchFamily="34" charset="-122"/>
              <a:ea typeface="微软雅黑" pitchFamily="34" charset="-122"/>
              <a:cs typeface="Calibri" panose="020f0502020204030204" pitchFamily="34" charset="0"/>
            </a:endParaRPr>
          </a:p>
          <a:p>
            <a:pPr algn="just">
              <a:lnSpc>
                <a:spcPct val="150000"/>
              </a:lnSpc>
            </a:pPr>
            <a:r>
              <a:rPr lang="en-US" altLang="zh-CN">
                <a:solidFill>
                  <a:srgbClr val="FF0000"/>
                </a:solidFill>
                <a:latin typeface="微软雅黑" pitchFamily="34" charset="-122"/>
                <a:ea typeface="微软雅黑" pitchFamily="34" charset="-122"/>
                <a:cs typeface="Calibri" panose="020f0502020204030204" pitchFamily="34" charset="0"/>
              </a:rPr>
              <a:t>     </a:t>
            </a: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）告知拒绝抽样后果；</a:t>
            </a: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）认真取证，如实填写</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solidFill>
                  <a:srgbClr val="7030A0"/>
                </a:solidFill>
                <a:latin typeface="微软雅黑" pitchFamily="34" charset="-122"/>
                <a:ea typeface="微软雅黑" pitchFamily="34" charset="-122"/>
                <a:cs typeface="Calibri" panose="020f0502020204030204" pitchFamily="34" charset="0"/>
              </a:rPr>
              <a:t>国家食品安全抽样检验拒绝抽样认定书</a:t>
            </a:r>
            <a:r>
              <a:rPr lang="en-US" altLang="zh-CN">
                <a:solidFill>
                  <a:srgbClr val="7030A0"/>
                </a:solidFill>
                <a:latin typeface="微软雅黑" pitchFamily="34" charset="-122"/>
                <a:ea typeface="微软雅黑" pitchFamily="34" charset="-122"/>
                <a:cs typeface="Calibri" panose="020f0502020204030204" pitchFamily="34" charset="0"/>
              </a:rPr>
              <a:t>》</a:t>
            </a:r>
            <a:r>
              <a:rPr lang="zh-CN" altLang="en-US">
                <a:latin typeface="微软雅黑" pitchFamily="34" charset="-122"/>
                <a:ea typeface="微软雅黑" pitchFamily="34" charset="-122"/>
                <a:cs typeface="Calibri" panose="020f0502020204030204" pitchFamily="34" charset="0"/>
              </a:rPr>
              <a:t>；</a:t>
            </a: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3</a:t>
            </a:r>
            <a:r>
              <a:rPr lang="zh-CN" altLang="en-US">
                <a:latin typeface="微软雅黑" pitchFamily="34" charset="-122"/>
                <a:ea typeface="微软雅黑" pitchFamily="34" charset="-122"/>
                <a:cs typeface="Calibri" panose="020f0502020204030204" pitchFamily="34" charset="0"/>
              </a:rPr>
              <a:t>）报告有管辖权的食品药品监管部门处理，并及时报告省级食品药品监管部门。</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四、特殊情形处置</a:t>
            </a:r>
            <a:endParaRPr lang="zh-CN" altLang="en-US" sz="2400">
              <a:solidFill>
                <a:srgbClr val="7030A0"/>
              </a:solidFill>
            </a:endParaRPr>
          </a:p>
        </p:txBody>
      </p:sp>
      <p:sp>
        <p:nvSpPr>
          <p:cNvPr id="10" name="TextBox 9"/>
          <p:cNvSpPr txBox="1"/>
          <p:nvPr/>
        </p:nvSpPr>
        <p:spPr>
          <a:xfrm>
            <a:off x="611189" y="1131594"/>
            <a:ext cx="5256212" cy="46177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4.</a:t>
            </a:r>
            <a:r>
              <a:rPr lang="zh-CN" altLang="en-US" b="1">
                <a:solidFill>
                  <a:srgbClr val="FF0000"/>
                </a:solidFill>
                <a:latin typeface="微软雅黑" pitchFamily="34" charset="-122"/>
                <a:ea typeface="微软雅黑" pitchFamily="34" charset="-122"/>
                <a:cs typeface="Calibri" panose="020f0502020204030204" pitchFamily="34" charset="0"/>
              </a:rPr>
              <a:t>网络食品抽样要求：</a:t>
            </a:r>
            <a:endParaRPr lang="en-US" altLang="zh-CN" b="1">
              <a:solidFill>
                <a:srgbClr val="FF0000"/>
              </a:solidFill>
              <a:latin typeface="微软雅黑" pitchFamily="34" charset="-122"/>
              <a:ea typeface="微软雅黑" pitchFamily="34" charset="-122"/>
              <a:cs typeface="Calibri" panose="020f0502020204030204" pitchFamily="34" charset="0"/>
            </a:endParaRP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1</a:t>
            </a:r>
            <a:r>
              <a:rPr lang="zh-CN" altLang="en-US">
                <a:latin typeface="微软雅黑" pitchFamily="34" charset="-122"/>
                <a:ea typeface="微软雅黑" pitchFamily="34" charset="-122"/>
                <a:cs typeface="Calibri" panose="020f0502020204030204" pitchFamily="34" charset="0"/>
              </a:rPr>
              <a:t>）抽样人员、注册帐号、昵称、收货地址、支付方式等</a:t>
            </a:r>
            <a:r>
              <a:rPr lang="zh-CN" altLang="en-US">
                <a:latin typeface="微软雅黑" pitchFamily="34" charset="-122"/>
                <a:ea typeface="微软雅黑" pitchFamily="34" charset="-122"/>
                <a:cs typeface="Calibri" panose="020f0502020204030204" pitchFamily="34" charset="0"/>
                <a:sym typeface="+mn-ea"/>
              </a:rPr>
              <a:t>信息备案</a:t>
            </a:r>
            <a:r>
              <a:rPr lang="zh-CN" altLang="en-US">
                <a:latin typeface="微软雅黑" pitchFamily="34" charset="-122"/>
                <a:ea typeface="微软雅黑" pitchFamily="34" charset="-122"/>
                <a:cs typeface="Calibri" panose="020f0502020204030204" pitchFamily="34" charset="0"/>
              </a:rPr>
              <a:t>；</a:t>
            </a: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2</a:t>
            </a:r>
            <a:r>
              <a:rPr lang="zh-CN" altLang="en-US">
                <a:latin typeface="微软雅黑" pitchFamily="34" charset="-122"/>
                <a:ea typeface="微软雅黑" pitchFamily="34" charset="-122"/>
                <a:cs typeface="Calibri" panose="020f0502020204030204" pitchFamily="34" charset="0"/>
              </a:rPr>
              <a:t>）登录网络交易平台，检索拟抽检食品并下单；</a:t>
            </a:r>
            <a:endParaRPr lang="en-US" altLang="zh-CN">
              <a:latin typeface="微软雅黑" pitchFamily="34" charset="-122"/>
              <a:ea typeface="微软雅黑" pitchFamily="34" charset="-122"/>
              <a:cs typeface="Calibri" panose="020f0502020204030204" pitchFamily="34" charset="0"/>
            </a:endParaRPr>
          </a:p>
          <a:p>
            <a:pPr algn="just">
              <a:lnSpc>
                <a:spcPct val="150000"/>
              </a:lnSpc>
            </a:pPr>
            <a:r>
              <a:rPr lang="en-US" altLang="zh-CN">
                <a:latin typeface="微软雅黑" pitchFamily="34" charset="-122"/>
                <a:ea typeface="微软雅黑" pitchFamily="34" charset="-122"/>
                <a:cs typeface="Calibri" panose="020f0502020204030204" pitchFamily="34" charset="0"/>
              </a:rPr>
              <a:t>     </a:t>
            </a: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3</a:t>
            </a:r>
            <a:r>
              <a:rPr lang="zh-CN" altLang="en-US">
                <a:latin typeface="微软雅黑" pitchFamily="34" charset="-122"/>
                <a:ea typeface="微软雅黑" pitchFamily="34" charset="-122"/>
                <a:cs typeface="Calibri" panose="020f0502020204030204" pitchFamily="34" charset="0"/>
              </a:rPr>
              <a:t>）使用备案的支付方式支付样品购置费用；</a:t>
            </a:r>
            <a:endParaRPr lang="en-US" altLang="zh-CN">
              <a:latin typeface="微软雅黑" pitchFamily="34" charset="-122"/>
              <a:ea typeface="微软雅黑" pitchFamily="34" charset="-122"/>
              <a:cs typeface="Calibri" panose="020f0502020204030204" pitchFamily="34" charset="0"/>
            </a:endParaRPr>
          </a:p>
          <a:p>
            <a:pPr algn="just">
              <a:lnSpc>
                <a:spcPct val="150000"/>
              </a:lnSpc>
            </a:pPr>
            <a:r>
              <a:rPr lang="en-US" altLang="zh-CN">
                <a:latin typeface="微软雅黑" pitchFamily="34" charset="-122"/>
                <a:ea typeface="微软雅黑" pitchFamily="34" charset="-122"/>
                <a:cs typeface="Calibri" panose="020f0502020204030204" pitchFamily="34" charset="0"/>
              </a:rPr>
              <a:t>     </a:t>
            </a: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4</a:t>
            </a:r>
            <a:r>
              <a:rPr lang="zh-CN" altLang="en-US">
                <a:latin typeface="微软雅黑" pitchFamily="34" charset="-122"/>
                <a:ea typeface="微软雅黑" pitchFamily="34" charset="-122"/>
                <a:cs typeface="Calibri" panose="020f0502020204030204" pitchFamily="34" charset="0"/>
              </a:rPr>
              <a:t>）收到样品后，至少二名经备案抽样人员共同对样品拆包查验；</a:t>
            </a:r>
            <a:endParaRPr lang="en-US" altLang="zh-CN">
              <a:latin typeface="微软雅黑" pitchFamily="34" charset="-122"/>
              <a:ea typeface="微软雅黑" pitchFamily="34" charset="-122"/>
              <a:cs typeface="Calibri" panose="020f0502020204030204" pitchFamily="34" charset="0"/>
            </a:endParaRPr>
          </a:p>
          <a:p>
            <a:pPr algn="just">
              <a:lnSpc>
                <a:spcPct val="150000"/>
              </a:lnSpc>
            </a:pPr>
            <a:r>
              <a:rPr lang="en-US" altLang="zh-CN">
                <a:latin typeface="微软雅黑" pitchFamily="34" charset="-122"/>
                <a:ea typeface="微软雅黑" pitchFamily="34" charset="-122"/>
                <a:cs typeface="Calibri" panose="020f0502020204030204" pitchFamily="34" charset="0"/>
              </a:rPr>
              <a:t>     </a:t>
            </a: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四、特殊情形处置</a:t>
            </a:r>
            <a:endParaRPr lang="zh-CN" altLang="en-US" sz="2400">
              <a:solidFill>
                <a:srgbClr val="7030A0"/>
              </a:solidFill>
            </a:endParaRPr>
          </a:p>
        </p:txBody>
      </p:sp>
      <p:sp>
        <p:nvSpPr>
          <p:cNvPr id="10" name="TextBox 9"/>
          <p:cNvSpPr txBox="1"/>
          <p:nvPr/>
        </p:nvSpPr>
        <p:spPr>
          <a:xfrm>
            <a:off x="611189" y="1131594"/>
            <a:ext cx="5256212" cy="42062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4.</a:t>
            </a:r>
            <a:r>
              <a:rPr lang="zh-CN" altLang="en-US" b="1">
                <a:solidFill>
                  <a:srgbClr val="FF0000"/>
                </a:solidFill>
                <a:latin typeface="微软雅黑" pitchFamily="34" charset="-122"/>
                <a:ea typeface="微软雅黑" pitchFamily="34" charset="-122"/>
                <a:cs typeface="Calibri" panose="020f0502020204030204" pitchFamily="34" charset="0"/>
              </a:rPr>
              <a:t>网络食品抽样要求：</a:t>
            </a:r>
            <a:endParaRPr lang="en-US" altLang="zh-CN" b="1">
              <a:solidFill>
                <a:srgbClr val="FF0000"/>
              </a:solidFill>
              <a:latin typeface="微软雅黑" pitchFamily="34" charset="-122"/>
              <a:ea typeface="微软雅黑" pitchFamily="34" charset="-122"/>
              <a:cs typeface="Calibri" panose="020f0502020204030204" pitchFamily="34" charset="0"/>
            </a:endParaRP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5</a:t>
            </a:r>
            <a:r>
              <a:rPr lang="zh-CN" altLang="en-US">
                <a:latin typeface="微软雅黑" pitchFamily="34" charset="-122"/>
                <a:ea typeface="微软雅黑" pitchFamily="34" charset="-122"/>
                <a:cs typeface="Calibri" panose="020f0502020204030204" pitchFamily="34" charset="0"/>
              </a:rPr>
              <a:t>）填写抽样单，记录抽检样品的名称、类别以及数量，购买样品的人员以及付款账户、注册账号、收货地址、联系方式；</a:t>
            </a:r>
            <a:endParaRPr lang="en-US" altLang="zh-CN">
              <a:latin typeface="微软雅黑" pitchFamily="34" charset="-122"/>
              <a:ea typeface="微软雅黑" pitchFamily="34" charset="-122"/>
              <a:cs typeface="Calibri" panose="020f0502020204030204" pitchFamily="34" charset="0"/>
            </a:endParaRPr>
          </a:p>
          <a:p>
            <a:pPr algn="just">
              <a:lnSpc>
                <a:spcPct val="150000"/>
              </a:lnSpc>
            </a:pPr>
            <a:r>
              <a:rPr lang="en-US" altLang="zh-CN">
                <a:latin typeface="微软雅黑" pitchFamily="34" charset="-122"/>
                <a:ea typeface="微软雅黑" pitchFamily="34" charset="-122"/>
                <a:cs typeface="Calibri" panose="020f0502020204030204" pitchFamily="34" charset="0"/>
              </a:rPr>
              <a:t>     </a:t>
            </a: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6</a:t>
            </a:r>
            <a:r>
              <a:rPr lang="zh-CN" altLang="en-US">
                <a:latin typeface="微软雅黑" pitchFamily="34" charset="-122"/>
                <a:ea typeface="微软雅黑" pitchFamily="34" charset="-122"/>
                <a:cs typeface="Calibri" panose="020f0502020204030204" pitchFamily="34" charset="0"/>
              </a:rPr>
              <a:t>）填写封条，对检验样品和备份样品分别封样；</a:t>
            </a:r>
            <a:endParaRPr lang="en-US" altLang="zh-CN">
              <a:latin typeface="微软雅黑" pitchFamily="34" charset="-122"/>
              <a:ea typeface="微软雅黑" pitchFamily="34" charset="-122"/>
              <a:cs typeface="Calibri" panose="020f0502020204030204" pitchFamily="34" charset="0"/>
            </a:endParaRPr>
          </a:p>
          <a:p>
            <a:pPr algn="just">
              <a:lnSpc>
                <a:spcPct val="150000"/>
              </a:lnSpc>
            </a:pPr>
            <a:r>
              <a:rPr lang="en-US" altLang="zh-CN">
                <a:latin typeface="微软雅黑" pitchFamily="34" charset="-122"/>
                <a:ea typeface="微软雅黑" pitchFamily="34" charset="-122"/>
                <a:cs typeface="Calibri" panose="020f0502020204030204" pitchFamily="34" charset="0"/>
              </a:rPr>
              <a:t>     </a:t>
            </a:r>
            <a:r>
              <a:rPr lang="zh-CN" altLang="en-US">
                <a:latin typeface="微软雅黑" pitchFamily="34" charset="-122"/>
                <a:ea typeface="微软雅黑" pitchFamily="34" charset="-122"/>
                <a:cs typeface="Calibri" panose="020f0502020204030204" pitchFamily="34" charset="0"/>
              </a:rPr>
              <a:t>（</a:t>
            </a:r>
            <a:r>
              <a:rPr lang="en-US" altLang="zh-CN">
                <a:latin typeface="微软雅黑" pitchFamily="34" charset="-122"/>
                <a:ea typeface="微软雅黑" pitchFamily="34" charset="-122"/>
                <a:cs typeface="Calibri" panose="020f0502020204030204" pitchFamily="34" charset="0"/>
              </a:rPr>
              <a:t>7</a:t>
            </a:r>
            <a:r>
              <a:rPr lang="zh-CN" altLang="en-US">
                <a:latin typeface="微软雅黑" pitchFamily="34" charset="-122"/>
                <a:ea typeface="微软雅黑" pitchFamily="34" charset="-122"/>
                <a:cs typeface="Calibri" panose="020f0502020204030204" pitchFamily="34" charset="0"/>
              </a:rPr>
              <a:t>）采取截图和拍照或录像等手段采集、记录相关信息。</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四、特殊情形处置</a:t>
            </a:r>
            <a:endParaRPr lang="zh-CN" altLang="en-US" sz="2400">
              <a:solidFill>
                <a:srgbClr val="7030A0"/>
              </a:solidFill>
            </a:endParaRPr>
          </a:p>
        </p:txBody>
      </p:sp>
      <p:sp>
        <p:nvSpPr>
          <p:cNvPr id="10" name="TextBox 9"/>
          <p:cNvSpPr txBox="1"/>
          <p:nvPr/>
        </p:nvSpPr>
        <p:spPr>
          <a:xfrm>
            <a:off x="611189" y="1131594"/>
            <a:ext cx="5256212" cy="42062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4.</a:t>
            </a:r>
            <a:r>
              <a:rPr lang="zh-CN" altLang="en-US" b="1">
                <a:solidFill>
                  <a:srgbClr val="FF0000"/>
                </a:solidFill>
                <a:latin typeface="微软雅黑" pitchFamily="34" charset="-122"/>
                <a:ea typeface="微软雅黑" pitchFamily="34" charset="-122"/>
                <a:cs typeface="Calibri" panose="020f0502020204030204" pitchFamily="34" charset="0"/>
              </a:rPr>
              <a:t>网络食品抽样要求：</a:t>
            </a:r>
            <a:endParaRPr lang="en-US" altLang="zh-CN" b="1">
              <a:solidFill>
                <a:srgbClr val="FF0000"/>
              </a:solidFill>
              <a:latin typeface="微软雅黑" pitchFamily="34" charset="-122"/>
              <a:ea typeface="微软雅黑" pitchFamily="34" charset="-122"/>
              <a:cs typeface="Calibri" panose="020f0502020204030204" pitchFamily="34" charset="0"/>
            </a:endParaRPr>
          </a:p>
          <a:p>
            <a:pPr algn="just">
              <a:lnSpc>
                <a:spcPct val="150000"/>
              </a:lnSpc>
            </a:pPr>
            <a:r>
              <a:rPr lang="zh-CN" altLang="en-US">
                <a:latin typeface="微软雅黑" pitchFamily="34" charset="-122"/>
                <a:ea typeface="微软雅黑" pitchFamily="34" charset="-122"/>
                <a:cs typeface="Calibri" panose="020f0502020204030204" pitchFamily="34" charset="0"/>
              </a:rPr>
              <a:t>     采集记录相关信息包括：</a:t>
            </a: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A</a:t>
            </a:r>
            <a:r>
              <a:rPr lang="zh-CN" altLang="en-US">
                <a:latin typeface="微软雅黑" pitchFamily="34" charset="-122"/>
                <a:ea typeface="微软雅黑" pitchFamily="34" charset="-122"/>
                <a:cs typeface="Calibri" panose="020f0502020204030204" pitchFamily="34" charset="0"/>
              </a:rPr>
              <a:t>·样品展示页及网页上显示的食品名称、型号规格、单价、商品编号等文字描述信息；</a:t>
            </a:r>
            <a:endParaRPr lang="en-US" altLang="zh-CN">
              <a:latin typeface="微软雅黑" pitchFamily="34" charset="-122"/>
              <a:ea typeface="微软雅黑" pitchFamily="34" charset="-122"/>
              <a:cs typeface="Calibri" panose="020f0502020204030204" pitchFamily="34" charset="0"/>
            </a:endParaRPr>
          </a:p>
          <a:p>
            <a:pPr algn="just">
              <a:lnSpc>
                <a:spcPct val="150000"/>
              </a:lnSpc>
            </a:pPr>
            <a:r>
              <a:rPr lang="en-US" altLang="zh-CN">
                <a:latin typeface="微软雅黑" pitchFamily="34" charset="-122"/>
                <a:ea typeface="微软雅黑" pitchFamily="34" charset="-122"/>
                <a:cs typeface="Calibri" panose="020f0502020204030204" pitchFamily="34" charset="0"/>
              </a:rPr>
              <a:t>     B</a:t>
            </a:r>
            <a:r>
              <a:rPr lang="zh-CN" altLang="en-US">
                <a:latin typeface="微软雅黑" pitchFamily="34" charset="-122"/>
                <a:ea typeface="微软雅黑" pitchFamily="34" charset="-122"/>
                <a:cs typeface="Calibri" panose="020f0502020204030204" pitchFamily="34" charset="0"/>
              </a:rPr>
              <a:t>·</a:t>
            </a:r>
            <a:r>
              <a:rPr lang="zh-CN" altLang="en-US">
                <a:latin typeface="微软雅黑" pitchFamily="34" charset="-122"/>
                <a:ea typeface="微软雅黑" pitchFamily="34" charset="-122"/>
                <a:cs typeface="Calibri" panose="020f0502020204030204" pitchFamily="34" charset="0"/>
                <a:sym typeface="+mn-ea"/>
              </a:rPr>
              <a:t>订单编号、下单日期、收货人等订单信息</a:t>
            </a:r>
            <a:r>
              <a:rPr lang="zh-CN" altLang="en-US">
                <a:latin typeface="微软雅黑" pitchFamily="34" charset="-122"/>
                <a:ea typeface="微软雅黑" pitchFamily="34" charset="-122"/>
                <a:cs typeface="Calibri" panose="020f0502020204030204" pitchFamily="34" charset="0"/>
              </a:rPr>
              <a:t>；</a:t>
            </a:r>
            <a:endParaRPr lang="en-US" altLang="zh-CN">
              <a:latin typeface="微软雅黑" pitchFamily="34" charset="-122"/>
              <a:ea typeface="微软雅黑" pitchFamily="34" charset="-122"/>
              <a:cs typeface="Calibri" panose="020f0502020204030204" pitchFamily="34" charset="0"/>
            </a:endParaRPr>
          </a:p>
          <a:p>
            <a:pPr algn="just">
              <a:lnSpc>
                <a:spcPct val="150000"/>
              </a:lnSpc>
            </a:pPr>
            <a:r>
              <a:rPr lang="en-US" altLang="zh-CN">
                <a:latin typeface="微软雅黑" pitchFamily="34" charset="-122"/>
                <a:ea typeface="微软雅黑" pitchFamily="34" charset="-122"/>
                <a:cs typeface="Calibri" panose="020f0502020204030204" pitchFamily="34" charset="0"/>
              </a:rPr>
              <a:t>     C</a:t>
            </a:r>
            <a:r>
              <a:rPr lang="zh-CN" altLang="en-US">
                <a:latin typeface="微软雅黑" pitchFamily="34" charset="-122"/>
                <a:ea typeface="微软雅黑" pitchFamily="34" charset="-122"/>
                <a:cs typeface="Calibri" panose="020f0502020204030204" pitchFamily="34" charset="0"/>
              </a:rPr>
              <a:t>·</a:t>
            </a:r>
            <a:r>
              <a:rPr lang="zh-CN" altLang="en-US">
                <a:latin typeface="微软雅黑" pitchFamily="34" charset="-122"/>
                <a:ea typeface="微软雅黑" pitchFamily="34" charset="-122"/>
                <a:cs typeface="Calibri" panose="020f0502020204030204" pitchFamily="34" charset="0"/>
                <a:sym typeface="+mn-ea"/>
              </a:rPr>
              <a:t>支付记录</a:t>
            </a:r>
            <a:r>
              <a:rPr lang="zh-CN" altLang="en-US">
                <a:latin typeface="微软雅黑" pitchFamily="34" charset="-122"/>
                <a:ea typeface="微软雅黑" pitchFamily="34" charset="-122"/>
                <a:cs typeface="Calibri" panose="020f0502020204030204" pitchFamily="34" charset="0"/>
              </a:rPr>
              <a:t>；</a:t>
            </a: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D</a:t>
            </a:r>
            <a:r>
              <a:rPr lang="zh-CN" altLang="en-US">
                <a:latin typeface="微软雅黑" pitchFamily="34" charset="-122"/>
                <a:ea typeface="微软雅黑" pitchFamily="34" charset="-122"/>
                <a:cs typeface="Calibri" panose="020f0502020204030204" pitchFamily="34" charset="0"/>
              </a:rPr>
              <a:t>·收到样品拆包前的外包装及物流单据；</a:t>
            </a:r>
            <a:r>
              <a:rPr lang="zh-CN" altLang="en-US">
                <a:latin typeface="微软雅黑" pitchFamily="34" charset="-122"/>
                <a:ea typeface="微软雅黑" pitchFamily="34" charset="-122"/>
                <a:cs typeface="Calibri" panose="020f0502020204030204" pitchFamily="34" charset="0"/>
                <a:sym typeface="+mn-ea"/>
              </a:rPr>
              <a:t> </a:t>
            </a:r>
          </a:p>
          <a:p>
            <a:pPr algn="just">
              <a:lnSpc>
                <a:spcPct val="150000"/>
              </a:lnSpc>
            </a:pPr>
            <a:r>
              <a:rPr lang="zh-CN" altLang="en-US">
                <a:latin typeface="微软雅黑" pitchFamily="34" charset="-122"/>
                <a:ea typeface="微软雅黑" pitchFamily="34" charset="-122"/>
                <a:cs typeface="Calibri" panose="020f0502020204030204" pitchFamily="34" charset="0"/>
                <a:sym typeface="+mn-ea"/>
              </a:rPr>
              <a:t>    </a:t>
            </a: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14"/>
          <p:cNvSpPr>
            <a:spLocks noChangeArrowheads="1"/>
          </p:cNvSpPr>
          <p:nvPr/>
        </p:nvSpPr>
        <p:spPr bwMode="auto">
          <a:xfrm>
            <a:off x="503311" y="1096541"/>
            <a:ext cx="5472608" cy="3886364"/>
          </a:xfrm>
          <a:prstGeom prst="roundRect">
            <a:avLst>
              <a:gd name="adj" fmla="val 0"/>
            </a:avLst>
          </a:prstGeom>
          <a:solidFill>
            <a:schemeClr val="bg1">
              <a:lumMod val="75000"/>
              <a:alpha val="34000"/>
            </a:scheme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a:solidFill>
                <a:srgbClr val="FFFFFF"/>
              </a:solidFill>
              <a:latin typeface="宋体" pitchFamily="2" charset="-122"/>
              <a:sym typeface="宋体" pitchFamily="2" charset="-122"/>
            </a:endParaRPr>
          </a:p>
        </p:txBody>
      </p:sp>
      <p:sp>
        <p:nvSpPr>
          <p:cNvPr id="5" name="矩形 3"/>
          <p:cNvSpPr>
            <a:spLocks noChangeArrowheads="1"/>
          </p:cNvSpPr>
          <p:nvPr/>
        </p:nvSpPr>
        <p:spPr bwMode="auto">
          <a:xfrm>
            <a:off x="503311" y="483520"/>
            <a:ext cx="5472608" cy="504056"/>
          </a:xfrm>
          <a:prstGeom prst="rect">
            <a:avLst/>
          </a:prstGeom>
          <a:solidFill>
            <a:srgbClr val="FFC000"/>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7030A0"/>
                </a:solidFill>
                <a:latin typeface="微软雅黑" pitchFamily="34" charset="-122"/>
                <a:ea typeface="微软雅黑" pitchFamily="34" charset="-122"/>
                <a:sym typeface="微软雅黑" pitchFamily="34" charset="-122"/>
              </a:rPr>
              <a:t>四、特殊情形处置</a:t>
            </a:r>
            <a:endParaRPr lang="zh-CN" altLang="en-US" sz="2400">
              <a:solidFill>
                <a:srgbClr val="7030A0"/>
              </a:solidFill>
            </a:endParaRPr>
          </a:p>
        </p:txBody>
      </p:sp>
      <p:sp>
        <p:nvSpPr>
          <p:cNvPr id="10" name="TextBox 9"/>
          <p:cNvSpPr txBox="1"/>
          <p:nvPr/>
        </p:nvSpPr>
        <p:spPr>
          <a:xfrm>
            <a:off x="611189" y="1131594"/>
            <a:ext cx="5256212" cy="33832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b="1">
                <a:solidFill>
                  <a:srgbClr val="FF0000"/>
                </a:solidFill>
                <a:latin typeface="微软雅黑" pitchFamily="34" charset="-122"/>
                <a:ea typeface="微软雅黑" pitchFamily="34" charset="-122"/>
                <a:cs typeface="Calibri" panose="020f0502020204030204" pitchFamily="34" charset="0"/>
              </a:rPr>
              <a:t>4.</a:t>
            </a:r>
            <a:r>
              <a:rPr lang="zh-CN" altLang="en-US" b="1">
                <a:solidFill>
                  <a:srgbClr val="FF0000"/>
                </a:solidFill>
                <a:latin typeface="微软雅黑" pitchFamily="34" charset="-122"/>
                <a:ea typeface="微软雅黑" pitchFamily="34" charset="-122"/>
                <a:cs typeface="Calibri" panose="020f0502020204030204" pitchFamily="34" charset="0"/>
              </a:rPr>
              <a:t>网络食品抽样要求：</a:t>
            </a:r>
            <a:endParaRPr lang="en-US" altLang="zh-CN" b="1">
              <a:solidFill>
                <a:srgbClr val="FF0000"/>
              </a:solidFill>
              <a:latin typeface="微软雅黑" pitchFamily="34" charset="-122"/>
              <a:ea typeface="微软雅黑" pitchFamily="34" charset="-122"/>
              <a:cs typeface="Calibri" panose="020f0502020204030204" pitchFamily="34" charset="0"/>
            </a:endParaRPr>
          </a:p>
          <a:p>
            <a:pPr algn="just">
              <a:lnSpc>
                <a:spcPct val="150000"/>
              </a:lnSpc>
            </a:pPr>
            <a:r>
              <a:rPr lang="zh-CN" altLang="en-US">
                <a:latin typeface="微软雅黑" pitchFamily="34" charset="-122"/>
                <a:ea typeface="微软雅黑" pitchFamily="34" charset="-122"/>
                <a:cs typeface="Calibri" panose="020f0502020204030204" pitchFamily="34" charset="0"/>
              </a:rPr>
              <a:t>     采集记录相关信息包括：</a:t>
            </a:r>
          </a:p>
          <a:p>
            <a:pPr algn="just">
              <a:lnSpc>
                <a:spcPct val="150000"/>
              </a:lnSpc>
            </a:pPr>
            <a:r>
              <a:rPr lang="zh-CN" altLang="en-US">
                <a:latin typeface="微软雅黑" pitchFamily="34" charset="-122"/>
                <a:ea typeface="微软雅黑" pitchFamily="34" charset="-122"/>
                <a:cs typeface="Calibri" panose="020f0502020204030204" pitchFamily="34" charset="0"/>
              </a:rPr>
              <a:t>     </a:t>
            </a:r>
            <a:r>
              <a:rPr lang="en-US" altLang="zh-CN">
                <a:latin typeface="微软雅黑" pitchFamily="34" charset="-122"/>
                <a:ea typeface="微软雅黑" pitchFamily="34" charset="-122"/>
                <a:cs typeface="Calibri" panose="020f0502020204030204" pitchFamily="34" charset="0"/>
              </a:rPr>
              <a:t>E</a:t>
            </a:r>
            <a:r>
              <a:rPr lang="zh-CN" altLang="en-US">
                <a:latin typeface="微软雅黑" pitchFamily="34" charset="-122"/>
                <a:ea typeface="微软雅黑" pitchFamily="34" charset="-122"/>
                <a:cs typeface="Calibri" panose="020f0502020204030204" pitchFamily="34" charset="0"/>
              </a:rPr>
              <a:t>·拆包后的样品状态，如样品数量、外包装等；</a:t>
            </a:r>
            <a:endParaRPr lang="en-US" altLang="zh-CN">
              <a:latin typeface="微软雅黑" pitchFamily="34" charset="-122"/>
              <a:ea typeface="微软雅黑" pitchFamily="34" charset="-122"/>
              <a:cs typeface="Calibri" panose="020f0502020204030204" pitchFamily="34" charset="0"/>
            </a:endParaRPr>
          </a:p>
          <a:p>
            <a:pPr algn="just">
              <a:lnSpc>
                <a:spcPct val="150000"/>
              </a:lnSpc>
            </a:pPr>
            <a:r>
              <a:rPr lang="en-US" altLang="zh-CN">
                <a:latin typeface="微软雅黑" pitchFamily="34" charset="-122"/>
                <a:ea typeface="微软雅黑" pitchFamily="34" charset="-122"/>
                <a:cs typeface="Calibri" panose="020f0502020204030204" pitchFamily="34" charset="0"/>
              </a:rPr>
              <a:t>     F</a:t>
            </a:r>
            <a:r>
              <a:rPr lang="zh-CN" altLang="en-US">
                <a:latin typeface="微软雅黑" pitchFamily="34" charset="-122"/>
                <a:ea typeface="微软雅黑" pitchFamily="34" charset="-122"/>
                <a:cs typeface="Calibri" panose="020f0502020204030204" pitchFamily="34" charset="0"/>
              </a:rPr>
              <a:t>·</a:t>
            </a:r>
            <a:r>
              <a:rPr lang="zh-CN" altLang="en-US">
                <a:latin typeface="微软雅黑" pitchFamily="34" charset="-122"/>
                <a:ea typeface="微软雅黑" pitchFamily="34" charset="-122"/>
                <a:cs typeface="Calibri" panose="020f0502020204030204" pitchFamily="34" charset="0"/>
                <a:sym typeface="+mn-ea"/>
              </a:rPr>
              <a:t>封样后，检验样品、备份样品及封条等信息。</a:t>
            </a:r>
            <a:endParaRPr lang="zh-CN" altLang="en-US">
              <a:latin typeface="微软雅黑" pitchFamily="34" charset="-122"/>
              <a:ea typeface="微软雅黑" pitchFamily="34" charset="-122"/>
              <a:cs typeface="Calibri" panose="020f0502020204030204" pitchFamily="34" charset="0"/>
            </a:endParaRPr>
          </a:p>
          <a:p>
            <a:pPr algn="just">
              <a:lnSpc>
                <a:spcPct val="150000"/>
              </a:lnSpc>
            </a:pPr>
            <a:r>
              <a:rPr lang="zh-CN" altLang="en-US">
                <a:latin typeface="微软雅黑" pitchFamily="34" charset="-122"/>
                <a:ea typeface="微软雅黑" pitchFamily="34" charset="-122"/>
                <a:cs typeface="Calibri" panose="020f0502020204030204" pitchFamily="34" charset="0"/>
              </a:rPr>
              <a:t>     注意收集和保存交易平台生成的产品订单及交付产品提供的快递单、出货单、发票等资料。</a:t>
            </a: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a:p>
            <a:pPr indent="457200" algn="just">
              <a:lnSpc>
                <a:spcPct val="150000"/>
              </a:lnSpc>
            </a:pPr>
            <a:endParaRPr lang="zh-CN" altLang="en-US">
              <a:latin typeface="微软雅黑" pitchFamily="34" charset="-122"/>
              <a:ea typeface="微软雅黑" pitchFamily="34" charset="-122"/>
              <a:cs typeface="Calibri" panose="020f0502020204030204"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8"/>
          <p:cNvSpPr txBox="1"/>
          <p:nvPr/>
        </p:nvSpPr>
        <p:spPr>
          <a:xfrm>
            <a:off x="2411768" y="2355730"/>
            <a:ext cx="4324897"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a:solidFill>
                  <a:srgbClr val="7030A0"/>
                </a:solidFill>
                <a:latin typeface="微软雅黑" pitchFamily="34" charset="-122"/>
                <a:ea typeface="微软雅黑" pitchFamily="34" charset="-122"/>
              </a:rPr>
              <a:t>第三章  食品检验</a:t>
            </a:r>
          </a:p>
        </p:txBody>
      </p:sp>
      <p:cxnSp>
        <p:nvCxnSpPr>
          <p:cNvPr id="12" name="直接连接符 11"/>
          <p:cNvCxnSpPr/>
          <p:nvPr/>
        </p:nvCxnSpPr>
        <p:spPr>
          <a:xfrm>
            <a:off x="2103268" y="3225346"/>
            <a:ext cx="5305500" cy="0"/>
          </a:xfrm>
          <a:prstGeom prst="line">
            <a:avLst/>
          </a:prstGeom>
          <a:ln>
            <a:solidFill>
              <a:srgbClr val="FC9204"/>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2103268" y="3291830"/>
            <a:ext cx="5305500" cy="0"/>
          </a:xfrm>
          <a:prstGeom prst="line">
            <a:avLst/>
          </a:prstGeom>
          <a:ln w="57150">
            <a:solidFill>
              <a:srgbClr val="FC9204"/>
            </a:solidFill>
          </a:ln>
        </p:spPr>
        <p:style>
          <a:lnRef idx="1">
            <a:schemeClr val="accent1"/>
          </a:lnRef>
          <a:fillRef idx="0">
            <a:schemeClr val="accent1"/>
          </a:fillRef>
          <a:effectRef idx="0">
            <a:schemeClr val="accent1"/>
          </a:effectRef>
          <a:fontRef idx="minor">
            <a:schemeClr val="tx1"/>
          </a:fontRef>
        </p:style>
      </p:cxnSp>
      <p:grpSp>
        <p:nvGrpSpPr>
          <p:cNvPr id="14" name="组合 13"/>
          <p:cNvGrpSpPr/>
          <p:nvPr/>
        </p:nvGrpSpPr>
        <p:grpSpPr>
          <a:xfrm>
            <a:off x="1932153" y="326231"/>
            <a:ext cx="2255768" cy="1912824"/>
            <a:chOff x="1932153" y="326231"/>
            <a:chExt cx="2255768" cy="1912824"/>
          </a:xfrm>
        </p:grpSpPr>
        <p:pic>
          <p:nvPicPr>
            <p:cNvPr id="3075" name="Picture 3" descr="C:\Users\Xie jj\Desktop\318755-13120FT40526.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41551" y="326231"/>
              <a:ext cx="1010787" cy="99764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76" name="Picture 4" descr="C:\Users\Xie jj\Desktop\u=43548967,558733023&amp;fm=21&amp;gp=0.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84243" y="1312840"/>
              <a:ext cx="1183030" cy="92621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77" name="Picture 5" descr="C:\Users\Xie jj\Desktop\59958PICbkU_1024.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932153" y="424050"/>
              <a:ext cx="1201336" cy="89982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82" name="Picture 10" descr="C:\Users\Xie jj\Desktop\20088118176856_2.jpg"/>
            <p:cNvPicPr>
              <a:picLocks noChangeAspect="1" noChangeArrowheads="1"/>
            </p:cNvPicPr>
            <p:nvPr/>
          </p:nvPicPr>
          <p:blipFill>
            <a:blip r:embed="rId5">
              <a:extLst>
                <a:ext uri="{28A0092B-C50C-407E-A947-70E740481C1C}">
                  <a14:useLocalDpi xmlns:a14="http://schemas.microsoft.com/office/drawing/2010/main" val="0"/>
                </a:ext>
              </a:extLst>
            </a:blip>
            <a:srcRect l="8245" r="11466" b="6493"/>
            <a:stretch>
              <a:fillRect/>
            </a:stretch>
          </p:blipFill>
          <p:spPr bwMode="auto">
            <a:xfrm>
              <a:off x="3041551" y="1203598"/>
              <a:ext cx="1146370" cy="80053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gr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1" presetClass="entr" presetSubtype="4" dur="120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heel(4)">
                                      <p:cBhvr>
                                        <p:cTn id="7" dur="1200"/>
                                        <p:tgtEl>
                                          <p:spTgt spid="14"/>
                                        </p:tgtEl>
                                      </p:cBhvr>
                                    </p:animEffect>
                                  </p:childTnLst>
                                </p:cTn>
                              </p:par>
                            </p:childTnLst>
                          </p:cTn>
                        </p:par>
                        <p:par>
                          <p:cTn id="8" fill="hold" nodeType="afterGroup">
                            <p:stCondLst>
                              <p:cond delay="1200"/>
                            </p:stCondLst>
                            <p:childTnLst>
                              <p:par>
                                <p:cTn id="9" presetID="10" presetClass="entr" presetSubtype="0" dur="500" fill="hold" grpId="0" nodeType="afterEffect">
                                  <p:stCondLst>
                                    <p:cond delay="1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63" presetClass="path" presetSubtype="0" dur="500" accel="50000" fill="hold" grpId="1" nodeType="withEffect">
                                  <p:stCondLst>
                                    <p:cond delay="1500"/>
                                  </p:stCondLst>
                                  <p:childTnLst>
                                    <p:animMotion origin="layout" path="M -0.8792 3.7037E-07 L -1.55168E-06 3.7037E-07" pathEditMode="relative" rAng="0" ptsTypes="AA">
                                      <p:cBhvr>
                                        <p:cTn id="13" dur="500" fill="hold"/>
                                        <p:tgtEl>
                                          <p:spTgt spid="6"/>
                                        </p:tgtEl>
                                        <p:attrNameLst>
                                          <p:attrName>ppt_x</p:attrName>
                                          <p:attrName>ppt_y</p:attrName>
                                        </p:attrNameLst>
                                      </p:cBhvr>
                                      <p:rCtr x="43960" y="0"/>
                                    </p:animMotion>
                                  </p:childTnLst>
                                </p:cTn>
                              </p:par>
                              <p:par>
                                <p:cTn id="14" presetID="10" presetClass="entr" presetSubtype="0" dur="500" fill="hold" nodeType="withEffect">
                                  <p:stCondLst>
                                    <p:cond delay="150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63" presetClass="path" presetSubtype="0" dur="500" accel="50000" fill="hold" nodeType="withEffect">
                                  <p:stCondLst>
                                    <p:cond delay="1500"/>
                                  </p:stCondLst>
                                  <p:childTnLst>
                                    <p:animMotion origin="layout" path="M -0.87926 -3.44126E-06 L -4.00989E-06 -3.44126E-06" pathEditMode="relative" rAng="0" ptsTypes="AA">
                                      <p:cBhvr>
                                        <p:cTn id="18" dur="500" fill="hold"/>
                                        <p:tgtEl>
                                          <p:spTgt spid="12"/>
                                        </p:tgtEl>
                                        <p:attrNameLst>
                                          <p:attrName>ppt_x</p:attrName>
                                          <p:attrName>ppt_y</p:attrName>
                                        </p:attrNameLst>
                                      </p:cBhvr>
                                      <p:rCtr x="43963" y="0"/>
                                    </p:animMotion>
                                  </p:childTnLst>
                                </p:cTn>
                              </p:par>
                              <p:par>
                                <p:cTn id="19" presetID="10" presetClass="entr" presetSubtype="0" dur="500" fill="hold" nodeType="withEffect">
                                  <p:stCondLst>
                                    <p:cond delay="150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63" presetClass="path" presetSubtype="0" dur="500" accel="50000" fill="hold" nodeType="withEffect">
                                  <p:stCondLst>
                                    <p:cond delay="1500"/>
                                  </p:stCondLst>
                                  <p:childTnLst>
                                    <p:animMotion origin="layout" path="M -0.87926 -3.44126E-06 L -4.00989E-06 -3.44126E-06" pathEditMode="relative" rAng="0" ptsTypes="AA">
                                      <p:cBhvr>
                                        <p:cTn id="23" dur="500" fill="hold"/>
                                        <p:tgtEl>
                                          <p:spTgt spid="13"/>
                                        </p:tgtEl>
                                        <p:attrNameLst>
                                          <p:attrName>ppt_x</p:attrName>
                                          <p:attrName>ppt_y</p:attrName>
                                        </p:attrNameLst>
                                      </p:cBhvr>
                                      <p:rCtr x="43963"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https://d.book118.com/307036050140006026</a:t>
            </a:r>
          </a:p>
        </p:txBody>
      </p:sp>
    </p:spTree>
  </p:cSld>
  <p:clrMapOvr>
    <a:masterClrMapping/>
  </p:clrMapOvr>
  <p:transition/>
  <p:timing/>
</p:sld>
</file>

<file path=ppt/tags/tag1.xml><?xml version="1.0" encoding="utf-8"?>
<p:tagLst xmlns:p="http://schemas.openxmlformats.org/presentationml/2006/main">
  <p:tag name="MH" val="20161107142205"/>
  <p:tag name="MH_LIBRARY" val="GRAPHIC"/>
  <p:tag name="MH_ORDER" val="PageTitle"/>
  <p:tag name="MH_TYPE" val="PageTitle"/>
</p:tagLst>
</file>

<file path=ppt/tags/tag2.xml><?xml version="1.0" encoding="utf-8"?>
<p:tagLst xmlns:p="http://schemas.openxmlformats.org/presentationml/2006/main">
  <p:tag name="MH" val="20161107142205"/>
  <p:tag name="MH_LIBRARY" val="GRAPHIC"/>
  <p:tag name="MH_ORDER" val="1"/>
  <p:tag name="MH_TYPE" val="Other"/>
</p:tagLst>
</file>

<file path=ppt/tags/tag3.xml><?xml version="1.0" encoding="utf-8"?>
<p:tagLst xmlns:p="http://schemas.openxmlformats.org/presentationml/2006/main">
  <p:tag name="MH" val="20161107142205"/>
  <p:tag name="MH_LIBRARY" val="GRAPHIC"/>
  <p:tag name="MH_ORDER" val="1"/>
  <p:tag name="MH_TYPE" val="SubTitle"/>
</p:tagLst>
</file>

<file path=ppt/tags/tag4.xml><?xml version="1.0" encoding="utf-8"?>
<p:tagLst xmlns:p="http://schemas.openxmlformats.org/presentationml/2006/main">
  <p:tag name="MH" val="20161107142205"/>
  <p:tag name="MH_LIBRARY" val="GRAPHIC"/>
  <p:tag name="MH_ORDER" val="2"/>
  <p:tag name="MH_TYPE" val="Other"/>
</p:tagLst>
</file>

<file path=ppt/tags/tag5.xml><?xml version="1.0" encoding="utf-8"?>
<p:tagLst xmlns:p="http://schemas.openxmlformats.org/presentationml/2006/main">
  <p:tag name="MH" val="20161107142205"/>
  <p:tag name="MH_LIBRARY" val="GRAPHIC"/>
  <p:tag name="MH_ORDER" val="2"/>
  <p:tag name="MH_TYPE" val="SubTitle"/>
</p:tagLst>
</file>

<file path=ppt/tags/tag6.xml><?xml version="1.0" encoding="utf-8"?>
<p:tagLst xmlns:p="http://schemas.openxmlformats.org/presentationml/2006/main">
  <p:tag name="MH" val="20161107142205"/>
  <p:tag name="MH_LIBRARY" val="GRAPHIC"/>
  <p:tag name="MH_ORDER" val="3"/>
  <p:tag name="MH_TYPE" val="Other"/>
</p:tagLst>
</file>

<file path=ppt/tags/tag7.xml><?xml version="1.0" encoding="utf-8"?>
<p:tagLst xmlns:p="http://schemas.openxmlformats.org/presentationml/2006/main">
  <p:tag name="MH" val="20161107142205"/>
  <p:tag name="MH_LIBRARY" val="GRAPHIC"/>
  <p:tag name="MH_ORDER" val="3"/>
  <p:tag name="MH_TYPE" val="SubTitle"/>
</p:tagLst>
</file>

<file path=ppt/tags/tag8.xml><?xml version="1.0" encoding="utf-8"?>
<p:tagLst xmlns:p="http://schemas.openxmlformats.org/presentationml/2006/main">
  <p:tag name="MH" val="20161107142205"/>
  <p:tag name="MH_LIBRARY" val="GRAPHIC"/>
  <p:tag name="MH_ORDER" val="4"/>
  <p:tag name="MH_TYPE" val="Other"/>
</p:tagLst>
</file>

<file path=ppt/tags/tag9.xml><?xml version="1.0" encoding="utf-8"?>
<p:tagLst xmlns:p="http://schemas.openxmlformats.org/presentationml/2006/main">
  <p:tag name="MH" val="20161107142205"/>
  <p:tag name="MH_LIBRARY" val="GRAPHIC"/>
  <p:tag name="MH_ORDER" val="4"/>
  <p:tag name="MH_TYPE" val="SubTitle"/>
</p:tagLst>
</file>

<file path=ppt/tags/tag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28575" cmpd="dbl">
          <a:solidFill>
            <a:schemeClr val="accent6"/>
          </a:solidFill>
        </a:ln>
      </a:spPr>
      <a:bodyPr/>
      <a:lstStyle/>
      <a:style>
        <a:lnRef idx="1">
          <a:schemeClr val="accent1"/>
        </a:lnRef>
        <a:fillRef idx="0">
          <a:schemeClr val="accent1"/>
        </a:fillRef>
        <a:effectRef idx="0">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179</Paragraphs>
  <Slides>36</Slides>
  <Notes>18</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36</vt:i4>
      </vt:variant>
    </vt:vector>
  </HeadingPairs>
  <TitlesOfParts>
    <vt:vector baseType="lpstr" size="46">
      <vt:lpstr>Arial</vt:lpstr>
      <vt:lpstr>Calibri</vt:lpstr>
      <vt:lpstr>宋体</vt:lpstr>
      <vt:lpstr>微软雅黑</vt:lpstr>
      <vt:lpstr>Broadway</vt:lpstr>
      <vt:lpstr>Arial Black</vt:lpstr>
      <vt:lpstr>Agency FB</vt:lpstr>
      <vt:lpstr>Malgun Gothic</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2024-09-01T00:46:50.238</cp:lastPrinted>
  <dcterms:created xsi:type="dcterms:W3CDTF">2024-08-31T16:46:50Z</dcterms:created>
  <dcterms:modified xsi:type="dcterms:W3CDTF">2024-08-31T16:46:52Z</dcterms:modified>
</cp:coreProperties>
</file>