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EF4412C-6573-46C6-B634-628C2F369D2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5" name="PlaceHolder 1"/>
          <p:cNvSpPr>
            <a:spLocks noGrp="1"/>
          </p:cNvSpPr>
          <p:nvPr>
            <p:ph type="sldImg"/>
          </p:nvPr>
        </p:nvSpPr>
        <p:spPr>
          <a:xfrm>
            <a:off x="685800" y="1143000"/>
            <a:ext cx="5486040" cy="3085920"/>
          </a:xfrm>
          <a:prstGeom prst="rect">
            <a:avLst/>
          </a:prstGeom>
          <a:ln w="0">
            <a:noFill/>
          </a:ln>
        </p:spPr>
      </p:sp>
      <p:sp>
        <p:nvSpPr>
          <p:cNvPr id="69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8" name="PlaceHolder 1"/>
          <p:cNvSpPr>
            <a:spLocks noGrp="1"/>
          </p:cNvSpPr>
          <p:nvPr>
            <p:ph type="sldImg"/>
          </p:nvPr>
        </p:nvSpPr>
        <p:spPr>
          <a:xfrm>
            <a:off x="685800" y="1143000"/>
            <a:ext cx="5486040" cy="3085920"/>
          </a:xfrm>
          <a:prstGeom prst="rect">
            <a:avLst/>
          </a:prstGeom>
          <a:ln w="0">
            <a:noFill/>
          </a:ln>
        </p:spPr>
      </p:sp>
      <p:sp>
        <p:nvSpPr>
          <p:cNvPr id="69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1" name="PlaceHolder 1"/>
          <p:cNvSpPr>
            <a:spLocks noGrp="1"/>
          </p:cNvSpPr>
          <p:nvPr>
            <p:ph type="sldImg"/>
          </p:nvPr>
        </p:nvSpPr>
        <p:spPr>
          <a:xfrm>
            <a:off x="685800" y="1143000"/>
            <a:ext cx="5486040" cy="3085920"/>
          </a:xfrm>
          <a:prstGeom prst="rect">
            <a:avLst/>
          </a:prstGeom>
          <a:ln w="0">
            <a:noFill/>
          </a:ln>
        </p:spPr>
      </p:sp>
      <p:sp>
        <p:nvSpPr>
          <p:cNvPr id="70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4" name="PlaceHolder 1"/>
          <p:cNvSpPr>
            <a:spLocks noGrp="1"/>
          </p:cNvSpPr>
          <p:nvPr>
            <p:ph type="sldImg"/>
          </p:nvPr>
        </p:nvSpPr>
        <p:spPr>
          <a:xfrm>
            <a:off x="685800" y="1143000"/>
            <a:ext cx="5486040" cy="3085920"/>
          </a:xfrm>
          <a:prstGeom prst="rect">
            <a:avLst/>
          </a:prstGeom>
          <a:ln w="0">
            <a:noFill/>
          </a:ln>
        </p:spPr>
      </p:sp>
      <p:sp>
        <p:nvSpPr>
          <p:cNvPr id="70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7" name="PlaceHolder 1"/>
          <p:cNvSpPr>
            <a:spLocks noGrp="1"/>
          </p:cNvSpPr>
          <p:nvPr>
            <p:ph type="sldImg"/>
          </p:nvPr>
        </p:nvSpPr>
        <p:spPr>
          <a:xfrm>
            <a:off x="685800" y="1143000"/>
            <a:ext cx="5486040" cy="3085920"/>
          </a:xfrm>
          <a:prstGeom prst="rect">
            <a:avLst/>
          </a:prstGeom>
          <a:ln w="0">
            <a:noFill/>
          </a:ln>
        </p:spPr>
      </p:sp>
      <p:sp>
        <p:nvSpPr>
          <p:cNvPr id="70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0" name="PlaceHolder 1"/>
          <p:cNvSpPr>
            <a:spLocks noGrp="1"/>
          </p:cNvSpPr>
          <p:nvPr>
            <p:ph type="sldImg"/>
          </p:nvPr>
        </p:nvSpPr>
        <p:spPr>
          <a:xfrm>
            <a:off x="685800" y="1143000"/>
            <a:ext cx="5486040" cy="3085920"/>
          </a:xfrm>
          <a:prstGeom prst="rect">
            <a:avLst/>
          </a:prstGeom>
          <a:ln w="0">
            <a:noFill/>
          </a:ln>
        </p:spPr>
      </p:sp>
      <p:sp>
        <p:nvSpPr>
          <p:cNvPr id="71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1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694AA4-8610-47E9-AFED-36B4982427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E15E29-DACE-4687-A05C-2CE75F609D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089911-3506-4D8D-8D82-A5562C583D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8E8762-119B-4BC3-BA3F-CB949CEF61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E19684-2612-4D1A-9907-7A709C4E41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55E4EB-C0B3-494F-96AF-EB7A208BCD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011F7B-779B-4CD9-B9B9-2ACD219213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64BE1F-6F9A-41B2-9C5A-B878822E63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D8018F-735D-4E93-96A5-493A19FEDE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AB4452-FBA7-4116-A0BD-47837AA3C9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3FA459-E319-44BE-A481-2371B24949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22AB2D2-1AEA-4A41-99B2-730F8D846B5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6D73DD7-806C-4E60-B9C3-87729DD6CCE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9.pn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704110403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559440"/>
            <a:ext cx="10156320" cy="178848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chemeClr val="dk1"/>
                </a:solidFill>
                <a:latin typeface="Arial"/>
                <a:ea typeface="微软雅黑"/>
              </a:rPr>
              <a:t>三级查房制度</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3492360"/>
            <a:ext cx="99748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rgbClr val="0084FF">
              <a:alpha val="46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1</a:t>
            </a:r>
            <a:r>
              <a:rPr lang="zh-CN" sz="2400" b="1" strike="noStrike" spc="-1">
                <a:solidFill>
                  <a:srgbClr val="0084FF"/>
                </a:solidFill>
                <a:latin typeface="微软雅黑"/>
                <a:ea typeface="微软雅黑"/>
              </a:rPr>
              <a:t>章  三级查房制度简介</a:t>
            </a:r>
            <a:endParaRPr lang="en-US" sz="2400" b="0" strike="noStrike" spc="-1">
              <a:solidFill>
                <a:srgbClr val="000000"/>
              </a:solidFill>
              <a:latin typeface="Arial"/>
            </a:endParaRPr>
          </a:p>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2</a:t>
            </a:r>
            <a:r>
              <a:rPr lang="zh-CN" sz="2400" b="1" strike="noStrike" spc="-1">
                <a:solidFill>
                  <a:srgbClr val="0084FF"/>
                </a:solidFill>
                <a:latin typeface="微软雅黑"/>
                <a:ea typeface="微软雅黑"/>
              </a:rPr>
              <a:t>章  三级查房的实施流程</a:t>
            </a:r>
            <a:endParaRPr lang="en-US" sz="2400" b="0" strike="noStrike" spc="-1">
              <a:solidFill>
                <a:srgbClr val="000000"/>
              </a:solidFill>
              <a:latin typeface="Arial"/>
            </a:endParaRPr>
          </a:p>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3</a:t>
            </a:r>
            <a:r>
              <a:rPr lang="zh-CN" sz="2400" b="1" strike="noStrike" spc="-1">
                <a:solidFill>
                  <a:srgbClr val="0084FF"/>
                </a:solidFill>
                <a:latin typeface="微软雅黑"/>
                <a:ea typeface="微软雅黑"/>
              </a:rPr>
              <a:t>章  三级查房的意义和作用</a:t>
            </a:r>
            <a:endParaRPr lang="en-US" sz="2400" b="0" strike="noStrike" spc="-1">
              <a:solidFill>
                <a:srgbClr val="000000"/>
              </a:solidFill>
              <a:latin typeface="Arial"/>
            </a:endParaRPr>
          </a:p>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4</a:t>
            </a:r>
            <a:r>
              <a:rPr lang="zh-CN" sz="2400" b="1" strike="noStrike" spc="-1">
                <a:solidFill>
                  <a:srgbClr val="0084FF"/>
                </a:solidFill>
                <a:latin typeface="微软雅黑"/>
                <a:ea typeface="微软雅黑"/>
              </a:rPr>
              <a:t>章  三级查房的实践操作</a:t>
            </a:r>
            <a:endParaRPr lang="en-US" sz="2400" b="0" strike="noStrike" spc="-1">
              <a:solidFill>
                <a:srgbClr val="000000"/>
              </a:solidFill>
              <a:latin typeface="Arial"/>
            </a:endParaRPr>
          </a:p>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5</a:t>
            </a:r>
            <a:r>
              <a:rPr lang="zh-CN" sz="2400" b="1" strike="noStrike" spc="-1">
                <a:solidFill>
                  <a:srgbClr val="0084FF"/>
                </a:solidFill>
                <a:latin typeface="微软雅黑"/>
                <a:ea typeface="微软雅黑"/>
              </a:rPr>
              <a:t>章  三级查房的应用与推广</a:t>
            </a:r>
            <a:endParaRPr lang="en-US" sz="2400" b="0" strike="noStrike" spc="-1">
              <a:solidFill>
                <a:srgbClr val="000000"/>
              </a:solidFill>
              <a:latin typeface="Arial"/>
            </a:endParaRPr>
          </a:p>
          <a:p>
            <a:pPr defTabSz="914400">
              <a:lnSpc>
                <a:spcPct val="100000"/>
              </a:lnSpc>
            </a:pPr>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6</a:t>
            </a:r>
            <a:r>
              <a:rPr lang="zh-CN" sz="2400" b="1" strike="noStrike" spc="-1">
                <a:solidFill>
                  <a:srgbClr val="0084FF"/>
                </a:solidFill>
                <a:latin typeface="微软雅黑"/>
                <a:ea typeface="微软雅黑"/>
              </a:rPr>
              <a:t>章  三级查房制度的总结与展望</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0084FF"/>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0084FF"/>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0084FF"/>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9" name="PlaceHolder 1"/>
          <p:cNvSpPr>
            <a:spLocks noGrp="1"/>
          </p:cNvSpPr>
          <p:nvPr>
            <p:ph/>
          </p:nvPr>
        </p:nvSpPr>
        <p:spPr>
          <a:xfrm>
            <a:off x="654840" y="2055600"/>
            <a:ext cx="1073124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0084FF"/>
                </a:solidFill>
                <a:latin typeface="Arial"/>
                <a:ea typeface="微软雅黑"/>
              </a:rPr>
              <a:t>01</a:t>
            </a:r>
            <a:endParaRPr lang="en-US" sz="6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36651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第一章 三级查房制度简介</a:t>
            </a:r>
            <a:endParaRPr lang="en-US" sz="40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92" name="AutoShape 3"/>
          <p:cNvSpPr/>
          <p:nvPr/>
        </p:nvSpPr>
        <p:spPr>
          <a:xfrm>
            <a:off x="472320" y="1375560"/>
            <a:ext cx="11246760" cy="4699080"/>
          </a:xfrm>
          <a:prstGeom prst="rect">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AutoShape 5"/>
          <p:cNvSpPr/>
          <p:nvPr/>
        </p:nvSpPr>
        <p:spPr>
          <a:xfrm>
            <a:off x="2499480" y="6236280"/>
            <a:ext cx="921996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6"/>
          <p:cNvSpPr/>
          <p:nvPr/>
        </p:nvSpPr>
        <p:spPr>
          <a:xfrm>
            <a:off x="483840" y="6236280"/>
            <a:ext cx="73980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5" name="AutoShape 7"/>
          <p:cNvSpPr/>
          <p:nvPr/>
        </p:nvSpPr>
        <p:spPr>
          <a:xfrm>
            <a:off x="1375920" y="6200640"/>
            <a:ext cx="158400" cy="15840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8"/>
          <p:cNvSpPr/>
          <p:nvPr/>
        </p:nvSpPr>
        <p:spPr>
          <a:xfrm>
            <a:off x="1607040" y="6207120"/>
            <a:ext cx="146880" cy="146880"/>
          </a:xfrm>
          <a:prstGeom prst="ellipse">
            <a:avLst/>
          </a:prstGeom>
          <a:solidFill>
            <a:srgbClr val="0084FF">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9"/>
          <p:cNvSpPr/>
          <p:nvPr/>
        </p:nvSpPr>
        <p:spPr>
          <a:xfrm>
            <a:off x="1827360" y="6213960"/>
            <a:ext cx="135720" cy="135720"/>
          </a:xfrm>
          <a:prstGeom prst="ellipse">
            <a:avLst/>
          </a:prstGeom>
          <a:solidFill>
            <a:srgbClr val="0084FF">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8" name="AutoShape 10"/>
          <p:cNvSpPr/>
          <p:nvPr/>
        </p:nvSpPr>
        <p:spPr>
          <a:xfrm>
            <a:off x="2027160" y="6220440"/>
            <a:ext cx="124200" cy="124200"/>
          </a:xfrm>
          <a:prstGeom prst="ellipse">
            <a:avLst/>
          </a:prstGeom>
          <a:solidFill>
            <a:srgbClr val="0084FF">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9" name="AutoShape 11"/>
          <p:cNvSpPr/>
          <p:nvPr/>
        </p:nvSpPr>
        <p:spPr>
          <a:xfrm>
            <a:off x="2224800" y="6215040"/>
            <a:ext cx="113040" cy="113040"/>
          </a:xfrm>
          <a:prstGeom prst="ellipse">
            <a:avLst/>
          </a:prstGeom>
          <a:solidFill>
            <a:srgbClr val="0084FF">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0084FF"/>
                </a:solidFill>
                <a:latin typeface="Arial"/>
                <a:ea typeface="微软雅黑"/>
              </a:rPr>
              <a:t>三级查房制度概述</a:t>
            </a:r>
            <a:endParaRPr lang="en-US" sz="3600" b="0" strike="noStrike" spc="-1">
              <a:solidFill>
                <a:srgbClr val="000000"/>
              </a:solidFill>
              <a:latin typeface="Arial"/>
            </a:endParaRPr>
          </a:p>
        </p:txBody>
      </p:sp>
      <p:sp>
        <p:nvSpPr>
          <p:cNvPr id="1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三级查房制度是医院内部实行的一种重要制度，由主治医师、副主任医师和主任医师组成。其目的在于加强患者的诊疗管理，提高医疗质量。主治医师通过三级查房向上级医师汇报病情，得到指导，确保患者得到专业治疗。</a:t>
            </a:r>
            <a:endParaRPr lang="en-US" sz="18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 name="Group 15"/>
          <p:cNvGrpSpPr/>
          <p:nvPr/>
        </p:nvGrpSpPr>
        <p:grpSpPr>
          <a:xfrm>
            <a:off x="431640" y="396000"/>
            <a:ext cx="514800" cy="439200"/>
            <a:chOff x="431640" y="396000"/>
            <a:chExt cx="514800" cy="439200"/>
          </a:xfrm>
        </p:grpSpPr>
        <p:sp>
          <p:nvSpPr>
            <p:cNvPr id="105" name="AutoShape 16"/>
            <p:cNvSpPr/>
            <p:nvPr/>
          </p:nvSpPr>
          <p:spPr>
            <a:xfrm>
              <a:off x="431640" y="39600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6" name="AutoShape 17"/>
            <p:cNvSpPr/>
            <p:nvPr/>
          </p:nvSpPr>
          <p:spPr>
            <a:xfrm>
              <a:off x="551520" y="4024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7" name="AutoShape 18"/>
            <p:cNvSpPr/>
            <p:nvPr/>
          </p:nvSpPr>
          <p:spPr>
            <a:xfrm>
              <a:off x="665640" y="40428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8" name="AutoShape 19"/>
            <p:cNvSpPr/>
            <p:nvPr/>
          </p:nvSpPr>
          <p:spPr>
            <a:xfrm>
              <a:off x="776160" y="41328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9" name="AutoShape 20"/>
            <p:cNvSpPr/>
            <p:nvPr/>
          </p:nvSpPr>
          <p:spPr>
            <a:xfrm>
              <a:off x="881280" y="4089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0" name="AutoShape 21"/>
            <p:cNvSpPr/>
            <p:nvPr/>
          </p:nvSpPr>
          <p:spPr>
            <a:xfrm>
              <a:off x="431640" y="513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1" name="AutoShape 22"/>
            <p:cNvSpPr/>
            <p:nvPr/>
          </p:nvSpPr>
          <p:spPr>
            <a:xfrm>
              <a:off x="551520" y="520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2" name="AutoShape 23"/>
            <p:cNvSpPr/>
            <p:nvPr/>
          </p:nvSpPr>
          <p:spPr>
            <a:xfrm>
              <a:off x="665640" y="522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3" name="AutoShape 24"/>
            <p:cNvSpPr/>
            <p:nvPr/>
          </p:nvSpPr>
          <p:spPr>
            <a:xfrm>
              <a:off x="776160" y="531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4" name="AutoShape 25"/>
            <p:cNvSpPr/>
            <p:nvPr/>
          </p:nvSpPr>
          <p:spPr>
            <a:xfrm>
              <a:off x="881280" y="5266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5" name="AutoShape 26"/>
            <p:cNvSpPr/>
            <p:nvPr/>
          </p:nvSpPr>
          <p:spPr>
            <a:xfrm>
              <a:off x="431640" y="631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6" name="AutoShape 27"/>
            <p:cNvSpPr/>
            <p:nvPr/>
          </p:nvSpPr>
          <p:spPr>
            <a:xfrm>
              <a:off x="551520" y="6379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7" name="AutoShape 28"/>
            <p:cNvSpPr/>
            <p:nvPr/>
          </p:nvSpPr>
          <p:spPr>
            <a:xfrm>
              <a:off x="665640" y="639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8" name="AutoShape 29"/>
            <p:cNvSpPr/>
            <p:nvPr/>
          </p:nvSpPr>
          <p:spPr>
            <a:xfrm>
              <a:off x="776160" y="648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9" name="AutoShape 30"/>
            <p:cNvSpPr/>
            <p:nvPr/>
          </p:nvSpPr>
          <p:spPr>
            <a:xfrm>
              <a:off x="881280" y="644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20" name="AutoShape 31"/>
            <p:cNvSpPr/>
            <p:nvPr/>
          </p:nvSpPr>
          <p:spPr>
            <a:xfrm>
              <a:off x="431640" y="74916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1" name="AutoShape 32"/>
            <p:cNvSpPr/>
            <p:nvPr/>
          </p:nvSpPr>
          <p:spPr>
            <a:xfrm>
              <a:off x="551520" y="756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2" name="AutoShape 33"/>
            <p:cNvSpPr/>
            <p:nvPr/>
          </p:nvSpPr>
          <p:spPr>
            <a:xfrm>
              <a:off x="665640" y="75744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3" name="AutoShape 34"/>
            <p:cNvSpPr/>
            <p:nvPr/>
          </p:nvSpPr>
          <p:spPr>
            <a:xfrm>
              <a:off x="776160" y="766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4" name="AutoShape 35"/>
            <p:cNvSpPr/>
            <p:nvPr/>
          </p:nvSpPr>
          <p:spPr>
            <a:xfrm>
              <a:off x="881280" y="762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7000"/>
          </a:blip>
          <a:stretch>
            <a:fillRect/>
          </a:stretch>
        </a:blipFill>
      </p:bgPr>
    </p:bg>
    <p:spTree>
      <p:nvGrpSpPr>
        <p:cNvPr id="1" name=""/>
        <p:cNvGrpSpPr/>
        <p:nvPr/>
      </p:nvGrpSpPr>
      <p:grpSpPr>
        <a:xfrm>
          <a:off x="0" y="0"/>
          <a:ext cx="0" cy="0"/>
        </a:xfrm>
      </p:grpSpPr>
      <p:sp>
        <p:nvSpPr>
          <p:cNvPr id="126" name="AutoShape 3"/>
          <p:cNvSpPr/>
          <p:nvPr/>
        </p:nvSpPr>
        <p:spPr>
          <a:xfrm>
            <a:off x="3853440" y="1681560"/>
            <a:ext cx="3657240" cy="1989360"/>
          </a:xfrm>
          <a:prstGeom prst="rect">
            <a:avLst/>
          </a:prstGeom>
          <a:solidFill>
            <a:srgbClr val="0084FF">
              <a:alpha val="7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7" name="AutoShape 4"/>
          <p:cNvSpPr/>
          <p:nvPr/>
        </p:nvSpPr>
        <p:spPr>
          <a:xfrm>
            <a:off x="3853440" y="1301040"/>
            <a:ext cx="3657240" cy="718920"/>
          </a:xfrm>
          <a:prstGeom prst="roundRect">
            <a:avLst>
              <a:gd name="adj" fmla="val 16667"/>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8" name="AutoShape 7"/>
          <p:cNvSpPr/>
          <p:nvPr/>
        </p:nvSpPr>
        <p:spPr>
          <a:xfrm>
            <a:off x="7873200" y="1681560"/>
            <a:ext cx="3657240" cy="1989360"/>
          </a:xfrm>
          <a:prstGeom prst="rect">
            <a:avLst/>
          </a:prstGeom>
          <a:solidFill>
            <a:srgbClr val="0084FF">
              <a:alpha val="7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9" name="AutoShape 8"/>
          <p:cNvSpPr/>
          <p:nvPr/>
        </p:nvSpPr>
        <p:spPr>
          <a:xfrm>
            <a:off x="7873200" y="1371600"/>
            <a:ext cx="3657240" cy="718920"/>
          </a:xfrm>
          <a:prstGeom prst="roundRect">
            <a:avLst>
              <a:gd name="adj" fmla="val 16667"/>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0" name="AutoShape 10"/>
          <p:cNvSpPr/>
          <p:nvPr/>
        </p:nvSpPr>
        <p:spPr>
          <a:xfrm>
            <a:off x="3853440" y="4213080"/>
            <a:ext cx="3657240" cy="1989360"/>
          </a:xfrm>
          <a:prstGeom prst="rect">
            <a:avLst/>
          </a:prstGeom>
          <a:solidFill>
            <a:srgbClr val="0084FF">
              <a:alpha val="7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1" name="AutoShape 11"/>
          <p:cNvSpPr/>
          <p:nvPr/>
        </p:nvSpPr>
        <p:spPr>
          <a:xfrm>
            <a:off x="3853440" y="3895200"/>
            <a:ext cx="3657240" cy="718920"/>
          </a:xfrm>
          <a:prstGeom prst="roundRect">
            <a:avLst>
              <a:gd name="adj" fmla="val 16667"/>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2" name="AutoShape 13"/>
          <p:cNvSpPr/>
          <p:nvPr/>
        </p:nvSpPr>
        <p:spPr>
          <a:xfrm>
            <a:off x="7873200" y="4213080"/>
            <a:ext cx="3657240" cy="1989360"/>
          </a:xfrm>
          <a:prstGeom prst="rect">
            <a:avLst/>
          </a:prstGeom>
          <a:solidFill>
            <a:srgbClr val="0084FF">
              <a:alpha val="7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3" name="AutoShape 14"/>
          <p:cNvSpPr/>
          <p:nvPr/>
        </p:nvSpPr>
        <p:spPr>
          <a:xfrm>
            <a:off x="7873200" y="3895200"/>
            <a:ext cx="3657240" cy="718920"/>
          </a:xfrm>
          <a:prstGeom prst="roundRect">
            <a:avLst>
              <a:gd name="adj" fmla="val 16667"/>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4"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2.title"/>
          <p:cNvSpPr/>
          <p:nvPr/>
        </p:nvSpPr>
        <p:spPr>
          <a:xfrm>
            <a:off x="8046720" y="1557720"/>
            <a:ext cx="337068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医师讨论治疗方案</a:t>
            </a:r>
            <a:endParaRPr lang="en-US" sz="2000" b="0" strike="noStrike" spc="-1">
              <a:solidFill>
                <a:srgbClr val="000000"/>
              </a:solidFill>
              <a:latin typeface="Arial"/>
            </a:endParaRPr>
          </a:p>
        </p:txBody>
      </p:sp>
      <p:sp>
        <p:nvSpPr>
          <p:cNvPr id="136" name="content.2.content"/>
          <p:cNvSpPr/>
          <p:nvPr/>
        </p:nvSpPr>
        <p:spPr>
          <a:xfrm>
            <a:off x="7984440" y="2090880"/>
            <a:ext cx="343368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主治医师向副主任医师、主任医师汇报</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得到指导指点</a:t>
            </a:r>
            <a:endParaRPr lang="en-US" sz="1600" b="0" strike="noStrike" spc="-1">
              <a:solidFill>
                <a:srgbClr val="000000"/>
              </a:solidFill>
              <a:latin typeface="Arial"/>
            </a:endParaRPr>
          </a:p>
        </p:txBody>
      </p:sp>
      <p:sp>
        <p:nvSpPr>
          <p:cNvPr id="137"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3.title"/>
          <p:cNvSpPr/>
          <p:nvPr/>
        </p:nvSpPr>
        <p:spPr>
          <a:xfrm>
            <a:off x="3992400" y="4109040"/>
            <a:ext cx="33372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患者诊疗管理</a:t>
            </a:r>
            <a:endParaRPr lang="en-US" sz="2000" b="0" strike="noStrike" spc="-1">
              <a:solidFill>
                <a:srgbClr val="000000"/>
              </a:solidFill>
              <a:latin typeface="Arial"/>
            </a:endParaRPr>
          </a:p>
        </p:txBody>
      </p:sp>
      <p:sp>
        <p:nvSpPr>
          <p:cNvPr id="139" name="content.3.content"/>
          <p:cNvSpPr/>
          <p:nvPr/>
        </p:nvSpPr>
        <p:spPr>
          <a:xfrm>
            <a:off x="3991680" y="4732560"/>
            <a:ext cx="3338640" cy="13611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确保治疗措施得当</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提高医疗质量</a:t>
            </a:r>
            <a:endParaRPr lang="en-US" sz="1600" b="0" strike="noStrike" spc="-1">
              <a:solidFill>
                <a:srgbClr val="000000"/>
              </a:solidFill>
              <a:latin typeface="Arial"/>
            </a:endParaRPr>
          </a:p>
        </p:txBody>
      </p:sp>
      <p:sp>
        <p:nvSpPr>
          <p:cNvPr id="140"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4.title"/>
          <p:cNvSpPr/>
          <p:nvPr/>
        </p:nvSpPr>
        <p:spPr>
          <a:xfrm>
            <a:off x="8118360" y="4109040"/>
            <a:ext cx="32202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定期查房</a:t>
            </a:r>
            <a:endParaRPr lang="en-US" sz="2000" b="0" strike="noStrike" spc="-1">
              <a:solidFill>
                <a:srgbClr val="000000"/>
              </a:solidFill>
              <a:latin typeface="Arial"/>
            </a:endParaRPr>
          </a:p>
        </p:txBody>
      </p:sp>
      <p:sp>
        <p:nvSpPr>
          <p:cNvPr id="142" name="content.4.content"/>
          <p:cNvSpPr/>
          <p:nvPr/>
        </p:nvSpPr>
        <p:spPr>
          <a:xfrm>
            <a:off x="8046720" y="4669920"/>
            <a:ext cx="3371400" cy="14234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每日例行查房</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不漏掉任何患者</a:t>
            </a:r>
            <a:endParaRPr lang="en-US" sz="1600" b="0" strike="noStrike" spc="-1">
              <a:solidFill>
                <a:srgbClr val="000000"/>
              </a:solidFill>
              <a:latin typeface="Arial"/>
            </a:endParaRPr>
          </a:p>
        </p:txBody>
      </p:sp>
      <p:sp>
        <p:nvSpPr>
          <p:cNvPr id="143"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0084FF"/>
                </a:solidFill>
                <a:latin typeface="Arial"/>
                <a:ea typeface="微软雅黑"/>
              </a:rPr>
              <a:t>三级查房的执行方式</a:t>
            </a:r>
            <a:endParaRPr lang="en-US" sz="3000" b="0" strike="noStrike" spc="-1">
              <a:solidFill>
                <a:schemeClr val="dk1"/>
              </a:solidFill>
              <a:latin typeface="Arial"/>
            </a:endParaRPr>
          </a:p>
        </p:txBody>
      </p:sp>
      <p:sp>
        <p:nvSpPr>
          <p:cNvPr id="144"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1.title"/>
          <p:cNvSpPr/>
          <p:nvPr/>
        </p:nvSpPr>
        <p:spPr>
          <a:xfrm>
            <a:off x="3991680" y="1557720"/>
            <a:ext cx="33386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晨间查房</a:t>
            </a:r>
            <a:endParaRPr lang="en-US" sz="2000" b="0" strike="noStrike" spc="-1">
              <a:solidFill>
                <a:srgbClr val="000000"/>
              </a:solidFill>
              <a:latin typeface="Arial"/>
            </a:endParaRPr>
          </a:p>
        </p:txBody>
      </p:sp>
      <p:sp>
        <p:nvSpPr>
          <p:cNvPr id="146" name="content.1.content"/>
          <p:cNvSpPr/>
          <p:nvPr/>
        </p:nvSpPr>
        <p:spPr>
          <a:xfrm>
            <a:off x="3991680" y="2090880"/>
            <a:ext cx="333864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医师准备病历资料</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对患者病情进行讨论</a:t>
            </a:r>
            <a:endParaRPr lang="en-US" sz="1600" b="0" strike="noStrike" spc="-1">
              <a:solidFill>
                <a:srgbClr val="000000"/>
              </a:solidFill>
              <a:latin typeface="Arial"/>
            </a:endParaRPr>
          </a:p>
        </p:txBody>
      </p:sp>
      <p:grpSp>
        <p:nvGrpSpPr>
          <p:cNvPr id="147" name="Group 15"/>
          <p:cNvGrpSpPr/>
          <p:nvPr/>
        </p:nvGrpSpPr>
        <p:grpSpPr>
          <a:xfrm>
            <a:off x="435960" y="378720"/>
            <a:ext cx="515160" cy="439560"/>
            <a:chOff x="435960" y="378720"/>
            <a:chExt cx="515160" cy="439560"/>
          </a:xfrm>
        </p:grpSpPr>
        <p:sp>
          <p:nvSpPr>
            <p:cNvPr id="148"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9"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0"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1"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2"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3"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4"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5"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6"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7"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8"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9"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0"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1"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2"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63"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64"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5"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6"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7"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68" name="Picture 4"/>
          <p:cNvSpPr/>
          <p:nvPr/>
        </p:nvSpPr>
        <p:spPr>
          <a:xfrm>
            <a:off x="139680" y="1806480"/>
            <a:ext cx="3119400" cy="415944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69" name="PlaceHolder 1"/>
          <p:cNvSpPr>
            <a:spLocks noGrp="1"/>
          </p:cNvSpPr>
          <p:nvPr>
            <p:ph/>
          </p:nvPr>
        </p:nvSpPr>
        <p:spPr>
          <a:xfrm>
            <a:off x="654840" y="2055600"/>
            <a:ext cx="1073124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0084FF"/>
                </a:solidFill>
                <a:latin typeface="Arial"/>
                <a:ea typeface="微软雅黑"/>
              </a:rPr>
              <a:t>02</a:t>
            </a:r>
            <a:endParaRPr lang="en-US" sz="6600" b="0" strike="noStrike" spc="148">
              <a:solidFill>
                <a:schemeClr val="dk1">
                  <a:lumMod val="65000"/>
                  <a:lumOff val="35000"/>
                </a:schemeClr>
              </a:solidFill>
              <a:latin typeface="Arial"/>
            </a:endParaRPr>
          </a:p>
        </p:txBody>
      </p:sp>
      <p:sp>
        <p:nvSpPr>
          <p:cNvPr id="170" name="PlaceHolder 2"/>
          <p:cNvSpPr>
            <a:spLocks noGrp="1"/>
          </p:cNvSpPr>
          <p:nvPr>
            <p:ph type="title" idx="4294967295"/>
          </p:nvPr>
        </p:nvSpPr>
        <p:spPr>
          <a:xfrm>
            <a:off x="313560" y="36651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2</a:t>
            </a:r>
            <a:r>
              <a:rPr lang="zh-CN" sz="4000" b="1" strike="noStrike" spc="299">
                <a:solidFill>
                  <a:schemeClr val="dk1"/>
                </a:solidFill>
                <a:latin typeface="Arial"/>
                <a:ea typeface="微软雅黑"/>
              </a:rPr>
              <a:t>章 三级查房的实施流程</a:t>
            </a:r>
            <a:endParaRPr lang="en-US" sz="4000" b="0" strike="noStrike" spc="-1">
              <a:solidFill>
                <a:schemeClr val="dk1"/>
              </a:solidFill>
              <a:latin typeface="Arial"/>
            </a:endParaRPr>
          </a:p>
        </p:txBody>
      </p:sp>
      <p:sp>
        <p:nvSpPr>
          <p:cNvPr id="17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72" name="流程图: 终止 9"/>
          <p:cNvSpPr/>
          <p:nvPr/>
        </p:nvSpPr>
        <p:spPr>
          <a:xfrm>
            <a:off x="4654440" y="4053960"/>
            <a:ext cx="3498480" cy="939600"/>
          </a:xfrm>
          <a:prstGeom prst="flowChartTerminator">
            <a:avLst/>
          </a:prstGeom>
          <a:solidFill>
            <a:srgbClr val="0084FF"/>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流程图: 终止 8"/>
          <p:cNvSpPr/>
          <p:nvPr/>
        </p:nvSpPr>
        <p:spPr>
          <a:xfrm>
            <a:off x="744840" y="4053960"/>
            <a:ext cx="3498480" cy="939600"/>
          </a:xfrm>
          <a:prstGeom prst="flowChartTerminator">
            <a:avLst/>
          </a:prstGeom>
          <a:solidFill>
            <a:srgbClr val="0084FF"/>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流程图: 终止 7"/>
          <p:cNvSpPr/>
          <p:nvPr/>
        </p:nvSpPr>
        <p:spPr>
          <a:xfrm>
            <a:off x="4654440" y="1379160"/>
            <a:ext cx="3498480" cy="939600"/>
          </a:xfrm>
          <a:prstGeom prst="flowChartTerminator">
            <a:avLst/>
          </a:prstGeom>
          <a:solidFill>
            <a:srgbClr val="0084FF"/>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流程图: 终止 3"/>
          <p:cNvSpPr/>
          <p:nvPr/>
        </p:nvSpPr>
        <p:spPr>
          <a:xfrm>
            <a:off x="744840" y="1379160"/>
            <a:ext cx="3498480" cy="939600"/>
          </a:xfrm>
          <a:prstGeom prst="flowChartTerminator">
            <a:avLst/>
          </a:prstGeom>
          <a:solidFill>
            <a:srgbClr val="0084FF"/>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0084FF"/>
                </a:solidFill>
                <a:latin typeface="Arial"/>
                <a:ea typeface="微软雅黑"/>
              </a:rPr>
              <a:t>主任医师的总结意见</a:t>
            </a:r>
            <a:endParaRPr lang="en-US" sz="3000" b="0" strike="noStrike" spc="-1">
              <a:solidFill>
                <a:schemeClr val="dk1"/>
              </a:solidFill>
              <a:latin typeface="Arial"/>
            </a:endParaRPr>
          </a:p>
        </p:txBody>
      </p:sp>
      <p:grpSp>
        <p:nvGrpSpPr>
          <p:cNvPr id="177" name="Group 15"/>
          <p:cNvGrpSpPr/>
          <p:nvPr/>
        </p:nvGrpSpPr>
        <p:grpSpPr>
          <a:xfrm>
            <a:off x="435960" y="378720"/>
            <a:ext cx="515160" cy="439560"/>
            <a:chOff x="435960" y="378720"/>
            <a:chExt cx="515160" cy="439560"/>
          </a:xfrm>
        </p:grpSpPr>
        <p:sp>
          <p:nvSpPr>
            <p:cNvPr id="178"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9"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0"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1"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2"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3"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4"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5"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6"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7"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8"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9"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90"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1"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2"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93"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94"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95"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6"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7"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98"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综合患者情况</a:t>
            </a:r>
            <a:endParaRPr lang="en-US" sz="2000" b="0" strike="noStrike" spc="-1">
              <a:solidFill>
                <a:srgbClr val="000000"/>
              </a:solidFill>
              <a:latin typeface="Arial"/>
            </a:endParaRPr>
          </a:p>
        </p:txBody>
      </p:sp>
      <p:sp>
        <p:nvSpPr>
          <p:cNvPr id="199"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病情严重程度</a:t>
            </a:r>
            <a:endParaRPr lang="en-US" sz="1600" b="0" strike="noStrike" spc="-1">
              <a:solidFill>
                <a:srgbClr val="000000"/>
              </a:solidFill>
              <a:latin typeface="Arial"/>
            </a:endParaRPr>
          </a:p>
          <a:p>
            <a:r>
              <a:rPr lang="zh-CN" sz="1600" b="0" strike="noStrike" spc="-1">
                <a:solidFill>
                  <a:schemeClr val="dk1"/>
                </a:solidFill>
                <a:latin typeface="微软雅黑"/>
                <a:ea typeface="微软雅黑"/>
              </a:rPr>
              <a:t>治疗效果</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患者病历</a:t>
            </a:r>
            <a:endParaRPr lang="en-US" sz="1600" b="0" strike="noStrike" spc="-1">
              <a:solidFill>
                <a:srgbClr val="000000"/>
              </a:solidFill>
              <a:latin typeface="Arial"/>
            </a:endParaRPr>
          </a:p>
        </p:txBody>
      </p:sp>
      <p:sp>
        <p:nvSpPr>
          <p:cNvPr id="200"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提出治疗方案</a:t>
            </a:r>
            <a:endParaRPr lang="en-US" sz="2000" b="0" strike="noStrike" spc="-1">
              <a:solidFill>
                <a:srgbClr val="000000"/>
              </a:solidFill>
              <a:latin typeface="Arial"/>
            </a:endParaRPr>
          </a:p>
        </p:txBody>
      </p:sp>
      <p:sp>
        <p:nvSpPr>
          <p:cNvPr id="201"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药物调整建议</a:t>
            </a:r>
            <a:endParaRPr lang="en-US" sz="1600" b="0" strike="noStrike" spc="-1">
              <a:solidFill>
                <a:srgbClr val="000000"/>
              </a:solidFill>
              <a:latin typeface="Arial"/>
            </a:endParaRPr>
          </a:p>
          <a:p>
            <a:r>
              <a:rPr lang="zh-CN" sz="1600" b="0" strike="noStrike" spc="-1">
                <a:solidFill>
                  <a:schemeClr val="dk1"/>
                </a:solidFill>
                <a:latin typeface="微软雅黑"/>
                <a:ea typeface="微软雅黑"/>
              </a:rPr>
              <a:t>手术安排</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转诊意见</a:t>
            </a:r>
            <a:endParaRPr lang="en-US" sz="1600" b="0" strike="noStrike" spc="-1">
              <a:solidFill>
                <a:srgbClr val="000000"/>
              </a:solidFill>
              <a:latin typeface="Arial"/>
            </a:endParaRPr>
          </a:p>
        </p:txBody>
      </p:sp>
      <p:sp>
        <p:nvSpPr>
          <p:cNvPr id="202"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确保最佳治疗效果</a:t>
            </a:r>
            <a:endParaRPr lang="en-US" sz="2000" b="0" strike="noStrike" spc="-1">
              <a:solidFill>
                <a:srgbClr val="000000"/>
              </a:solidFill>
              <a:latin typeface="Arial"/>
            </a:endParaRPr>
          </a:p>
        </p:txBody>
      </p:sp>
      <p:sp>
        <p:nvSpPr>
          <p:cNvPr id="203"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加强监测</a:t>
            </a:r>
            <a:endParaRPr lang="en-US" sz="1600" b="0" strike="noStrike" spc="-1">
              <a:solidFill>
                <a:srgbClr val="000000"/>
              </a:solidFill>
              <a:latin typeface="Arial"/>
            </a:endParaRPr>
          </a:p>
          <a:p>
            <a:r>
              <a:rPr lang="zh-CN" sz="1600" b="0" strike="noStrike" spc="-1">
                <a:solidFill>
                  <a:schemeClr val="dk1"/>
                </a:solidFill>
                <a:latin typeface="微软雅黑"/>
                <a:ea typeface="微软雅黑"/>
              </a:rPr>
              <a:t>密切观察</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定期随访</a:t>
            </a:r>
            <a:endParaRPr lang="en-US" sz="1600" b="0" strike="noStrike" spc="-1">
              <a:solidFill>
                <a:srgbClr val="000000"/>
              </a:solidFill>
              <a:latin typeface="Arial"/>
            </a:endParaRPr>
          </a:p>
        </p:txBody>
      </p:sp>
      <p:sp>
        <p:nvSpPr>
          <p:cNvPr id="204"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205"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06" name="Picture 4"/>
          <p:cNvSpPr/>
          <p:nvPr/>
        </p:nvSpPr>
        <p:spPr>
          <a:xfrm>
            <a:off x="8506440" y="110880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07" name="AutoShape 3"/>
          <p:cNvSpPr/>
          <p:nvPr/>
        </p:nvSpPr>
        <p:spPr>
          <a:xfrm>
            <a:off x="472320" y="1375560"/>
            <a:ext cx="11246760" cy="4699080"/>
          </a:xfrm>
          <a:prstGeom prst="rect">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8" name="AutoShape 5"/>
          <p:cNvSpPr/>
          <p:nvPr/>
        </p:nvSpPr>
        <p:spPr>
          <a:xfrm>
            <a:off x="2499480" y="6236280"/>
            <a:ext cx="921996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09" name="AutoShape 6"/>
          <p:cNvSpPr/>
          <p:nvPr/>
        </p:nvSpPr>
        <p:spPr>
          <a:xfrm>
            <a:off x="483840" y="6236280"/>
            <a:ext cx="73980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10" name="AutoShape 7"/>
          <p:cNvSpPr/>
          <p:nvPr/>
        </p:nvSpPr>
        <p:spPr>
          <a:xfrm>
            <a:off x="1375920" y="6200640"/>
            <a:ext cx="158400" cy="15840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1" name="AutoShape 8"/>
          <p:cNvSpPr/>
          <p:nvPr/>
        </p:nvSpPr>
        <p:spPr>
          <a:xfrm>
            <a:off x="1607040" y="6207120"/>
            <a:ext cx="146880" cy="146880"/>
          </a:xfrm>
          <a:prstGeom prst="ellipse">
            <a:avLst/>
          </a:prstGeom>
          <a:solidFill>
            <a:srgbClr val="0084FF">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2" name="AutoShape 9"/>
          <p:cNvSpPr/>
          <p:nvPr/>
        </p:nvSpPr>
        <p:spPr>
          <a:xfrm>
            <a:off x="1827360" y="6213960"/>
            <a:ext cx="135720" cy="135720"/>
          </a:xfrm>
          <a:prstGeom prst="ellipse">
            <a:avLst/>
          </a:prstGeom>
          <a:solidFill>
            <a:srgbClr val="0084FF">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3" name="AutoShape 10"/>
          <p:cNvSpPr/>
          <p:nvPr/>
        </p:nvSpPr>
        <p:spPr>
          <a:xfrm>
            <a:off x="2027160" y="6220440"/>
            <a:ext cx="124200" cy="124200"/>
          </a:xfrm>
          <a:prstGeom prst="ellipse">
            <a:avLst/>
          </a:prstGeom>
          <a:solidFill>
            <a:srgbClr val="0084FF">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14" name="AutoShape 11"/>
          <p:cNvSpPr/>
          <p:nvPr/>
        </p:nvSpPr>
        <p:spPr>
          <a:xfrm>
            <a:off x="2224800" y="6215040"/>
            <a:ext cx="113040" cy="113040"/>
          </a:xfrm>
          <a:prstGeom prst="ellipse">
            <a:avLst/>
          </a:prstGeom>
          <a:solidFill>
            <a:srgbClr val="0084FF">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1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6"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0084FF"/>
                </a:solidFill>
                <a:latin typeface="Arial"/>
                <a:ea typeface="微软雅黑"/>
              </a:rPr>
              <a:t>查房流程概述</a:t>
            </a:r>
            <a:endParaRPr lang="en-US" sz="3600" b="0" strike="noStrike" spc="-1">
              <a:solidFill>
                <a:srgbClr val="000000"/>
              </a:solidFill>
              <a:latin typeface="Arial"/>
            </a:endParaRPr>
          </a:p>
        </p:txBody>
      </p:sp>
      <p:sp>
        <p:nvSpPr>
          <p:cNvPr id="217"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三级查房制度是医院内部对患者病情和治疗方案进行全面评估的重要环节，有助于提高医疗服务质量和医护人员的专业水平。医师在查房前需充分准备，详细记录患者情况，主治医师和副主任医师通过汇报和建议，共同为患者的康复做出努力。主任医师的总结意见则是对治疗方案的落实和监督，确保患者能够得到及时有效的治疗。</a:t>
            </a:r>
            <a:endParaRPr lang="en-US" sz="1800" b="0" strike="noStrike" spc="-1">
              <a:solidFill>
                <a:srgbClr val="000000"/>
              </a:solidFill>
              <a:latin typeface="Arial"/>
            </a:endParaRPr>
          </a:p>
        </p:txBody>
      </p:sp>
      <p:sp>
        <p:nvSpPr>
          <p:cNvPr id="21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19" name="Group 15"/>
          <p:cNvGrpSpPr/>
          <p:nvPr/>
        </p:nvGrpSpPr>
        <p:grpSpPr>
          <a:xfrm>
            <a:off x="431640" y="396000"/>
            <a:ext cx="514800" cy="439200"/>
            <a:chOff x="431640" y="396000"/>
            <a:chExt cx="514800" cy="439200"/>
          </a:xfrm>
        </p:grpSpPr>
        <p:sp>
          <p:nvSpPr>
            <p:cNvPr id="220" name="AutoShape 16"/>
            <p:cNvSpPr/>
            <p:nvPr/>
          </p:nvSpPr>
          <p:spPr>
            <a:xfrm>
              <a:off x="431640" y="39600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1" name="AutoShape 17"/>
            <p:cNvSpPr/>
            <p:nvPr/>
          </p:nvSpPr>
          <p:spPr>
            <a:xfrm>
              <a:off x="551520" y="4024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2" name="AutoShape 18"/>
            <p:cNvSpPr/>
            <p:nvPr/>
          </p:nvSpPr>
          <p:spPr>
            <a:xfrm>
              <a:off x="665640" y="40428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3" name="AutoShape 19"/>
            <p:cNvSpPr/>
            <p:nvPr/>
          </p:nvSpPr>
          <p:spPr>
            <a:xfrm>
              <a:off x="776160" y="41328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4" name="AutoShape 20"/>
            <p:cNvSpPr/>
            <p:nvPr/>
          </p:nvSpPr>
          <p:spPr>
            <a:xfrm>
              <a:off x="881280" y="4089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5" name="AutoShape 21"/>
            <p:cNvSpPr/>
            <p:nvPr/>
          </p:nvSpPr>
          <p:spPr>
            <a:xfrm>
              <a:off x="431640" y="513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6" name="AutoShape 22"/>
            <p:cNvSpPr/>
            <p:nvPr/>
          </p:nvSpPr>
          <p:spPr>
            <a:xfrm>
              <a:off x="551520" y="520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7" name="AutoShape 23"/>
            <p:cNvSpPr/>
            <p:nvPr/>
          </p:nvSpPr>
          <p:spPr>
            <a:xfrm>
              <a:off x="665640" y="522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8" name="AutoShape 24"/>
            <p:cNvSpPr/>
            <p:nvPr/>
          </p:nvSpPr>
          <p:spPr>
            <a:xfrm>
              <a:off x="776160" y="531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9" name="AutoShape 25"/>
            <p:cNvSpPr/>
            <p:nvPr/>
          </p:nvSpPr>
          <p:spPr>
            <a:xfrm>
              <a:off x="881280" y="5266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30" name="AutoShape 26"/>
            <p:cNvSpPr/>
            <p:nvPr/>
          </p:nvSpPr>
          <p:spPr>
            <a:xfrm>
              <a:off x="431640" y="631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31" name="AutoShape 27"/>
            <p:cNvSpPr/>
            <p:nvPr/>
          </p:nvSpPr>
          <p:spPr>
            <a:xfrm>
              <a:off x="551520" y="6379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2" name="AutoShape 28"/>
            <p:cNvSpPr/>
            <p:nvPr/>
          </p:nvSpPr>
          <p:spPr>
            <a:xfrm>
              <a:off x="665640" y="639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33" name="AutoShape 29"/>
            <p:cNvSpPr/>
            <p:nvPr/>
          </p:nvSpPr>
          <p:spPr>
            <a:xfrm>
              <a:off x="776160" y="648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4" name="AutoShape 30"/>
            <p:cNvSpPr/>
            <p:nvPr/>
          </p:nvSpPr>
          <p:spPr>
            <a:xfrm>
              <a:off x="881280" y="644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35" name="AutoShape 31"/>
            <p:cNvSpPr/>
            <p:nvPr/>
          </p:nvSpPr>
          <p:spPr>
            <a:xfrm>
              <a:off x="431640" y="74916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36" name="AutoShape 32"/>
            <p:cNvSpPr/>
            <p:nvPr/>
          </p:nvSpPr>
          <p:spPr>
            <a:xfrm>
              <a:off x="551520" y="756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7" name="AutoShape 33"/>
            <p:cNvSpPr/>
            <p:nvPr/>
          </p:nvSpPr>
          <p:spPr>
            <a:xfrm>
              <a:off x="665640" y="75744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38" name="AutoShape 34"/>
            <p:cNvSpPr/>
            <p:nvPr/>
          </p:nvSpPr>
          <p:spPr>
            <a:xfrm>
              <a:off x="776160" y="766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9" name="AutoShape 35"/>
            <p:cNvSpPr/>
            <p:nvPr/>
          </p:nvSpPr>
          <p:spPr>
            <a:xfrm>
              <a:off x="881280" y="762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40"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241"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0084FF"/>
                </a:solidFill>
                <a:latin typeface="Arial"/>
                <a:ea typeface="微软雅黑"/>
              </a:rPr>
              <a:t>三级查房的重要性</a:t>
            </a:r>
            <a:endParaRPr lang="en-US" sz="3000" b="0" strike="noStrike" spc="-1">
              <a:solidFill>
                <a:schemeClr val="dk1"/>
              </a:solidFill>
              <a:latin typeface="Arial"/>
            </a:endParaRPr>
          </a:p>
        </p:txBody>
      </p:sp>
      <p:sp>
        <p:nvSpPr>
          <p:cNvPr id="242"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三级查房制度是医院内部管理规范的重要组成部分，通过查房可以及时了解患者病情发展和治疗效果，及时调整治疗方案，确保患者得到最佳的医疗服务。主治医师、副主任医师和主任医师各司其职，在查房过程中相互配合，共同为患者的康复努力。三级查房制度的实施不仅提高了医护人员的工作效率，也为患者的康复带来更多的希望。</a:t>
            </a:r>
            <a:endParaRPr lang="en-US" sz="1800" b="0" strike="noStrike" spc="-1">
              <a:solidFill>
                <a:srgbClr val="000000"/>
              </a:solidFill>
              <a:latin typeface="Arial"/>
            </a:endParaRPr>
          </a:p>
        </p:txBody>
      </p:sp>
      <p:grpSp>
        <p:nvGrpSpPr>
          <p:cNvPr id="243" name="Group 15"/>
          <p:cNvGrpSpPr/>
          <p:nvPr/>
        </p:nvGrpSpPr>
        <p:grpSpPr>
          <a:xfrm>
            <a:off x="435960" y="378720"/>
            <a:ext cx="515160" cy="439560"/>
            <a:chOff x="435960" y="378720"/>
            <a:chExt cx="515160" cy="439560"/>
          </a:xfrm>
        </p:grpSpPr>
        <p:sp>
          <p:nvSpPr>
            <p:cNvPr id="244"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5"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6"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7"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8"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49"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0"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1"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2"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3"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4"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5"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6"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7"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8"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9"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0"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1"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2"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3"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64"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5"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6"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7"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8"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9"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0"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71"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72" name="PlaceHolder 1"/>
          <p:cNvSpPr>
            <a:spLocks noGrp="1"/>
          </p:cNvSpPr>
          <p:nvPr>
            <p:ph/>
          </p:nvPr>
        </p:nvSpPr>
        <p:spPr>
          <a:xfrm>
            <a:off x="654840" y="2055600"/>
            <a:ext cx="1073124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0084FF"/>
                </a:solidFill>
                <a:latin typeface="Arial"/>
                <a:ea typeface="微软雅黑"/>
              </a:rPr>
              <a:t>03</a:t>
            </a:r>
            <a:endParaRPr lang="en-US" sz="6600" b="0" strike="noStrike" spc="148">
              <a:solidFill>
                <a:schemeClr val="dk1">
                  <a:lumMod val="65000"/>
                  <a:lumOff val="35000"/>
                </a:schemeClr>
              </a:solidFill>
              <a:latin typeface="Arial"/>
            </a:endParaRPr>
          </a:p>
        </p:txBody>
      </p:sp>
      <p:sp>
        <p:nvSpPr>
          <p:cNvPr id="273" name="PlaceHolder 2"/>
          <p:cNvSpPr>
            <a:spLocks noGrp="1"/>
          </p:cNvSpPr>
          <p:nvPr>
            <p:ph type="title" idx="4294967295"/>
          </p:nvPr>
        </p:nvSpPr>
        <p:spPr>
          <a:xfrm>
            <a:off x="313560" y="36651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3</a:t>
            </a:r>
            <a:r>
              <a:rPr lang="zh-CN" sz="4000" b="1" strike="noStrike" spc="299">
                <a:solidFill>
                  <a:schemeClr val="dk1"/>
                </a:solidFill>
                <a:latin typeface="Arial"/>
                <a:ea typeface="微软雅黑"/>
              </a:rPr>
              <a:t>章 三级查房的意义和作用</a:t>
            </a:r>
            <a:endParaRPr lang="en-US" sz="4000" b="0" strike="noStrike" spc="-1">
              <a:solidFill>
                <a:schemeClr val="dk1"/>
              </a:solidFill>
              <a:latin typeface="Arial"/>
            </a:endParaRPr>
          </a:p>
        </p:txBody>
      </p:sp>
      <p:sp>
        <p:nvSpPr>
          <p:cNvPr id="27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275" name="AutoShape 3"/>
          <p:cNvSpPr/>
          <p:nvPr/>
        </p:nvSpPr>
        <p:spPr>
          <a:xfrm>
            <a:off x="6866280" y="1243800"/>
            <a:ext cx="5325480" cy="4881600"/>
          </a:xfrm>
          <a:prstGeom prst="rect">
            <a:avLst/>
          </a:prstGeom>
          <a:solidFill>
            <a:srgbClr val="0084FF">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6"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0084FF"/>
                </a:solidFill>
                <a:latin typeface="Arial"/>
                <a:ea typeface="微软雅黑"/>
              </a:rPr>
              <a:t>提高医疗质量</a:t>
            </a:r>
            <a:endParaRPr lang="en-US" sz="3000" b="0" strike="noStrike" spc="-1">
              <a:solidFill>
                <a:schemeClr val="dk1"/>
              </a:solidFill>
              <a:latin typeface="Arial"/>
            </a:endParaRPr>
          </a:p>
        </p:txBody>
      </p:sp>
      <p:sp>
        <p:nvSpPr>
          <p:cNvPr id="277"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通过三级查房，医师可以相互交流经验，及时发现和解决问题，提高医疗服务的质量。这种互相学习的过程不仅有助于纠正错误，还可以促进医疗技术的提升。</a:t>
            </a:r>
            <a:endParaRPr lang="en-US" sz="1800" b="0" strike="noStrike" spc="-1">
              <a:solidFill>
                <a:srgbClr val="000000"/>
              </a:solidFill>
              <a:latin typeface="Arial"/>
            </a:endParaRPr>
          </a:p>
        </p:txBody>
      </p:sp>
      <p:grpSp>
        <p:nvGrpSpPr>
          <p:cNvPr id="278" name="Group 15"/>
          <p:cNvGrpSpPr/>
          <p:nvPr/>
        </p:nvGrpSpPr>
        <p:grpSpPr>
          <a:xfrm>
            <a:off x="435960" y="378720"/>
            <a:ext cx="515160" cy="439560"/>
            <a:chOff x="435960" y="378720"/>
            <a:chExt cx="515160" cy="439560"/>
          </a:xfrm>
        </p:grpSpPr>
        <p:sp>
          <p:nvSpPr>
            <p:cNvPr id="279"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0"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1"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2"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3"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4"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5"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6"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7"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8"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9"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0"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1"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2"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3"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4"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5"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6"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7"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8"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299"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00" name="流程图: 终止 9"/>
          <p:cNvSpPr/>
          <p:nvPr/>
        </p:nvSpPr>
        <p:spPr>
          <a:xfrm>
            <a:off x="4654440" y="4053960"/>
            <a:ext cx="3498480" cy="939600"/>
          </a:xfrm>
          <a:prstGeom prst="flowChartTerminator">
            <a:avLst/>
          </a:prstGeom>
          <a:solidFill>
            <a:srgbClr val="0084FF"/>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1" name="流程图: 终止 8"/>
          <p:cNvSpPr/>
          <p:nvPr/>
        </p:nvSpPr>
        <p:spPr>
          <a:xfrm>
            <a:off x="744840" y="4053960"/>
            <a:ext cx="3498480" cy="939600"/>
          </a:xfrm>
          <a:prstGeom prst="flowChartTerminator">
            <a:avLst/>
          </a:prstGeom>
          <a:solidFill>
            <a:srgbClr val="0084FF"/>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2" name="流程图: 终止 7"/>
          <p:cNvSpPr/>
          <p:nvPr/>
        </p:nvSpPr>
        <p:spPr>
          <a:xfrm>
            <a:off x="4654440" y="1379160"/>
            <a:ext cx="3498480" cy="939600"/>
          </a:xfrm>
          <a:prstGeom prst="flowChartTerminator">
            <a:avLst/>
          </a:prstGeom>
          <a:solidFill>
            <a:srgbClr val="0084FF"/>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3" name="流程图: 终止 3"/>
          <p:cNvSpPr/>
          <p:nvPr/>
        </p:nvSpPr>
        <p:spPr>
          <a:xfrm>
            <a:off x="744840" y="1379160"/>
            <a:ext cx="3498480" cy="939600"/>
          </a:xfrm>
          <a:prstGeom prst="flowChartTerminator">
            <a:avLst/>
          </a:prstGeom>
          <a:solidFill>
            <a:srgbClr val="0084FF"/>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4"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0084FF"/>
                </a:solidFill>
                <a:latin typeface="Arial"/>
                <a:ea typeface="微软雅黑"/>
              </a:rPr>
              <a:t>增强医疗服务的连续性</a:t>
            </a:r>
            <a:endParaRPr lang="en-US" sz="3000" b="0" strike="noStrike" spc="-1">
              <a:solidFill>
                <a:schemeClr val="dk1"/>
              </a:solidFill>
              <a:latin typeface="Arial"/>
            </a:endParaRPr>
          </a:p>
        </p:txBody>
      </p:sp>
      <p:grpSp>
        <p:nvGrpSpPr>
          <p:cNvPr id="305" name="Group 15"/>
          <p:cNvGrpSpPr/>
          <p:nvPr/>
        </p:nvGrpSpPr>
        <p:grpSpPr>
          <a:xfrm>
            <a:off x="435960" y="378720"/>
            <a:ext cx="515160" cy="439560"/>
            <a:chOff x="435960" y="378720"/>
            <a:chExt cx="515160" cy="439560"/>
          </a:xfrm>
        </p:grpSpPr>
        <p:sp>
          <p:nvSpPr>
            <p:cNvPr id="306"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7"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8"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9"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0"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11"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2"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3"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4"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5"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16"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7"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8"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9"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0"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1"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2"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3"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4"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5"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26"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持续关注</a:t>
            </a:r>
            <a:endParaRPr lang="en-US" sz="2000" b="0" strike="noStrike" spc="-1">
              <a:solidFill>
                <a:srgbClr val="000000"/>
              </a:solidFill>
              <a:latin typeface="Arial"/>
            </a:endParaRPr>
          </a:p>
        </p:txBody>
      </p:sp>
      <p:sp>
        <p:nvSpPr>
          <p:cNvPr id="327"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三级查房可以确保患者的治疗过程得到持续关注，及时调整治疗计划。</a:t>
            </a:r>
            <a:endParaRPr lang="en-US" sz="1600" b="0" strike="noStrike" spc="-1">
              <a:solidFill>
                <a:srgbClr val="000000"/>
              </a:solidFill>
              <a:latin typeface="Arial"/>
            </a:endParaRPr>
          </a:p>
        </p:txBody>
      </p:sp>
      <p:sp>
        <p:nvSpPr>
          <p:cNvPr id="328"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定期审查</a:t>
            </a:r>
            <a:endParaRPr lang="en-US" sz="2000" b="0" strike="noStrike" spc="-1">
              <a:solidFill>
                <a:srgbClr val="000000"/>
              </a:solidFill>
              <a:latin typeface="Arial"/>
            </a:endParaRPr>
          </a:p>
        </p:txBody>
      </p:sp>
      <p:sp>
        <p:nvSpPr>
          <p:cNvPr id="329"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医师们定期审查患者的情况，保证医疗服务的连续性和有效性。</a:t>
            </a:r>
            <a:endParaRPr lang="en-US" sz="1600" b="0" strike="noStrike" spc="-1">
              <a:solidFill>
                <a:srgbClr val="000000"/>
              </a:solidFill>
              <a:latin typeface="Arial"/>
            </a:endParaRPr>
          </a:p>
        </p:txBody>
      </p:sp>
      <p:sp>
        <p:nvSpPr>
          <p:cNvPr id="330"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治疗调整</a:t>
            </a:r>
            <a:endParaRPr lang="en-US" sz="2000" b="0" strike="noStrike" spc="-1">
              <a:solidFill>
                <a:srgbClr val="000000"/>
              </a:solidFill>
              <a:latin typeface="Arial"/>
            </a:endParaRPr>
          </a:p>
        </p:txBody>
      </p:sp>
      <p:sp>
        <p:nvSpPr>
          <p:cNvPr id="331"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在三级查房中，医师可以共同商讨并调整患者的治疗方案，保证治疗效果。</a:t>
            </a:r>
            <a:endParaRPr lang="en-US" sz="1600" b="0" strike="noStrike" spc="-1">
              <a:solidFill>
                <a:srgbClr val="000000"/>
              </a:solidFill>
              <a:latin typeface="Arial"/>
            </a:endParaRPr>
          </a:p>
        </p:txBody>
      </p:sp>
      <p:sp>
        <p:nvSpPr>
          <p:cNvPr id="332"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333"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34" name="Picture 4"/>
          <p:cNvSpPr/>
          <p:nvPr/>
        </p:nvSpPr>
        <p:spPr>
          <a:xfrm>
            <a:off x="8506440" y="110880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35" name="AutoShape 3"/>
          <p:cNvSpPr/>
          <p:nvPr/>
        </p:nvSpPr>
        <p:spPr>
          <a:xfrm>
            <a:off x="472320" y="1375560"/>
            <a:ext cx="11246760" cy="4699080"/>
          </a:xfrm>
          <a:prstGeom prst="rect">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6" name="AutoShape 5"/>
          <p:cNvSpPr/>
          <p:nvPr/>
        </p:nvSpPr>
        <p:spPr>
          <a:xfrm>
            <a:off x="2499480" y="6236280"/>
            <a:ext cx="921996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37" name="AutoShape 6"/>
          <p:cNvSpPr/>
          <p:nvPr/>
        </p:nvSpPr>
        <p:spPr>
          <a:xfrm>
            <a:off x="483840" y="6236280"/>
            <a:ext cx="73980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38" name="AutoShape 7"/>
          <p:cNvSpPr/>
          <p:nvPr/>
        </p:nvSpPr>
        <p:spPr>
          <a:xfrm>
            <a:off x="1375920" y="6200640"/>
            <a:ext cx="158400" cy="15840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9" name="AutoShape 8"/>
          <p:cNvSpPr/>
          <p:nvPr/>
        </p:nvSpPr>
        <p:spPr>
          <a:xfrm>
            <a:off x="1607040" y="6207120"/>
            <a:ext cx="146880" cy="146880"/>
          </a:xfrm>
          <a:prstGeom prst="ellipse">
            <a:avLst/>
          </a:prstGeom>
          <a:solidFill>
            <a:srgbClr val="0084FF">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0" name="AutoShape 9"/>
          <p:cNvSpPr/>
          <p:nvPr/>
        </p:nvSpPr>
        <p:spPr>
          <a:xfrm>
            <a:off x="1827360" y="6213960"/>
            <a:ext cx="135720" cy="135720"/>
          </a:xfrm>
          <a:prstGeom prst="ellipse">
            <a:avLst/>
          </a:prstGeom>
          <a:solidFill>
            <a:srgbClr val="0084FF">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1" name="AutoShape 10"/>
          <p:cNvSpPr/>
          <p:nvPr/>
        </p:nvSpPr>
        <p:spPr>
          <a:xfrm>
            <a:off x="2027160" y="6220440"/>
            <a:ext cx="124200" cy="124200"/>
          </a:xfrm>
          <a:prstGeom prst="ellipse">
            <a:avLst/>
          </a:prstGeom>
          <a:solidFill>
            <a:srgbClr val="0084FF">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42" name="AutoShape 11"/>
          <p:cNvSpPr/>
          <p:nvPr/>
        </p:nvSpPr>
        <p:spPr>
          <a:xfrm>
            <a:off x="2224800" y="6215040"/>
            <a:ext cx="113040" cy="113040"/>
          </a:xfrm>
          <a:prstGeom prst="ellipse">
            <a:avLst/>
          </a:prstGeom>
          <a:solidFill>
            <a:srgbClr val="0084FF">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4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4"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0084FF"/>
                </a:solidFill>
                <a:latin typeface="Arial"/>
                <a:ea typeface="微软雅黑"/>
              </a:rPr>
              <a:t>三级查房制度</a:t>
            </a:r>
            <a:endParaRPr lang="en-US" sz="3600" b="0" strike="noStrike" spc="-1">
              <a:solidFill>
                <a:srgbClr val="000000"/>
              </a:solidFill>
              <a:latin typeface="Arial"/>
            </a:endParaRPr>
          </a:p>
        </p:txBody>
      </p:sp>
      <p:sp>
        <p:nvSpPr>
          <p:cNvPr id="345"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三级查房制度是医疗机构内部的重要管理制度，通过医师之间的交流与合作，共同提升医疗服务水平。医疗工作者在三级查房中不仅可以学习借鉴他人的经验，还能够及时调整自己的治疗计划，确保患者得到高质量的医疗服务。</a:t>
            </a:r>
            <a:endParaRPr lang="en-US" sz="1800" b="0" strike="noStrike" spc="-1">
              <a:solidFill>
                <a:srgbClr val="000000"/>
              </a:solidFill>
              <a:latin typeface="Arial"/>
            </a:endParaRPr>
          </a:p>
        </p:txBody>
      </p:sp>
      <p:sp>
        <p:nvSpPr>
          <p:cNvPr id="34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47" name="Group 15"/>
          <p:cNvGrpSpPr/>
          <p:nvPr/>
        </p:nvGrpSpPr>
        <p:grpSpPr>
          <a:xfrm>
            <a:off x="431640" y="396000"/>
            <a:ext cx="514800" cy="439200"/>
            <a:chOff x="431640" y="396000"/>
            <a:chExt cx="514800" cy="439200"/>
          </a:xfrm>
        </p:grpSpPr>
        <p:sp>
          <p:nvSpPr>
            <p:cNvPr id="348" name="AutoShape 16"/>
            <p:cNvSpPr/>
            <p:nvPr/>
          </p:nvSpPr>
          <p:spPr>
            <a:xfrm>
              <a:off x="431640" y="39600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9" name="AutoShape 17"/>
            <p:cNvSpPr/>
            <p:nvPr/>
          </p:nvSpPr>
          <p:spPr>
            <a:xfrm>
              <a:off x="551520" y="4024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0" name="AutoShape 18"/>
            <p:cNvSpPr/>
            <p:nvPr/>
          </p:nvSpPr>
          <p:spPr>
            <a:xfrm>
              <a:off x="665640" y="40428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1" name="AutoShape 19"/>
            <p:cNvSpPr/>
            <p:nvPr/>
          </p:nvSpPr>
          <p:spPr>
            <a:xfrm>
              <a:off x="776160" y="41328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2" name="AutoShape 20"/>
            <p:cNvSpPr/>
            <p:nvPr/>
          </p:nvSpPr>
          <p:spPr>
            <a:xfrm>
              <a:off x="881280" y="4089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3" name="AutoShape 21"/>
            <p:cNvSpPr/>
            <p:nvPr/>
          </p:nvSpPr>
          <p:spPr>
            <a:xfrm>
              <a:off x="431640" y="513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4" name="AutoShape 22"/>
            <p:cNvSpPr/>
            <p:nvPr/>
          </p:nvSpPr>
          <p:spPr>
            <a:xfrm>
              <a:off x="551520" y="520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5" name="AutoShape 23"/>
            <p:cNvSpPr/>
            <p:nvPr/>
          </p:nvSpPr>
          <p:spPr>
            <a:xfrm>
              <a:off x="665640" y="522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6" name="AutoShape 24"/>
            <p:cNvSpPr/>
            <p:nvPr/>
          </p:nvSpPr>
          <p:spPr>
            <a:xfrm>
              <a:off x="776160" y="531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7" name="AutoShape 25"/>
            <p:cNvSpPr/>
            <p:nvPr/>
          </p:nvSpPr>
          <p:spPr>
            <a:xfrm>
              <a:off x="881280" y="5266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8" name="AutoShape 26"/>
            <p:cNvSpPr/>
            <p:nvPr/>
          </p:nvSpPr>
          <p:spPr>
            <a:xfrm>
              <a:off x="431640" y="631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9" name="AutoShape 27"/>
            <p:cNvSpPr/>
            <p:nvPr/>
          </p:nvSpPr>
          <p:spPr>
            <a:xfrm>
              <a:off x="551520" y="6379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60" name="AutoShape 28"/>
            <p:cNvSpPr/>
            <p:nvPr/>
          </p:nvSpPr>
          <p:spPr>
            <a:xfrm>
              <a:off x="665640" y="639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1" name="AutoShape 29"/>
            <p:cNvSpPr/>
            <p:nvPr/>
          </p:nvSpPr>
          <p:spPr>
            <a:xfrm>
              <a:off x="776160" y="648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2" name="AutoShape 30"/>
            <p:cNvSpPr/>
            <p:nvPr/>
          </p:nvSpPr>
          <p:spPr>
            <a:xfrm>
              <a:off x="881280" y="644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63" name="AutoShape 31"/>
            <p:cNvSpPr/>
            <p:nvPr/>
          </p:nvSpPr>
          <p:spPr>
            <a:xfrm>
              <a:off x="431640" y="74916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64" name="AutoShape 32"/>
            <p:cNvSpPr/>
            <p:nvPr/>
          </p:nvSpPr>
          <p:spPr>
            <a:xfrm>
              <a:off x="551520" y="756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65" name="AutoShape 33"/>
            <p:cNvSpPr/>
            <p:nvPr/>
          </p:nvSpPr>
          <p:spPr>
            <a:xfrm>
              <a:off x="665640" y="75744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6" name="AutoShape 34"/>
            <p:cNvSpPr/>
            <p:nvPr/>
          </p:nvSpPr>
          <p:spPr>
            <a:xfrm>
              <a:off x="776160" y="766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7" name="AutoShape 35"/>
            <p:cNvSpPr/>
            <p:nvPr/>
          </p:nvSpPr>
          <p:spPr>
            <a:xfrm>
              <a:off x="881280" y="762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68"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https://d.book118.com/307041104033006054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Times New Roman</vt:lpstr>
      <vt:lpstr>Wingdings</vt:lpstr>
      <vt:lpstr>Symbol</vt:lpstr>
      <vt:lpstr>DejaVu Sans</vt:lpstr>
      <vt:lpstr>Office Theme</vt:lpstr>
      <vt:lpstr>三级查房制度</vt:lpstr>
      <vt:lpstr>目录</vt:lpstr>
      <vt:lpstr>第一章 三级查房制度简介</vt:lpstr>
      <vt:lpstr> </vt:lpstr>
      <vt:lpstr>三级查房的执行方式</vt:lpstr>
      <vt:lpstr>第2章 三级查房的实施流程</vt:lpstr>
      <vt:lpstr>主任医师的总结意见</vt:lpstr>
      <vt:lpstr> </vt:lpstr>
      <vt:lpstr>三级查房的重要性</vt:lpstr>
      <vt:lpstr>第3章 三级查房的意义和作用</vt:lpstr>
      <vt:lpstr>提高医疗质量</vt:lpstr>
      <vt:lpstr>增强医疗服务的连续性</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2024-09-28T09:48:51.377</cp:lastPrinted>
  <dcterms:created xsi:type="dcterms:W3CDTF">2024-09-28T01:48:51Z</dcterms:created>
  <dcterms:modified xsi:type="dcterms:W3CDTF">2024-09-28T01:48:53Z</dcterms:modified>
</cp:coreProperties>
</file>